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80" d="100"/>
          <a:sy n="80" d="100"/>
        </p:scale>
        <p:origin x="53" y="23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pPr/>
              <a:t>1/15/2025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pPr/>
              <a:t>1/15/2025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1/15/2025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1/15/2025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1/15/2025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1/15/2025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pPr/>
              <a:t>1/15/2025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8" r:id="rId2"/>
    <p:sldLayoutId id="2147483651" r:id="rId3"/>
    <p:sldLayoutId id="2147483669" r:id="rId4"/>
    <p:sldLayoutId id="2147483653" r:id="rId5"/>
    <p:sldLayoutId id="2147483654" r:id="rId6"/>
    <p:sldLayoutId id="2147483655" r:id="rId7"/>
    <p:sldLayoutId id="2147483656" r:id="rId8"/>
    <p:sldLayoutId id="2147483660" r:id="rId9"/>
    <p:sldLayoutId id="2147483657" r:id="rId10"/>
    <p:sldLayoutId id="2147483663" r:id="rId11"/>
    <p:sldLayoutId id="2147483664" r:id="rId12"/>
    <p:sldLayoutId id="2147483665" r:id="rId13"/>
    <p:sldLayoutId id="2147483666" r:id="rId14"/>
    <p:sldLayoutId id="2147483667" r:id="rId15"/>
    <p:sldLayoutId id="2147483658" r:id="rId16"/>
    <p:sldLayoutId id="214748365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appeallawyer.ca/about-us/" TargetMode="Externa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hyperlink" Target="https://appeallawyer.ca/" TargetMode="External"/><Relationship Id="rId2" Type="http://schemas.openxmlformats.org/officeDocument/2006/relationships/hyperlink" Target="mailto:melanie@yycdefence.ca" TargetMode="External"/><Relationship Id="rId1" Type="http://schemas.openxmlformats.org/officeDocument/2006/relationships/slideLayout" Target="../slideLayouts/slideLayout1.xml"/><Relationship Id="rId5" Type="http://schemas.openxmlformats.org/officeDocument/2006/relationships/image" Target="../media/image8.jp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81944" y="1741715"/>
            <a:ext cx="7026124" cy="1644950"/>
          </a:xfrm>
        </p:spPr>
        <p:txBody>
          <a:bodyPr/>
          <a:lstStyle/>
          <a:p>
            <a:r>
              <a:rPr lang="en-IN" sz="3600" dirty="0"/>
              <a:t/>
            </a:r>
            <a:br>
              <a:rPr lang="en-IN" sz="3600" dirty="0"/>
            </a:br>
            <a:r>
              <a:rPr lang="en-GB" sz="3600" dirty="0">
                <a:latin typeface="Calibri" panose="020F0502020204030204" pitchFamily="34" charset="0"/>
                <a:ea typeface="Calibri" panose="020F0502020204030204" pitchFamily="34" charset="0"/>
                <a:cs typeface="Calibri" panose="020F0502020204030204" pitchFamily="34" charset="0"/>
              </a:rPr>
              <a:t>Top qualities of criminal defence lawyers that you must consider</a:t>
            </a:r>
            <a:endParaRPr lang="en-IN" sz="3600" dirty="0"/>
          </a:p>
        </p:txBody>
      </p:sp>
      <p:sp>
        <p:nvSpPr>
          <p:cNvPr id="3" name="Subtitle 2"/>
          <p:cNvSpPr>
            <a:spLocks noGrp="1"/>
          </p:cNvSpPr>
          <p:nvPr>
            <p:ph type="subTitle" idx="1"/>
          </p:nvPr>
        </p:nvSpPr>
        <p:spPr/>
        <p:txBody>
          <a:bodyPr>
            <a:normAutofit fontScale="70000" lnSpcReduction="20000"/>
          </a:bodyPr>
          <a:lstStyle/>
          <a:p>
            <a:r>
              <a:rPr lang="en-GB" dirty="0"/>
              <a:t>Finding the right criminal defence legal </a:t>
            </a:r>
            <a:r>
              <a:rPr lang="en-GB" dirty="0" err="1"/>
              <a:t>counselor</a:t>
            </a:r>
            <a:r>
              <a:rPr lang="en-GB" dirty="0"/>
              <a:t> can feel like a mind-boggling task. All things considered, when your future and opportunity are on the line, you want somebody who genuinely has you covered. In any case, how do you have at least some ideas who's the best fit? Everything without a doubt revolves around understanding the fundamental characteristics that make an extraordinary criminal defence legal </a:t>
            </a:r>
            <a:r>
              <a:rPr lang="en-GB" dirty="0" err="1"/>
              <a:t>counselor</a:t>
            </a:r>
            <a:r>
              <a:rPr lang="en-GB" dirty="0"/>
              <a:t> unique. </a:t>
            </a:r>
            <a:endParaRPr lang="en-IN" dirty="0"/>
          </a:p>
          <a:p>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56808" y="1662372"/>
            <a:ext cx="793446" cy="793446"/>
          </a:xfrm>
          <a:prstGeom prst="rect">
            <a:avLst/>
          </a:prstGeom>
        </p:spPr>
      </p:pic>
    </p:spTree>
    <p:extLst>
      <p:ext uri="{BB962C8B-B14F-4D97-AF65-F5344CB8AC3E}">
        <p14:creationId xmlns:p14="http://schemas.microsoft.com/office/powerpoint/2010/main" val="25198341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473234" y="1567543"/>
            <a:ext cx="7114903" cy="1819121"/>
          </a:xfrm>
        </p:spPr>
        <p:txBody>
          <a:bodyPr/>
          <a:lstStyle/>
          <a:p>
            <a:r>
              <a:rPr lang="en-GB" sz="4000" b="1" dirty="0"/>
              <a:t>Profound Legal Knowledge </a:t>
            </a:r>
            <a:r>
              <a:rPr lang="en-IN" sz="4000" dirty="0"/>
              <a:t/>
            </a:r>
            <a:br>
              <a:rPr lang="en-IN" sz="4000" dirty="0"/>
            </a:br>
            <a:endParaRPr lang="en-IN" sz="4000" dirty="0"/>
          </a:p>
        </p:txBody>
      </p:sp>
      <p:sp>
        <p:nvSpPr>
          <p:cNvPr id="3" name="Subtitle 2"/>
          <p:cNvSpPr>
            <a:spLocks noGrp="1"/>
          </p:cNvSpPr>
          <p:nvPr>
            <p:ph type="subTitle" idx="1"/>
          </p:nvPr>
        </p:nvSpPr>
        <p:spPr/>
        <p:txBody>
          <a:bodyPr>
            <a:normAutofit fontScale="70000" lnSpcReduction="20000"/>
          </a:bodyPr>
          <a:lstStyle/>
          <a:p>
            <a:r>
              <a:rPr lang="en-GB" dirty="0"/>
              <a:t>A top-notch criminal defence attorney doesn't simply fiddle with legitimate texts — they pour a ton of time and energy into the law. Experienced </a:t>
            </a:r>
            <a:r>
              <a:rPr lang="en-GB" b="1" dirty="0">
                <a:hlinkClick r:id="rId2"/>
              </a:rPr>
              <a:t>criminal defence lawyers</a:t>
            </a:r>
            <a:r>
              <a:rPr lang="en-GB" dirty="0">
                <a:hlinkClick r:id="rId2"/>
              </a:rPr>
              <a:t> </a:t>
            </a:r>
            <a:r>
              <a:rPr lang="en-GB" dirty="0"/>
              <a:t>know the intricate details of criminal resolutions, legitimate points of reference, and court systems. Their profound comprehension permits them to create solid defences and expect the arraignment's moves. This isn't just about book smarts; it's tied in with applying information to battle for their clients.</a:t>
            </a:r>
            <a:endParaRPr lang="en-IN" dirty="0"/>
          </a:p>
          <a:p>
            <a:endParaRPr lang="en-IN"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75390" y="1662372"/>
            <a:ext cx="732677" cy="732677"/>
          </a:xfrm>
          <a:prstGeom prst="rect">
            <a:avLst/>
          </a:prstGeom>
        </p:spPr>
      </p:pic>
    </p:spTree>
    <p:extLst>
      <p:ext uri="{BB962C8B-B14F-4D97-AF65-F5344CB8AC3E}">
        <p14:creationId xmlns:p14="http://schemas.microsoft.com/office/powerpoint/2010/main" val="9971426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92398" y="1628503"/>
            <a:ext cx="7008951" cy="1758161"/>
          </a:xfrm>
        </p:spPr>
        <p:txBody>
          <a:bodyPr/>
          <a:lstStyle/>
          <a:p>
            <a:r>
              <a:rPr lang="en-GB" sz="4000" b="1" dirty="0"/>
              <a:t>Clarity in Communication</a:t>
            </a:r>
            <a:r>
              <a:rPr lang="en-IN" sz="4000" dirty="0"/>
              <a:t/>
            </a:r>
            <a:br>
              <a:rPr lang="en-IN" sz="4000" dirty="0"/>
            </a:br>
            <a:endParaRPr lang="en-IN" sz="4000" dirty="0"/>
          </a:p>
        </p:txBody>
      </p:sp>
      <p:sp>
        <p:nvSpPr>
          <p:cNvPr id="3" name="Subtitle 2"/>
          <p:cNvSpPr>
            <a:spLocks noGrp="1"/>
          </p:cNvSpPr>
          <p:nvPr>
            <p:ph type="subTitle" idx="1"/>
          </p:nvPr>
        </p:nvSpPr>
        <p:spPr/>
        <p:txBody>
          <a:bodyPr>
            <a:normAutofit fontScale="70000" lnSpcReduction="20000"/>
          </a:bodyPr>
          <a:lstStyle/>
          <a:p>
            <a:r>
              <a:rPr lang="en-GB" dirty="0"/>
              <a:t>At any point been spellbound by somebody who knows precisely the exact thing to say and how to say it? That is the sort of expertise your legal </a:t>
            </a:r>
            <a:r>
              <a:rPr lang="en-GB" dirty="0" err="1"/>
              <a:t>counselor</a:t>
            </a:r>
            <a:r>
              <a:rPr lang="en-GB" dirty="0"/>
              <a:t> need to have. They ought to have the option to make sense of complicated legal language in straightforward terms so you generally understand what's going on. All the more critically, they should be influential — whether they're haggling with examiners or putting forth your viewpoint to a jury.</a:t>
            </a:r>
            <a:endParaRPr lang="en-IN" dirty="0"/>
          </a:p>
          <a:p>
            <a:endParaRPr lang="en-IN"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7310" y="1628503"/>
            <a:ext cx="732677" cy="732677"/>
          </a:xfrm>
          <a:prstGeom prst="rect">
            <a:avLst/>
          </a:prstGeom>
        </p:spPr>
      </p:pic>
    </p:spTree>
    <p:extLst>
      <p:ext uri="{BB962C8B-B14F-4D97-AF65-F5344CB8AC3E}">
        <p14:creationId xmlns:p14="http://schemas.microsoft.com/office/powerpoint/2010/main" val="40184062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92398" y="1628503"/>
            <a:ext cx="7008951" cy="1758161"/>
          </a:xfrm>
        </p:spPr>
        <p:txBody>
          <a:bodyPr/>
          <a:lstStyle/>
          <a:p>
            <a:r>
              <a:rPr lang="en-GB" sz="4000" b="1" dirty="0"/>
              <a:t>Confidence without Arrogance</a:t>
            </a:r>
            <a:r>
              <a:rPr lang="en-IN" sz="4000" dirty="0"/>
              <a:t/>
            </a:r>
            <a:br>
              <a:rPr lang="en-IN" sz="4000" dirty="0"/>
            </a:br>
            <a:endParaRPr lang="en-IN" sz="4000" dirty="0"/>
          </a:p>
        </p:txBody>
      </p:sp>
      <p:sp>
        <p:nvSpPr>
          <p:cNvPr id="3" name="Subtitle 2"/>
          <p:cNvSpPr>
            <a:spLocks noGrp="1"/>
          </p:cNvSpPr>
          <p:nvPr>
            <p:ph type="subTitle" idx="1"/>
          </p:nvPr>
        </p:nvSpPr>
        <p:spPr/>
        <p:txBody>
          <a:bodyPr>
            <a:normAutofit/>
          </a:bodyPr>
          <a:lstStyle/>
          <a:p>
            <a:r>
              <a:rPr lang="en-GB" sz="1600" dirty="0"/>
              <a:t>Certainty is an unquestionable requirement in the court. A talented legal </a:t>
            </a:r>
            <a:r>
              <a:rPr lang="en-GB" sz="1600" dirty="0" err="1"/>
              <a:t>counselor</a:t>
            </a:r>
            <a:r>
              <a:rPr lang="en-GB" sz="1600" dirty="0"/>
              <a:t> orders consideration with their presence and contentions. You need somebody who is confident yet humble to the point of tuning in and adjusting. Certainty comes by results; haughtiness can distance judges and legal hearers.</a:t>
            </a:r>
            <a:endParaRPr lang="en-IN" sz="1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7310" y="1628503"/>
            <a:ext cx="732677" cy="732677"/>
          </a:xfrm>
          <a:prstGeom prst="rect">
            <a:avLst/>
          </a:prstGeom>
        </p:spPr>
      </p:pic>
    </p:spTree>
    <p:extLst>
      <p:ext uri="{BB962C8B-B14F-4D97-AF65-F5344CB8AC3E}">
        <p14:creationId xmlns:p14="http://schemas.microsoft.com/office/powerpoint/2010/main" val="67188549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92398" y="1628503"/>
            <a:ext cx="7008951" cy="1758161"/>
          </a:xfrm>
        </p:spPr>
        <p:txBody>
          <a:bodyPr/>
          <a:lstStyle/>
          <a:p>
            <a:r>
              <a:rPr lang="en-GB" sz="4000" b="1" dirty="0"/>
              <a:t>Analytical Reasoning</a:t>
            </a:r>
            <a:endParaRPr lang="en-IN" sz="4000" dirty="0"/>
          </a:p>
        </p:txBody>
      </p:sp>
      <p:sp>
        <p:nvSpPr>
          <p:cNvPr id="3" name="Subtitle 2"/>
          <p:cNvSpPr>
            <a:spLocks noGrp="1"/>
          </p:cNvSpPr>
          <p:nvPr>
            <p:ph type="subTitle" idx="1"/>
          </p:nvPr>
        </p:nvSpPr>
        <p:spPr/>
        <p:txBody>
          <a:bodyPr>
            <a:normAutofit/>
          </a:bodyPr>
          <a:lstStyle/>
          <a:p>
            <a:r>
              <a:rPr lang="en-GB" sz="1600" dirty="0"/>
              <a:t>A sharp psyche is non-debatable in criminal defence. A trusted </a:t>
            </a:r>
            <a:r>
              <a:rPr lang="en-GB" sz="1600" b="1" dirty="0"/>
              <a:t>Drug Lawyer</a:t>
            </a:r>
            <a:r>
              <a:rPr lang="en-GB" sz="1600" dirty="0"/>
              <a:t> dissects everything about </a:t>
            </a:r>
            <a:r>
              <a:rPr lang="en-GB" sz="1600" dirty="0" err="1"/>
              <a:t>analyzing</a:t>
            </a:r>
            <a:r>
              <a:rPr lang="en-GB" sz="1600" dirty="0"/>
              <a:t> proof, spotting shortcomings in the case, and tracking down opportunities. This sort of logical ability can mean the distinction among conviction and exoneration.</a:t>
            </a:r>
            <a:endParaRPr lang="en-IN" sz="1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7310" y="1628503"/>
            <a:ext cx="732677" cy="732677"/>
          </a:xfrm>
          <a:prstGeom prst="rect">
            <a:avLst/>
          </a:prstGeom>
        </p:spPr>
      </p:pic>
    </p:spTree>
    <p:extLst>
      <p:ext uri="{BB962C8B-B14F-4D97-AF65-F5344CB8AC3E}">
        <p14:creationId xmlns:p14="http://schemas.microsoft.com/office/powerpoint/2010/main" val="38854053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92398" y="1628503"/>
            <a:ext cx="7008951" cy="1758161"/>
          </a:xfrm>
        </p:spPr>
        <p:txBody>
          <a:bodyPr/>
          <a:lstStyle/>
          <a:p>
            <a:r>
              <a:rPr lang="en-GB" sz="4000" b="1" dirty="0"/>
              <a:t>Empathy and Understanding</a:t>
            </a:r>
            <a:endParaRPr lang="en-IN" sz="4000" dirty="0"/>
          </a:p>
        </p:txBody>
      </p:sp>
      <p:sp>
        <p:nvSpPr>
          <p:cNvPr id="3" name="Subtitle 2"/>
          <p:cNvSpPr>
            <a:spLocks noGrp="1"/>
          </p:cNvSpPr>
          <p:nvPr>
            <p:ph type="subTitle" idx="1"/>
          </p:nvPr>
        </p:nvSpPr>
        <p:spPr/>
        <p:txBody>
          <a:bodyPr>
            <a:normAutofit/>
          </a:bodyPr>
          <a:lstStyle/>
          <a:p>
            <a:r>
              <a:rPr lang="en-GB" sz="1600" dirty="0"/>
              <a:t>A reliable legal advisor isn't simply a legitimate expert — they're likewise somebody who genuinely thinks often about your prosperity. They ought to cause you to feel appreciated and figured out, showing veritable sympathy for your circumstance. This human association builds trust, which is fundamental while confronting difficult times.</a:t>
            </a:r>
            <a:endParaRPr lang="en-IN" sz="1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7310" y="1628503"/>
            <a:ext cx="732677" cy="732677"/>
          </a:xfrm>
          <a:prstGeom prst="rect">
            <a:avLst/>
          </a:prstGeom>
        </p:spPr>
      </p:pic>
    </p:spTree>
    <p:extLst>
      <p:ext uri="{BB962C8B-B14F-4D97-AF65-F5344CB8AC3E}">
        <p14:creationId xmlns:p14="http://schemas.microsoft.com/office/powerpoint/2010/main" val="868879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92398" y="1628503"/>
            <a:ext cx="7008951" cy="1758161"/>
          </a:xfrm>
        </p:spPr>
        <p:txBody>
          <a:bodyPr/>
          <a:lstStyle/>
          <a:p>
            <a:r>
              <a:rPr lang="en-GB" sz="4000" b="1" dirty="0"/>
              <a:t>Tenacity</a:t>
            </a:r>
            <a:endParaRPr lang="en-IN" sz="4000" dirty="0"/>
          </a:p>
        </p:txBody>
      </p:sp>
      <p:sp>
        <p:nvSpPr>
          <p:cNvPr id="3" name="Subtitle 2"/>
          <p:cNvSpPr>
            <a:spLocks noGrp="1"/>
          </p:cNvSpPr>
          <p:nvPr>
            <p:ph type="subTitle" idx="1"/>
          </p:nvPr>
        </p:nvSpPr>
        <p:spPr/>
        <p:txBody>
          <a:bodyPr>
            <a:normAutofit/>
          </a:bodyPr>
          <a:lstStyle/>
          <a:p>
            <a:r>
              <a:rPr lang="en-GB" sz="1600" dirty="0"/>
              <a:t>The best legal advisors battle indefatigably for their clients, investigating every possibility. They're steady in social affair proof, testing allegations, and it is guaranteed equity. You need somebody who's in it for the long stretch, regardless of how extreme the journey gets.</a:t>
            </a:r>
            <a:endParaRPr lang="en-IN" sz="1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7310" y="1628503"/>
            <a:ext cx="732677" cy="732677"/>
          </a:xfrm>
          <a:prstGeom prst="rect">
            <a:avLst/>
          </a:prstGeom>
        </p:spPr>
      </p:pic>
    </p:spTree>
    <p:extLst>
      <p:ext uri="{BB962C8B-B14F-4D97-AF65-F5344CB8AC3E}">
        <p14:creationId xmlns:p14="http://schemas.microsoft.com/office/powerpoint/2010/main" val="107439143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92398" y="1628503"/>
            <a:ext cx="7008951" cy="1758161"/>
          </a:xfrm>
        </p:spPr>
        <p:txBody>
          <a:bodyPr/>
          <a:lstStyle/>
          <a:p>
            <a:r>
              <a:rPr lang="en-GB" sz="4000" b="1" dirty="0"/>
              <a:t>Goodwill and Trust</a:t>
            </a:r>
            <a:endParaRPr lang="en-IN" sz="4000" dirty="0"/>
          </a:p>
        </p:txBody>
      </p:sp>
      <p:sp>
        <p:nvSpPr>
          <p:cNvPr id="3" name="Subtitle 2"/>
          <p:cNvSpPr>
            <a:spLocks noGrp="1"/>
          </p:cNvSpPr>
          <p:nvPr>
            <p:ph type="subTitle" idx="1"/>
          </p:nvPr>
        </p:nvSpPr>
        <p:spPr>
          <a:xfrm>
            <a:off x="2692398" y="3657596"/>
            <a:ext cx="6937589" cy="1645923"/>
          </a:xfrm>
        </p:spPr>
        <p:txBody>
          <a:bodyPr>
            <a:noAutofit/>
          </a:bodyPr>
          <a:lstStyle/>
          <a:p>
            <a:r>
              <a:rPr lang="en-GB" sz="1600" dirty="0"/>
              <a:t>Consider what others say regarding them. A strong standing says a lot. Search for a legal </a:t>
            </a:r>
            <a:r>
              <a:rPr lang="en-GB" sz="1600" dirty="0" err="1"/>
              <a:t>counselor</a:t>
            </a:r>
            <a:r>
              <a:rPr lang="en-GB" sz="1600" dirty="0"/>
              <a:t> with a background marked by progress, excellent client tributes, and reputation in the legal circuit. Trust isn't built in a day or two, yet a solid history can give you confidence to hire the right professional. </a:t>
            </a:r>
            <a:r>
              <a:rPr lang="en-GB" sz="1600" dirty="0" smtClean="0"/>
              <a:t>Picking </a:t>
            </a:r>
            <a:r>
              <a:rPr lang="en-GB" sz="1600" dirty="0"/>
              <a:t>the right criminal defence legal </a:t>
            </a:r>
            <a:r>
              <a:rPr lang="en-GB" sz="1600" dirty="0" err="1"/>
              <a:t>counselor</a:t>
            </a:r>
            <a:r>
              <a:rPr lang="en-GB" sz="1600" dirty="0"/>
              <a:t> is something beyond a choice — it's a life saver. </a:t>
            </a:r>
            <a:endParaRPr lang="en-IN" sz="16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897310" y="1628503"/>
            <a:ext cx="732677" cy="732677"/>
          </a:xfrm>
          <a:prstGeom prst="rect">
            <a:avLst/>
          </a:prstGeom>
        </p:spPr>
      </p:pic>
    </p:spTree>
    <p:extLst>
      <p:ext uri="{BB962C8B-B14F-4D97-AF65-F5344CB8AC3E}">
        <p14:creationId xmlns:p14="http://schemas.microsoft.com/office/powerpoint/2010/main" val="42539552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51612" y="1628504"/>
            <a:ext cx="7078376" cy="3675016"/>
          </a:xfrm>
        </p:spPr>
        <p:txBody>
          <a:bodyPr>
            <a:noAutofit/>
          </a:bodyPr>
          <a:lstStyle/>
          <a:p>
            <a:endParaRPr lang="en-IN" sz="1600" dirty="0" smtClean="0"/>
          </a:p>
          <a:p>
            <a:endParaRPr lang="en-IN" sz="1600" dirty="0"/>
          </a:p>
          <a:p>
            <a:endParaRPr lang="en-IN" sz="1600" dirty="0" smtClean="0"/>
          </a:p>
          <a:p>
            <a:endParaRPr lang="en-IN" sz="1600" dirty="0"/>
          </a:p>
          <a:p>
            <a:endParaRPr lang="en-IN" sz="1600" dirty="0" smtClean="0"/>
          </a:p>
          <a:p>
            <a:r>
              <a:rPr lang="en-IN" sz="1600" dirty="0" smtClean="0"/>
              <a:t>					</a:t>
            </a:r>
            <a:r>
              <a:rPr lang="en-IN" sz="2000" b="1" u="sng" dirty="0" smtClean="0"/>
              <a:t>Contact Us: </a:t>
            </a:r>
          </a:p>
          <a:p>
            <a:r>
              <a:rPr lang="en-IN" sz="1600" dirty="0" smtClean="0"/>
              <a:t>				</a:t>
            </a:r>
            <a:r>
              <a:rPr lang="en-IN" sz="1600" b="1" dirty="0" smtClean="0"/>
              <a:t>	Email Id</a:t>
            </a:r>
            <a:r>
              <a:rPr lang="en-IN" sz="1600" b="1" dirty="0"/>
              <a:t>: </a:t>
            </a:r>
            <a:r>
              <a:rPr lang="en-IN" sz="1600" b="1" dirty="0" smtClean="0">
                <a:hlinkClick r:id="rId2"/>
              </a:rPr>
              <a:t>melanie@yycdefence.ca</a:t>
            </a:r>
            <a:endParaRPr lang="en-IN" sz="1600" b="1" dirty="0" smtClean="0"/>
          </a:p>
          <a:p>
            <a:r>
              <a:rPr lang="en-IN" sz="1600" dirty="0"/>
              <a:t>		</a:t>
            </a:r>
            <a:r>
              <a:rPr lang="en-IN" sz="1600" dirty="0" smtClean="0"/>
              <a:t>			</a:t>
            </a:r>
            <a:r>
              <a:rPr lang="en-IN" sz="1600" b="1" dirty="0" smtClean="0"/>
              <a:t>Phone </a:t>
            </a:r>
            <a:r>
              <a:rPr lang="en-IN" sz="1600" b="1" dirty="0"/>
              <a:t>Number: (403) 262-1110</a:t>
            </a:r>
            <a:r>
              <a:rPr lang="en-IN" sz="1600" b="1" dirty="0" smtClean="0"/>
              <a:t>)</a:t>
            </a:r>
          </a:p>
          <a:p>
            <a:r>
              <a:rPr lang="en-IN" sz="1600" dirty="0" smtClean="0"/>
              <a:t>					</a:t>
            </a:r>
            <a:r>
              <a:rPr lang="en-IN" sz="1600" b="1" dirty="0" smtClean="0"/>
              <a:t>Website</a:t>
            </a:r>
            <a:r>
              <a:rPr lang="en-IN" sz="1600" b="1" dirty="0"/>
              <a:t>: </a:t>
            </a:r>
            <a:r>
              <a:rPr lang="en-IN" sz="1600" b="1" dirty="0">
                <a:hlinkClick r:id="rId3"/>
              </a:rPr>
              <a:t>https://appeallawyer.ca</a:t>
            </a:r>
            <a:r>
              <a:rPr lang="en-IN" sz="1600" b="1" dirty="0" smtClean="0">
                <a:hlinkClick r:id="rId3"/>
              </a:rPr>
              <a:t>/</a:t>
            </a:r>
            <a:endParaRPr lang="en-IN" sz="1600" b="1" dirty="0" smtClean="0"/>
          </a:p>
          <a:p>
            <a:r>
              <a:rPr lang="en-IN" sz="1600" dirty="0" smtClean="0"/>
              <a:t>				</a:t>
            </a:r>
            <a:r>
              <a:rPr lang="en-IN" sz="1600" b="1" dirty="0" smtClean="0"/>
              <a:t>Address</a:t>
            </a:r>
            <a:r>
              <a:rPr lang="en-IN" sz="1600" b="1" dirty="0"/>
              <a:t>: 921 – 18th Avenue </a:t>
            </a:r>
            <a:r>
              <a:rPr lang="en-IN" sz="1600" b="1" dirty="0" err="1"/>
              <a:t>S.W.Calgary</a:t>
            </a:r>
            <a:r>
              <a:rPr lang="en-IN" sz="1600" b="1" dirty="0"/>
              <a:t>, Alberta, T2T 0H2</a:t>
            </a:r>
            <a:endParaRPr lang="en-IN" sz="1600" b="1" dirty="0"/>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897310" y="1628503"/>
            <a:ext cx="732677" cy="732677"/>
          </a:xfrm>
          <a:prstGeom prst="rect">
            <a:avLst/>
          </a:prstGeom>
        </p:spPr>
      </p:pic>
      <p:pic>
        <p:nvPicPr>
          <p:cNvPr id="6" name="Picture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551611" y="1628503"/>
            <a:ext cx="2732314" cy="2732314"/>
          </a:xfrm>
          <a:prstGeom prst="rect">
            <a:avLst/>
          </a:prstGeom>
        </p:spPr>
      </p:pic>
    </p:spTree>
    <p:extLst>
      <p:ext uri="{BB962C8B-B14F-4D97-AF65-F5344CB8AC3E}">
        <p14:creationId xmlns:p14="http://schemas.microsoft.com/office/powerpoint/2010/main" val="63218554"/>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18</TotalTime>
  <Words>529</Words>
  <Application>Microsoft Office PowerPoint</Application>
  <PresentationFormat>Widescreen</PresentationFormat>
  <Paragraphs>26</Paragraphs>
  <Slides>9</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Garamond</vt:lpstr>
      <vt:lpstr>Organic</vt:lpstr>
      <vt:lpstr> Top qualities of criminal defence lawyers that you must consider</vt:lpstr>
      <vt:lpstr>Profound Legal Knowledge  </vt:lpstr>
      <vt:lpstr>Clarity in Communication </vt:lpstr>
      <vt:lpstr>Confidence without Arrogance </vt:lpstr>
      <vt:lpstr>Analytical Reasoning</vt:lpstr>
      <vt:lpstr>Empathy and Understanding</vt:lpstr>
      <vt:lpstr>Tenacity</vt:lpstr>
      <vt:lpstr>Goodwill and Trust</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 qualities of criminal defence lawyers that you must consider</dc:title>
  <dc:creator>Microsoft account</dc:creator>
  <cp:lastModifiedBy>Microsoft account</cp:lastModifiedBy>
  <cp:revision>3</cp:revision>
  <dcterms:created xsi:type="dcterms:W3CDTF">2025-01-15T05:26:48Z</dcterms:created>
  <dcterms:modified xsi:type="dcterms:W3CDTF">2025-01-15T05:45:02Z</dcterms:modified>
</cp:coreProperties>
</file>