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2357" t="0" r="-2235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43569"/>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FAQs and knowledge base – Provide self-help resources.</a:t>
            </a:r>
          </a:p>
          <a:p>
            <a:pPr algn="ctr">
              <a:lnSpc>
                <a:spcPts val="4373"/>
              </a:lnSpc>
              <a:spcBef>
                <a:spcPct val="0"/>
              </a:spcBef>
            </a:pPr>
            <a:r>
              <a:rPr lang="en-US" sz="2733">
                <a:solidFill>
                  <a:srgbClr val="000000"/>
                </a:solidFill>
                <a:latin typeface="Canva Sans"/>
                <a:ea typeface="Canva Sans"/>
                <a:cs typeface="Canva Sans"/>
                <a:sym typeface="Canva Sans"/>
              </a:rPr>
              <a:t>Multi-channel support – Offer email, phone, and chatbot support options.</a:t>
            </a:r>
          </a:p>
          <a:p>
            <a:pPr algn="ctr">
              <a:lnSpc>
                <a:spcPts val="4373"/>
              </a:lnSpc>
              <a:spcBef>
                <a:spcPct val="0"/>
              </a:spcBef>
            </a:pPr>
            <a:r>
              <a:rPr lang="en-US" sz="2733">
                <a:solidFill>
                  <a:srgbClr val="000000"/>
                </a:solidFill>
                <a:latin typeface="Canva Sans"/>
                <a:ea typeface="Canva Sans"/>
                <a:cs typeface="Canva Sans"/>
                <a:sym typeface="Canva Sans"/>
              </a:rPr>
              <a:t>8. Optimizing the Checkout Process</a:t>
            </a:r>
          </a:p>
          <a:p>
            <a:pPr algn="ctr">
              <a:lnSpc>
                <a:spcPts val="4373"/>
              </a:lnSpc>
              <a:spcBef>
                <a:spcPct val="0"/>
              </a:spcBef>
            </a:pPr>
            <a:r>
              <a:rPr lang="en-US" sz="2733">
                <a:solidFill>
                  <a:srgbClr val="000000"/>
                </a:solidFill>
                <a:latin typeface="Canva Sans"/>
                <a:ea typeface="Canva Sans"/>
                <a:cs typeface="Canva Sans"/>
                <a:sym typeface="Canva Sans"/>
              </a:rPr>
              <a:t>A smooth and straightforward checkout experience reduces cart abandonment. Strategies include:</a:t>
            </a:r>
          </a:p>
          <a:p>
            <a:pPr algn="ctr">
              <a:lnSpc>
                <a:spcPts val="4373"/>
              </a:lnSpc>
              <a:spcBef>
                <a:spcPct val="0"/>
              </a:spcBef>
            </a:pPr>
            <a:r>
              <a:rPr lang="en-US" sz="2733">
                <a:solidFill>
                  <a:srgbClr val="000000"/>
                </a:solidFill>
                <a:latin typeface="Canva Sans"/>
                <a:ea typeface="Canva Sans"/>
                <a:cs typeface="Canva Sans"/>
                <a:sym typeface="Canva Sans"/>
              </a:rPr>
              <a:t>Guest checkout – Allow purchases without mandatory sign-ups.</a:t>
            </a:r>
          </a:p>
          <a:p>
            <a:pPr algn="ctr">
              <a:lnSpc>
                <a:spcPts val="4373"/>
              </a:lnSpc>
              <a:spcBef>
                <a:spcPct val="0"/>
              </a:spcBef>
            </a:pPr>
            <a:r>
              <a:rPr lang="en-US" sz="2733">
                <a:solidFill>
                  <a:srgbClr val="000000"/>
                </a:solidFill>
                <a:latin typeface="Canva Sans"/>
                <a:ea typeface="Canva Sans"/>
                <a:cs typeface="Canva Sans"/>
                <a:sym typeface="Canva Sans"/>
              </a:rPr>
              <a:t>Multiple payment options – Offer credit cards, digital wallets, and BNPL (Buy Now, Pay Later) services.</a:t>
            </a:r>
          </a:p>
          <a:p>
            <a:pPr algn="ctr">
              <a:lnSpc>
                <a:spcPts val="4373"/>
              </a:lnSpc>
              <a:spcBef>
                <a:spcPct val="0"/>
              </a:spcBef>
            </a:pPr>
            <a:r>
              <a:rPr lang="en-US" sz="2733">
                <a:solidFill>
                  <a:srgbClr val="000000"/>
                </a:solidFill>
                <a:latin typeface="Canva Sans"/>
                <a:ea typeface="Canva Sans"/>
                <a:cs typeface="Canva Sans"/>
                <a:sym typeface="Canva Sans"/>
              </a:rPr>
              <a:t>Clear pricing and shipping details – Show costs upfront to prevent surprises.</a:t>
            </a:r>
          </a:p>
          <a:p>
            <a:pPr algn="ctr">
              <a:lnSpc>
                <a:spcPts val="4373"/>
              </a:lnSpc>
              <a:spcBef>
                <a:spcPct val="0"/>
              </a:spcBef>
            </a:pPr>
            <a:r>
              <a:rPr lang="en-US" sz="2733">
                <a:solidFill>
                  <a:srgbClr val="000000"/>
                </a:solidFill>
                <a:latin typeface="Canva Sans"/>
                <a:ea typeface="Canva Sans"/>
                <a:cs typeface="Canva Sans"/>
                <a:sym typeface="Canva Sans"/>
              </a:rPr>
              <a:t>One-click checkout – Speed up the purchase process for returning customers.</a:t>
            </a:r>
          </a:p>
          <a:p>
            <a:pPr algn="ctr">
              <a:lnSpc>
                <a:spcPts val="4373"/>
              </a:lnSpc>
              <a:spcBef>
                <a:spcPct val="0"/>
              </a:spcBef>
            </a:pPr>
            <a:r>
              <a:rPr lang="en-US" sz="2733">
                <a:solidFill>
                  <a:srgbClr val="000000"/>
                </a:solidFill>
                <a:latin typeface="Canva Sans"/>
                <a:ea typeface="Canva Sans"/>
                <a:cs typeface="Canva Sans"/>
                <a:sym typeface="Canva Sans"/>
              </a:rPr>
              <a:t>9. Using Analytics to Improve Performance</a:t>
            </a:r>
          </a:p>
          <a:p>
            <a:pPr algn="ctr">
              <a:lnSpc>
                <a:spcPts val="4373"/>
              </a:lnSpc>
              <a:spcBef>
                <a:spcPct val="0"/>
              </a:spcBef>
            </a:pPr>
            <a:r>
              <a:rPr lang="en-US" sz="2733">
                <a:solidFill>
                  <a:srgbClr val="000000"/>
                </a:solidFill>
                <a:latin typeface="Canva Sans"/>
                <a:ea typeface="Canva Sans"/>
                <a:cs typeface="Canva Sans"/>
                <a:sym typeface="Canva Sans"/>
              </a:rPr>
              <a:t>Tracking and analyzing website data helps refine marketing strategies and enhance user experience. Use:</a:t>
            </a:r>
          </a:p>
          <a:p>
            <a:pPr algn="ctr">
              <a:lnSpc>
                <a:spcPts val="4373"/>
              </a:lnSpc>
              <a:spcBef>
                <a:spcPct val="0"/>
              </a:spcBef>
            </a:pPr>
            <a:r>
              <a:rPr lang="en-US" sz="2733">
                <a:solidFill>
                  <a:srgbClr val="000000"/>
                </a:solidFill>
                <a:latin typeface="Canva Sans"/>
                <a:ea typeface="Canva Sans"/>
                <a:cs typeface="Canva Sans"/>
                <a:sym typeface="Canva Sans"/>
              </a:rPr>
              <a:t>Google Analytics – Monitor traffic and user behavior.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3720"/>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Heatmaps – Identify how users interact with your site.</a:t>
            </a:r>
          </a:p>
          <a:p>
            <a:pPr algn="ctr">
              <a:lnSpc>
                <a:spcPts val="4373"/>
              </a:lnSpc>
              <a:spcBef>
                <a:spcPct val="0"/>
              </a:spcBef>
            </a:pPr>
            <a:r>
              <a:rPr lang="en-US" sz="2733">
                <a:solidFill>
                  <a:srgbClr val="000000"/>
                </a:solidFill>
                <a:latin typeface="Canva Sans"/>
                <a:ea typeface="Canva Sans"/>
                <a:cs typeface="Canva Sans"/>
                <a:sym typeface="Canva Sans"/>
              </a:rPr>
              <a:t>A/B testing – Test different layouts and elements to maximize conversions.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Creating a successful and profitable e-commerce website demands strategic planning, attention to user experience, and continuous optimization. By choosing the right platform, optimizing for search engines, securing transactions, and implementing strong marketing strategies, businesses can create a successful online store. Keeping up with trends and continuously improving your website will ensure long-term success in the competitive e-commerce industry.</a:t>
            </a:r>
          </a:p>
        </p:txBody>
      </p:sp>
      <p:sp>
        <p:nvSpPr>
          <p:cNvPr name="TextBox 3" id="3"/>
          <p:cNvSpPr txBox="true"/>
          <p:nvPr/>
        </p:nvSpPr>
        <p:spPr>
          <a:xfrm rot="0">
            <a:off x="0" y="7931785"/>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Modern Website Design: Trends, Technologies, and Best Practices for 2025</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81431"/>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the digital landscape continues to evolve, modern website design is crucial for businesses and individuals looking to establish a strong online presence. The way users interact with websites has changed, demanding innovative designs, cutting-edge technologies, and best practices that ensure optimal performance. This guide explores the latest trends, technologies, and best practices shaping website design in 2025.</a:t>
            </a:r>
          </a:p>
          <a:p>
            <a:pPr algn="ctr">
              <a:lnSpc>
                <a:spcPts val="3821"/>
              </a:lnSpc>
              <a:spcBef>
                <a:spcPct val="0"/>
              </a:spcBef>
            </a:pPr>
            <a:r>
              <a:rPr lang="en-US" sz="2729">
                <a:solidFill>
                  <a:srgbClr val="000000"/>
                </a:solidFill>
                <a:latin typeface="Canva Sans"/>
                <a:ea typeface="Canva Sans"/>
                <a:cs typeface="Canva Sans"/>
                <a:sym typeface="Canva Sans"/>
              </a:rPr>
              <a:t>1. Emerging Trends in Website Design</a:t>
            </a:r>
          </a:p>
          <a:p>
            <a:pPr algn="ctr">
              <a:lnSpc>
                <a:spcPts val="3821"/>
              </a:lnSpc>
              <a:spcBef>
                <a:spcPct val="0"/>
              </a:spcBef>
            </a:pPr>
            <a:r>
              <a:rPr lang="en-US" sz="2729">
                <a:solidFill>
                  <a:srgbClr val="000000"/>
                </a:solidFill>
                <a:latin typeface="Canva Sans"/>
                <a:ea typeface="Canva Sans"/>
                <a:cs typeface="Canva Sans"/>
                <a:sym typeface="Canva Sans"/>
              </a:rPr>
              <a:t>Staying ahead of design trends is essential for creating engaging, high-performing websites. Here are some of the key trends for 2025:</a:t>
            </a:r>
          </a:p>
          <a:p>
            <a:pPr algn="ctr">
              <a:lnSpc>
                <a:spcPts val="3821"/>
              </a:lnSpc>
              <a:spcBef>
                <a:spcPct val="0"/>
              </a:spcBef>
            </a:pPr>
            <a:r>
              <a:rPr lang="en-US" sz="2729">
                <a:solidFill>
                  <a:srgbClr val="000000"/>
                </a:solidFill>
                <a:latin typeface="Canva Sans"/>
                <a:ea typeface="Canva Sans"/>
                <a:cs typeface="Canva Sans"/>
                <a:sym typeface="Canva Sans"/>
              </a:rPr>
              <a:t>Dark Mode and Low-Light UI – Enhances aesthetics while reducing eye strain.</a:t>
            </a:r>
          </a:p>
          <a:p>
            <a:pPr algn="ctr">
              <a:lnSpc>
                <a:spcPts val="3821"/>
              </a:lnSpc>
              <a:spcBef>
                <a:spcPct val="0"/>
              </a:spcBef>
            </a:pPr>
            <a:r>
              <a:rPr lang="en-US" sz="2729">
                <a:solidFill>
                  <a:srgbClr val="000000"/>
                </a:solidFill>
                <a:latin typeface="Canva Sans"/>
                <a:ea typeface="Canva Sans"/>
                <a:cs typeface="Canva Sans"/>
                <a:sym typeface="Canva Sans"/>
              </a:rPr>
              <a:t>Neumorphism – A blend of skeuomorphism and flat design for a soft, realistic look.</a:t>
            </a:r>
          </a:p>
          <a:p>
            <a:pPr algn="ctr">
              <a:lnSpc>
                <a:spcPts val="3821"/>
              </a:lnSpc>
              <a:spcBef>
                <a:spcPct val="0"/>
              </a:spcBef>
            </a:pPr>
            <a:r>
              <a:rPr lang="en-US" sz="2729">
                <a:solidFill>
                  <a:srgbClr val="000000"/>
                </a:solidFill>
                <a:latin typeface="Canva Sans"/>
                <a:ea typeface="Canva Sans"/>
                <a:cs typeface="Canva Sans"/>
                <a:sym typeface="Canva Sans"/>
              </a:rPr>
              <a:t>Glassmorphism – Frosted-glass effects for a sleek, modern feel.</a:t>
            </a:r>
          </a:p>
          <a:p>
            <a:pPr algn="ctr">
              <a:lnSpc>
                <a:spcPts val="3821"/>
              </a:lnSpc>
              <a:spcBef>
                <a:spcPct val="0"/>
              </a:spcBef>
            </a:pPr>
            <a:r>
              <a:rPr lang="en-US" sz="2729">
                <a:solidFill>
                  <a:srgbClr val="000000"/>
                </a:solidFill>
                <a:latin typeface="Canva Sans"/>
                <a:ea typeface="Canva Sans"/>
                <a:cs typeface="Canva Sans"/>
                <a:sym typeface="Canva Sans"/>
              </a:rPr>
              <a:t>Microinteractions – Small, engaging animations that enhance user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0262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AI-Powered Personalization – Adaptive content and recommendations based on user behavior.</a:t>
            </a:r>
          </a:p>
          <a:p>
            <a:pPr algn="ctr">
              <a:lnSpc>
                <a:spcPts val="3821"/>
              </a:lnSpc>
              <a:spcBef>
                <a:spcPct val="0"/>
              </a:spcBef>
            </a:pPr>
            <a:r>
              <a:rPr lang="en-US" sz="2729">
                <a:solidFill>
                  <a:srgbClr val="000000"/>
                </a:solidFill>
                <a:latin typeface="Canva Sans"/>
                <a:ea typeface="Canva Sans"/>
                <a:cs typeface="Canva Sans"/>
                <a:sym typeface="Canva Sans"/>
              </a:rPr>
              <a:t>Immersive 3D Elements – Enhancing interactivity with 3D visuals and animations.</a:t>
            </a:r>
          </a:p>
          <a:p>
            <a:pPr algn="ctr">
              <a:lnSpc>
                <a:spcPts val="3821"/>
              </a:lnSpc>
              <a:spcBef>
                <a:spcPct val="0"/>
              </a:spcBef>
            </a:pPr>
            <a:r>
              <a:rPr lang="en-US" sz="2729">
                <a:solidFill>
                  <a:srgbClr val="000000"/>
                </a:solidFill>
                <a:latin typeface="Canva Sans"/>
                <a:ea typeface="Canva Sans"/>
                <a:cs typeface="Canva Sans"/>
                <a:sym typeface="Canva Sans"/>
              </a:rPr>
              <a:t>Minimalist and Clean Layouts – Faster loading speeds and improved user engagement.</a:t>
            </a:r>
          </a:p>
          <a:p>
            <a:pPr algn="ctr">
              <a:lnSpc>
                <a:spcPts val="3821"/>
              </a:lnSpc>
              <a:spcBef>
                <a:spcPct val="0"/>
              </a:spcBef>
            </a:pPr>
            <a:r>
              <a:rPr lang="en-US" sz="2729">
                <a:solidFill>
                  <a:srgbClr val="000000"/>
                </a:solidFill>
                <a:latin typeface="Canva Sans"/>
                <a:ea typeface="Canva Sans"/>
                <a:cs typeface="Canva Sans"/>
                <a:sym typeface="Canva Sans"/>
              </a:rPr>
              <a:t>2. Cutting-Edge Technologies in Web Design</a:t>
            </a:r>
          </a:p>
          <a:p>
            <a:pPr algn="ctr">
              <a:lnSpc>
                <a:spcPts val="3821"/>
              </a:lnSpc>
              <a:spcBef>
                <a:spcPct val="0"/>
              </a:spcBef>
            </a:pPr>
            <a:r>
              <a:rPr lang="en-US" sz="2729">
                <a:solidFill>
                  <a:srgbClr val="000000"/>
                </a:solidFill>
                <a:latin typeface="Canva Sans"/>
                <a:ea typeface="Canva Sans"/>
                <a:cs typeface="Canva Sans"/>
                <a:sym typeface="Canva Sans"/>
              </a:rPr>
              <a:t>The future of website design is driven by new and advanced technologies. Key technologies include:</a:t>
            </a:r>
          </a:p>
          <a:p>
            <a:pPr algn="ctr">
              <a:lnSpc>
                <a:spcPts val="3821"/>
              </a:lnSpc>
              <a:spcBef>
                <a:spcPct val="0"/>
              </a:spcBef>
            </a:pPr>
            <a:r>
              <a:rPr lang="en-US" sz="2729">
                <a:solidFill>
                  <a:srgbClr val="000000"/>
                </a:solidFill>
                <a:latin typeface="Canva Sans"/>
                <a:ea typeface="Canva Sans"/>
                <a:cs typeface="Canva Sans"/>
                <a:sym typeface="Canva Sans"/>
              </a:rPr>
              <a:t>AI and Machine Learning – Creating smarter, automated design processes and personalized experiences.</a:t>
            </a:r>
          </a:p>
          <a:p>
            <a:pPr algn="ctr">
              <a:lnSpc>
                <a:spcPts val="3821"/>
              </a:lnSpc>
              <a:spcBef>
                <a:spcPct val="0"/>
              </a:spcBef>
            </a:pPr>
            <a:r>
              <a:rPr lang="en-US" sz="2729">
                <a:solidFill>
                  <a:srgbClr val="000000"/>
                </a:solidFill>
                <a:latin typeface="Canva Sans"/>
                <a:ea typeface="Canva Sans"/>
                <a:cs typeface="Canva Sans"/>
                <a:sym typeface="Canva Sans"/>
              </a:rPr>
              <a:t>Voice User Interfaces (VUI) – Integrating voice search and navigation for accessibility.</a:t>
            </a:r>
          </a:p>
          <a:p>
            <a:pPr algn="ctr">
              <a:lnSpc>
                <a:spcPts val="3821"/>
              </a:lnSpc>
              <a:spcBef>
                <a:spcPct val="0"/>
              </a:spcBef>
            </a:pPr>
            <a:r>
              <a:rPr lang="en-US" sz="2729">
                <a:solidFill>
                  <a:srgbClr val="000000"/>
                </a:solidFill>
                <a:latin typeface="Canva Sans"/>
                <a:ea typeface="Canva Sans"/>
                <a:cs typeface="Canva Sans"/>
                <a:sym typeface="Canva Sans"/>
              </a:rPr>
              <a:t>Augmented Reality (AR) and Virtual Reality (VR) – Enhancing product visualization and interaction.</a:t>
            </a:r>
          </a:p>
          <a:p>
            <a:pPr algn="ctr">
              <a:lnSpc>
                <a:spcPts val="3821"/>
              </a:lnSpc>
              <a:spcBef>
                <a:spcPct val="0"/>
              </a:spcBef>
            </a:pPr>
            <a:r>
              <a:rPr lang="en-US" sz="2729">
                <a:solidFill>
                  <a:srgbClr val="000000"/>
                </a:solidFill>
                <a:latin typeface="Canva Sans"/>
                <a:ea typeface="Canva Sans"/>
                <a:cs typeface="Canva Sans"/>
                <a:sym typeface="Canva Sans"/>
              </a:rPr>
              <a:t>Progressive Web Apps (PWAs) – Combining web and mobile app functionalities for seamless experiences.</a:t>
            </a:r>
          </a:p>
          <a:p>
            <a:pPr algn="ctr">
              <a:lnSpc>
                <a:spcPts val="3821"/>
              </a:lnSpc>
              <a:spcBef>
                <a:spcPct val="0"/>
              </a:spcBef>
            </a:pPr>
            <a:r>
              <a:rPr lang="en-US" sz="2729">
                <a:solidFill>
                  <a:srgbClr val="000000"/>
                </a:solidFill>
                <a:latin typeface="Canva Sans"/>
                <a:ea typeface="Canva Sans"/>
                <a:cs typeface="Canva Sans"/>
                <a:sym typeface="Canva Sans"/>
              </a:rPr>
              <a:t>5G Technology – Faster loading times and improved media streaming.</a:t>
            </a:r>
          </a:p>
          <a:p>
            <a:pPr algn="ctr">
              <a:lnSpc>
                <a:spcPts val="3821"/>
              </a:lnSpc>
              <a:spcBef>
                <a:spcPct val="0"/>
              </a:spcBef>
            </a:pPr>
            <a:r>
              <a:rPr lang="en-US" sz="2729">
                <a:solidFill>
                  <a:srgbClr val="000000"/>
                </a:solidFill>
                <a:latin typeface="Canva Sans"/>
                <a:ea typeface="Canva Sans"/>
                <a:cs typeface="Canva Sans"/>
                <a:sym typeface="Canva Sans"/>
              </a:rPr>
              <a:t>Blockchain for Web Security – Ensuring secure transactions and data protection.</a:t>
            </a:r>
          </a:p>
          <a:p>
            <a:pPr algn="ctr">
              <a:lnSpc>
                <a:spcPts val="3821"/>
              </a:lnSpc>
              <a:spcBef>
                <a:spcPct val="0"/>
              </a:spcBef>
            </a:pPr>
            <a:r>
              <a:rPr lang="en-US" sz="2729">
                <a:solidFill>
                  <a:srgbClr val="000000"/>
                </a:solidFill>
                <a:latin typeface="Canva Sans"/>
                <a:ea typeface="Canva Sans"/>
                <a:cs typeface="Canva Sans"/>
                <a:sym typeface="Canva Sans"/>
              </a:rPr>
              <a:t>3. Best Practices for Modern Website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6036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To build a successful website in 2025, following best practices is essential:</a:t>
            </a:r>
          </a:p>
          <a:p>
            <a:pPr algn="ctr">
              <a:lnSpc>
                <a:spcPts val="3821"/>
              </a:lnSpc>
              <a:spcBef>
                <a:spcPct val="0"/>
              </a:spcBef>
            </a:pPr>
            <a:r>
              <a:rPr lang="en-US" sz="2729">
                <a:solidFill>
                  <a:srgbClr val="000000"/>
                </a:solidFill>
                <a:latin typeface="Canva Sans"/>
                <a:ea typeface="Canva Sans"/>
                <a:cs typeface="Canva Sans"/>
                <a:sym typeface="Canva Sans"/>
              </a:rPr>
              <a:t>a) User Experience (UX) and Accessibility</a:t>
            </a:r>
          </a:p>
          <a:p>
            <a:pPr algn="ctr">
              <a:lnSpc>
                <a:spcPts val="3821"/>
              </a:lnSpc>
              <a:spcBef>
                <a:spcPct val="0"/>
              </a:spcBef>
            </a:pPr>
            <a:r>
              <a:rPr lang="en-US" sz="2729">
                <a:solidFill>
                  <a:srgbClr val="000000"/>
                </a:solidFill>
                <a:latin typeface="Canva Sans"/>
                <a:ea typeface="Canva Sans"/>
                <a:cs typeface="Canva Sans"/>
                <a:sym typeface="Canva Sans"/>
              </a:rPr>
              <a:t>Implement mobile-first design to ensure compatibility across devices.</a:t>
            </a:r>
          </a:p>
          <a:p>
            <a:pPr algn="ctr">
              <a:lnSpc>
                <a:spcPts val="3821"/>
              </a:lnSpc>
              <a:spcBef>
                <a:spcPct val="0"/>
              </a:spcBef>
            </a:pPr>
            <a:r>
              <a:rPr lang="en-US" sz="2729">
                <a:solidFill>
                  <a:srgbClr val="000000"/>
                </a:solidFill>
                <a:latin typeface="Canva Sans"/>
                <a:ea typeface="Canva Sans"/>
                <a:cs typeface="Canva Sans"/>
                <a:sym typeface="Canva Sans"/>
              </a:rPr>
              <a:t>Use intuitive navigation to guide users efficiently.</a:t>
            </a:r>
          </a:p>
          <a:p>
            <a:pPr algn="ctr">
              <a:lnSpc>
                <a:spcPts val="3821"/>
              </a:lnSpc>
              <a:spcBef>
                <a:spcPct val="0"/>
              </a:spcBef>
            </a:pPr>
            <a:r>
              <a:rPr lang="en-US" sz="2729">
                <a:solidFill>
                  <a:srgbClr val="000000"/>
                </a:solidFill>
                <a:latin typeface="Canva Sans"/>
                <a:ea typeface="Canva Sans"/>
                <a:cs typeface="Canva Sans"/>
                <a:sym typeface="Canva Sans"/>
              </a:rPr>
              <a:t>Maintain ADA and WCAG compliance to ensure accessibility for all users.</a:t>
            </a:r>
          </a:p>
          <a:p>
            <a:pPr algn="ctr">
              <a:lnSpc>
                <a:spcPts val="3821"/>
              </a:lnSpc>
              <a:spcBef>
                <a:spcPct val="0"/>
              </a:spcBef>
            </a:pPr>
            <a:r>
              <a:rPr lang="en-US" sz="2729">
                <a:solidFill>
                  <a:srgbClr val="000000"/>
                </a:solidFill>
                <a:latin typeface="Canva Sans"/>
                <a:ea typeface="Canva Sans"/>
                <a:cs typeface="Canva Sans"/>
                <a:sym typeface="Canva Sans"/>
              </a:rPr>
              <a:t>Optimize for fast-loading speeds with image compression and lazy loading.</a:t>
            </a:r>
          </a:p>
          <a:p>
            <a:pPr algn="ctr">
              <a:lnSpc>
                <a:spcPts val="3821"/>
              </a:lnSpc>
              <a:spcBef>
                <a:spcPct val="0"/>
              </a:spcBef>
            </a:pPr>
            <a:r>
              <a:rPr lang="en-US" sz="2729">
                <a:solidFill>
                  <a:srgbClr val="000000"/>
                </a:solidFill>
                <a:latin typeface="Canva Sans"/>
                <a:ea typeface="Canva Sans"/>
                <a:cs typeface="Canva Sans"/>
                <a:sym typeface="Canva Sans"/>
              </a:rPr>
              <a:t>b) Search Engine Optimization (SEO)</a:t>
            </a:r>
          </a:p>
          <a:p>
            <a:pPr algn="ctr">
              <a:lnSpc>
                <a:spcPts val="3821"/>
              </a:lnSpc>
              <a:spcBef>
                <a:spcPct val="0"/>
              </a:spcBef>
            </a:pPr>
            <a:r>
              <a:rPr lang="en-US" sz="2729">
                <a:solidFill>
                  <a:srgbClr val="000000"/>
                </a:solidFill>
                <a:latin typeface="Canva Sans"/>
                <a:ea typeface="Canva Sans"/>
                <a:cs typeface="Canva Sans"/>
                <a:sym typeface="Canva Sans"/>
              </a:rPr>
              <a:t>Use structured data to enhance search engine visibility.</a:t>
            </a:r>
          </a:p>
          <a:p>
            <a:pPr algn="ctr">
              <a:lnSpc>
                <a:spcPts val="3821"/>
              </a:lnSpc>
              <a:spcBef>
                <a:spcPct val="0"/>
              </a:spcBef>
            </a:pPr>
            <a:r>
              <a:rPr lang="en-US" sz="2729">
                <a:solidFill>
                  <a:srgbClr val="000000"/>
                </a:solidFill>
                <a:latin typeface="Canva Sans"/>
                <a:ea typeface="Canva Sans"/>
                <a:cs typeface="Canva Sans"/>
                <a:sym typeface="Canva Sans"/>
              </a:rPr>
              <a:t>Optimize for voice search with conversational keywords.</a:t>
            </a:r>
          </a:p>
          <a:p>
            <a:pPr algn="ctr">
              <a:lnSpc>
                <a:spcPts val="3821"/>
              </a:lnSpc>
              <a:spcBef>
                <a:spcPct val="0"/>
              </a:spcBef>
            </a:pPr>
            <a:r>
              <a:rPr lang="en-US" sz="2729">
                <a:solidFill>
                  <a:srgbClr val="000000"/>
                </a:solidFill>
                <a:latin typeface="Canva Sans"/>
                <a:ea typeface="Canva Sans"/>
                <a:cs typeface="Canva Sans"/>
                <a:sym typeface="Canva Sans"/>
              </a:rPr>
              <a:t>Implement high-quality content strategies for better ranking.</a:t>
            </a:r>
          </a:p>
          <a:p>
            <a:pPr algn="ctr">
              <a:lnSpc>
                <a:spcPts val="3821"/>
              </a:lnSpc>
              <a:spcBef>
                <a:spcPct val="0"/>
              </a:spcBef>
            </a:pPr>
            <a:r>
              <a:rPr lang="en-US" sz="2729">
                <a:solidFill>
                  <a:srgbClr val="000000"/>
                </a:solidFill>
                <a:latin typeface="Canva Sans"/>
                <a:ea typeface="Canva Sans"/>
                <a:cs typeface="Canva Sans"/>
                <a:sym typeface="Canva Sans"/>
              </a:rPr>
              <a:t>Focus on core web vitals to improve user experience and SEO.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65135"/>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 Security and Privacy Measures</a:t>
            </a:r>
          </a:p>
          <a:p>
            <a:pPr algn="ctr">
              <a:lnSpc>
                <a:spcPts val="3821"/>
              </a:lnSpc>
              <a:spcBef>
                <a:spcPct val="0"/>
              </a:spcBef>
            </a:pPr>
            <a:r>
              <a:rPr lang="en-US" sz="2729">
                <a:solidFill>
                  <a:srgbClr val="000000"/>
                </a:solidFill>
                <a:latin typeface="Canva Sans"/>
                <a:ea typeface="Canva Sans"/>
                <a:cs typeface="Canva Sans"/>
                <a:sym typeface="Canva Sans"/>
              </a:rPr>
              <a:t>Adopt SSL certificates to secure data transmission.</a:t>
            </a:r>
          </a:p>
          <a:p>
            <a:pPr algn="ctr">
              <a:lnSpc>
                <a:spcPts val="3821"/>
              </a:lnSpc>
              <a:spcBef>
                <a:spcPct val="0"/>
              </a:spcBef>
            </a:pPr>
            <a:r>
              <a:rPr lang="en-US" sz="2729">
                <a:solidFill>
                  <a:srgbClr val="000000"/>
                </a:solidFill>
                <a:latin typeface="Canva Sans"/>
                <a:ea typeface="Canva Sans"/>
                <a:cs typeface="Canva Sans"/>
                <a:sym typeface="Canva Sans"/>
              </a:rPr>
              <a:t>Ensure GDPR compliance for user data protection.</a:t>
            </a:r>
          </a:p>
          <a:p>
            <a:pPr algn="ctr">
              <a:lnSpc>
                <a:spcPts val="3821"/>
              </a:lnSpc>
              <a:spcBef>
                <a:spcPct val="0"/>
              </a:spcBef>
            </a:pPr>
            <a:r>
              <a:rPr lang="en-US" sz="2729">
                <a:solidFill>
                  <a:srgbClr val="000000"/>
                </a:solidFill>
                <a:latin typeface="Canva Sans"/>
                <a:ea typeface="Canva Sans"/>
                <a:cs typeface="Canva Sans"/>
                <a:sym typeface="Canva Sans"/>
              </a:rPr>
              <a:t>Use multi-factor authentication (MFA) for added security.</a:t>
            </a:r>
          </a:p>
          <a:p>
            <a:pPr algn="ctr">
              <a:lnSpc>
                <a:spcPts val="3821"/>
              </a:lnSpc>
              <a:spcBef>
                <a:spcPct val="0"/>
              </a:spcBef>
            </a:pPr>
            <a:r>
              <a:rPr lang="en-US" sz="2729">
                <a:solidFill>
                  <a:srgbClr val="000000"/>
                </a:solidFill>
                <a:latin typeface="Canva Sans"/>
                <a:ea typeface="Canva Sans"/>
                <a:cs typeface="Canva Sans"/>
                <a:sym typeface="Canva Sans"/>
              </a:rPr>
              <a:t>Implement automatic backups to prevent data loss.</a:t>
            </a:r>
          </a:p>
          <a:p>
            <a:pPr algn="ctr">
              <a:lnSpc>
                <a:spcPts val="3821"/>
              </a:lnSpc>
              <a:spcBef>
                <a:spcPct val="0"/>
              </a:spcBef>
            </a:pPr>
            <a:r>
              <a:rPr lang="en-US" sz="2729">
                <a:solidFill>
                  <a:srgbClr val="000000"/>
                </a:solidFill>
                <a:latin typeface="Canva Sans"/>
                <a:ea typeface="Canva Sans"/>
                <a:cs typeface="Canva Sans"/>
                <a:sym typeface="Canva Sans"/>
              </a:rPr>
              <a:t>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Utilize CDNs (Content Delivery Networks) to speed up loading times.</a:t>
            </a:r>
          </a:p>
          <a:p>
            <a:pPr algn="ctr">
              <a:lnSpc>
                <a:spcPts val="3821"/>
              </a:lnSpc>
              <a:spcBef>
                <a:spcPct val="0"/>
              </a:spcBef>
            </a:pPr>
            <a:r>
              <a:rPr lang="en-US" sz="2729">
                <a:solidFill>
                  <a:srgbClr val="000000"/>
                </a:solidFill>
                <a:latin typeface="Canva Sans"/>
                <a:ea typeface="Canva Sans"/>
                <a:cs typeface="Canva Sans"/>
                <a:sym typeface="Canva Sans"/>
              </a:rPr>
              <a:t>Implement code minification to optimize website performance.</a:t>
            </a:r>
          </a:p>
          <a:p>
            <a:pPr algn="ctr">
              <a:lnSpc>
                <a:spcPts val="3821"/>
              </a:lnSpc>
              <a:spcBef>
                <a:spcPct val="0"/>
              </a:spcBef>
            </a:pPr>
            <a:r>
              <a:rPr lang="en-US" sz="2729">
                <a:solidFill>
                  <a:srgbClr val="000000"/>
                </a:solidFill>
                <a:latin typeface="Canva Sans"/>
                <a:ea typeface="Canva Sans"/>
                <a:cs typeface="Canva Sans"/>
                <a:sym typeface="Canva Sans"/>
              </a:rPr>
              <a:t>Use asynchronous loading to improve user experience.</a:t>
            </a:r>
          </a:p>
          <a:p>
            <a:pPr algn="ctr">
              <a:lnSpc>
                <a:spcPts val="3821"/>
              </a:lnSpc>
              <a:spcBef>
                <a:spcPct val="0"/>
              </a:spcBef>
            </a:pPr>
            <a:r>
              <a:rPr lang="en-US" sz="2729">
                <a:solidFill>
                  <a:srgbClr val="000000"/>
                </a:solidFill>
                <a:latin typeface="Canva Sans"/>
                <a:ea typeface="Canva Sans"/>
                <a:cs typeface="Canva Sans"/>
                <a:sym typeface="Canva Sans"/>
              </a:rPr>
              <a:t>Reduce HTTP requests to enhance speed and efficiency.</a:t>
            </a:r>
          </a:p>
          <a:p>
            <a:pPr algn="ctr">
              <a:lnSpc>
                <a:spcPts val="3821"/>
              </a:lnSpc>
              <a:spcBef>
                <a:spcPct val="0"/>
              </a:spcBef>
            </a:pPr>
            <a:r>
              <a:rPr lang="en-US" sz="2729">
                <a:solidFill>
                  <a:srgbClr val="000000"/>
                </a:solidFill>
                <a:latin typeface="Canva Sans"/>
                <a:ea typeface="Canva Sans"/>
                <a:cs typeface="Canva Sans"/>
                <a:sym typeface="Canva Sans"/>
              </a:rPr>
              <a:t>4. The Future of Web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3722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technology advances, website design will continue to push boundaries. The focus will be on:</a:t>
            </a:r>
          </a:p>
          <a:p>
            <a:pPr algn="ctr">
              <a:lnSpc>
                <a:spcPts val="3821"/>
              </a:lnSpc>
              <a:spcBef>
                <a:spcPct val="0"/>
              </a:spcBef>
            </a:pPr>
            <a:r>
              <a:rPr lang="en-US" sz="2729">
                <a:solidFill>
                  <a:srgbClr val="000000"/>
                </a:solidFill>
                <a:latin typeface="Canva Sans"/>
                <a:ea typeface="Canva Sans"/>
                <a:cs typeface="Canva Sans"/>
                <a:sym typeface="Canva Sans"/>
              </a:rPr>
              <a:t>Hyper-Personalization – AI-driven experiences tailored to user preferences.</a:t>
            </a:r>
          </a:p>
          <a:p>
            <a:pPr algn="ctr">
              <a:lnSpc>
                <a:spcPts val="3821"/>
              </a:lnSpc>
              <a:spcBef>
                <a:spcPct val="0"/>
              </a:spcBef>
            </a:pPr>
            <a:r>
              <a:rPr lang="en-US" sz="2729">
                <a:solidFill>
                  <a:srgbClr val="000000"/>
                </a:solidFill>
                <a:latin typeface="Canva Sans"/>
                <a:ea typeface="Canva Sans"/>
                <a:cs typeface="Canva Sans"/>
                <a:sym typeface="Canva Sans"/>
              </a:rPr>
              <a:t>No-Code and Low-Code Platforms – Making web design accessible to non-developers.</a:t>
            </a:r>
          </a:p>
          <a:p>
            <a:pPr algn="ctr">
              <a:lnSpc>
                <a:spcPts val="3821"/>
              </a:lnSpc>
              <a:spcBef>
                <a:spcPct val="0"/>
              </a:spcBef>
            </a:pPr>
            <a:r>
              <a:rPr lang="en-US" sz="2729">
                <a:solidFill>
                  <a:srgbClr val="000000"/>
                </a:solidFill>
                <a:latin typeface="Canva Sans"/>
                <a:ea typeface="Canva Sans"/>
                <a:cs typeface="Canva Sans"/>
                <a:sym typeface="Canva Sans"/>
              </a:rPr>
              <a:t>Web3 and Decentralized Websites – Moving towards blockchain-powered sites.</a:t>
            </a:r>
          </a:p>
          <a:p>
            <a:pPr algn="ctr">
              <a:lnSpc>
                <a:spcPts val="3821"/>
              </a:lnSpc>
              <a:spcBef>
                <a:spcPct val="0"/>
              </a:spcBef>
            </a:pPr>
            <a:r>
              <a:rPr lang="en-US" sz="2729">
                <a:solidFill>
                  <a:srgbClr val="000000"/>
                </a:solidFill>
                <a:latin typeface="Canva Sans"/>
                <a:ea typeface="Canva Sans"/>
                <a:cs typeface="Canva Sans"/>
                <a:sym typeface="Canva Sans"/>
              </a:rPr>
              <a:t>Sustainability in Web Design – Creating energy-efficient websites to reduce carbon footprints.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in 2025 is all about combining aesthetics, functionality, and technology to create seamless and engaging user experiences. By staying updated with the latest trends, leveraging new technologies, and following best practices, businesses and designers can build modern websites that meet the demands of an ever-evolving digital world.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58235" t="0" r="-5823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315714"/>
            <a:ext cx="14420933" cy="4501137"/>
          </a:xfrm>
          <a:custGeom>
            <a:avLst/>
            <a:gdLst/>
            <a:ahLst/>
            <a:cxnLst/>
            <a:rect r="r" b="b" t="t" l="l"/>
            <a:pathLst>
              <a:path h="4501137" w="14420933">
                <a:moveTo>
                  <a:pt x="0" y="0"/>
                </a:moveTo>
                <a:lnTo>
                  <a:pt x="14420933" y="0"/>
                </a:lnTo>
                <a:lnTo>
                  <a:pt x="14420933" y="4501137"/>
                </a:lnTo>
                <a:lnTo>
                  <a:pt x="0" y="4501137"/>
                </a:lnTo>
                <a:lnTo>
                  <a:pt x="0" y="0"/>
                </a:lnTo>
                <a:close/>
              </a:path>
            </a:pathLst>
          </a:custGeom>
          <a:blipFill>
            <a:blip r:embed="rId2"/>
            <a:stretch>
              <a:fillRect l="0" t="-39551" r="0" b="-74037"/>
            </a:stretch>
          </a:blipFill>
        </p:spPr>
      </p:sp>
      <p:sp>
        <p:nvSpPr>
          <p:cNvPr name="TextBox 3" id="3"/>
          <p:cNvSpPr txBox="true"/>
          <p:nvPr/>
        </p:nvSpPr>
        <p:spPr>
          <a:xfrm rot="0">
            <a:off x="0" y="746610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E-commerce Website Development: Key Strategies for Building a Profitable Online Store</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7214" y="362077"/>
            <a:ext cx="14469287" cy="4485106"/>
          </a:xfrm>
          <a:custGeom>
            <a:avLst/>
            <a:gdLst/>
            <a:ahLst/>
            <a:cxnLst/>
            <a:rect r="r" b="b" t="t" l="l"/>
            <a:pathLst>
              <a:path h="4485106" w="14469287">
                <a:moveTo>
                  <a:pt x="0" y="0"/>
                </a:moveTo>
                <a:lnTo>
                  <a:pt x="14469287" y="0"/>
                </a:lnTo>
                <a:lnTo>
                  <a:pt x="14469287" y="4485107"/>
                </a:lnTo>
                <a:lnTo>
                  <a:pt x="0" y="4485107"/>
                </a:lnTo>
                <a:lnTo>
                  <a:pt x="0" y="0"/>
                </a:lnTo>
                <a:close/>
              </a:path>
            </a:pathLst>
          </a:custGeom>
          <a:blipFill>
            <a:blip r:embed="rId2"/>
            <a:stretch>
              <a:fillRect l="0" t="-78176" r="0" b="-116305"/>
            </a:stretch>
          </a:blipFill>
        </p:spPr>
      </p:sp>
      <p:sp>
        <p:nvSpPr>
          <p:cNvPr name="TextBox 3" id="3"/>
          <p:cNvSpPr txBox="true"/>
          <p:nvPr/>
        </p:nvSpPr>
        <p:spPr>
          <a:xfrm rot="0">
            <a:off x="0" y="722142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the digital age, having a well-designed e-commerce website is essential for businesses looking to reach a broader audience and increase sales. With billions of dollars in online transactions occurring each year, companies must implement effective strategies to create a profitable online store.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8782" y="353257"/>
            <a:ext cx="14366150" cy="4423818"/>
          </a:xfrm>
          <a:custGeom>
            <a:avLst/>
            <a:gdLst/>
            <a:ahLst/>
            <a:cxnLst/>
            <a:rect r="r" b="b" t="t" l="l"/>
            <a:pathLst>
              <a:path h="4423818" w="14366150">
                <a:moveTo>
                  <a:pt x="0" y="0"/>
                </a:moveTo>
                <a:lnTo>
                  <a:pt x="14366150" y="0"/>
                </a:lnTo>
                <a:lnTo>
                  <a:pt x="14366150" y="4423818"/>
                </a:lnTo>
                <a:lnTo>
                  <a:pt x="0" y="4423818"/>
                </a:lnTo>
                <a:lnTo>
                  <a:pt x="0" y="0"/>
                </a:lnTo>
                <a:close/>
              </a:path>
            </a:pathLst>
          </a:custGeom>
          <a:blipFill>
            <a:blip r:embed="rId2"/>
            <a:stretch>
              <a:fillRect l="0" t="-39271" r="0" b="-77333"/>
            </a:stretch>
          </a:blipFill>
        </p:spPr>
      </p:sp>
      <p:sp>
        <p:nvSpPr>
          <p:cNvPr name="TextBox 3" id="3"/>
          <p:cNvSpPr txBox="true"/>
          <p:nvPr/>
        </p:nvSpPr>
        <p:spPr>
          <a:xfrm rot="0">
            <a:off x="0" y="656368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covers the key strategies for e-commerce website development that ensure success in today’s competitive market.</a:t>
            </a:r>
          </a:p>
          <a:p>
            <a:pPr algn="ctr">
              <a:lnSpc>
                <a:spcPts val="4373"/>
              </a:lnSpc>
              <a:spcBef>
                <a:spcPct val="0"/>
              </a:spcBef>
            </a:pPr>
            <a:r>
              <a:rPr lang="en-US" sz="2733">
                <a:solidFill>
                  <a:srgbClr val="000000"/>
                </a:solidFill>
                <a:latin typeface="Canva Sans"/>
                <a:ea typeface="Canva Sans"/>
                <a:cs typeface="Canva Sans"/>
                <a:sym typeface="Canva Sans"/>
              </a:rPr>
              <a:t>1. Choosing the Right E-commerce Platform</a:t>
            </a:r>
          </a:p>
          <a:p>
            <a:pPr algn="ctr">
              <a:lnSpc>
                <a:spcPts val="4373"/>
              </a:lnSpc>
              <a:spcBef>
                <a:spcPct val="0"/>
              </a:spcBef>
            </a:pPr>
            <a:r>
              <a:rPr lang="en-US" sz="2733">
                <a:solidFill>
                  <a:srgbClr val="000000"/>
                </a:solidFill>
                <a:latin typeface="Canva Sans"/>
                <a:ea typeface="Canva Sans"/>
                <a:cs typeface="Canva Sans"/>
                <a:sym typeface="Canva Sans"/>
              </a:rPr>
              <a:t>Selecting the best e-commerce platform is crucial for your online store’s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3480" y="369248"/>
            <a:ext cx="14270444" cy="4549694"/>
          </a:xfrm>
          <a:custGeom>
            <a:avLst/>
            <a:gdLst/>
            <a:ahLst/>
            <a:cxnLst/>
            <a:rect r="r" b="b" t="t" l="l"/>
            <a:pathLst>
              <a:path h="4549694" w="14270444">
                <a:moveTo>
                  <a:pt x="0" y="0"/>
                </a:moveTo>
                <a:lnTo>
                  <a:pt x="14270444" y="0"/>
                </a:lnTo>
                <a:lnTo>
                  <a:pt x="14270444" y="4549694"/>
                </a:lnTo>
                <a:lnTo>
                  <a:pt x="0" y="4549694"/>
                </a:lnTo>
                <a:lnTo>
                  <a:pt x="0" y="0"/>
                </a:lnTo>
                <a:close/>
              </a:path>
            </a:pathLst>
          </a:custGeom>
          <a:blipFill>
            <a:blip r:embed="rId2"/>
            <a:stretch>
              <a:fillRect l="0" t="-75029" r="0" b="-108569"/>
            </a:stretch>
          </a:blipFill>
        </p:spPr>
      </p:sp>
      <p:sp>
        <p:nvSpPr>
          <p:cNvPr name="TextBox 3" id="3"/>
          <p:cNvSpPr txBox="true"/>
          <p:nvPr/>
        </p:nvSpPr>
        <p:spPr>
          <a:xfrm rot="0">
            <a:off x="0" y="674785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Popular platforms include:</a:t>
            </a:r>
          </a:p>
          <a:p>
            <a:pPr algn="ctr">
              <a:lnSpc>
                <a:spcPts val="4373"/>
              </a:lnSpc>
              <a:spcBef>
                <a:spcPct val="0"/>
              </a:spcBef>
            </a:pPr>
            <a:r>
              <a:rPr lang="en-US" sz="2733">
                <a:solidFill>
                  <a:srgbClr val="000000"/>
                </a:solidFill>
                <a:latin typeface="Canva Sans"/>
                <a:ea typeface="Canva Sans"/>
                <a:cs typeface="Canva Sans"/>
                <a:sym typeface="Canva Sans"/>
              </a:rPr>
              <a:t>Shopify – Ideal for beginners with a user-friendly interface and extensive app integrations.</a:t>
            </a:r>
          </a:p>
          <a:p>
            <a:pPr algn="ctr">
              <a:lnSpc>
                <a:spcPts val="4373"/>
              </a:lnSpc>
              <a:spcBef>
                <a:spcPct val="0"/>
              </a:spcBef>
            </a:pPr>
            <a:r>
              <a:rPr lang="en-US" sz="2733">
                <a:solidFill>
                  <a:srgbClr val="000000"/>
                </a:solidFill>
                <a:latin typeface="Canva Sans"/>
                <a:ea typeface="Canva Sans"/>
                <a:cs typeface="Canva Sans"/>
                <a:sym typeface="Canva Sans"/>
              </a:rPr>
              <a:t>WooCommerce – A flexible, open-source solution for WordPress users.</a:t>
            </a:r>
          </a:p>
          <a:p>
            <a:pPr algn="ctr">
              <a:lnSpc>
                <a:spcPts val="4373"/>
              </a:lnSpc>
              <a:spcBef>
                <a:spcPct val="0"/>
              </a:spcBef>
            </a:pPr>
            <a:r>
              <a:rPr lang="en-US" sz="2733">
                <a:solidFill>
                  <a:srgbClr val="000000"/>
                </a:solidFill>
                <a:latin typeface="Canva Sans"/>
                <a:ea typeface="Canva Sans"/>
                <a:cs typeface="Canva Sans"/>
                <a:sym typeface="Canva Sans"/>
              </a:rPr>
              <a:t>Magento – Suitable for large-scale businesses requiring advanced customization.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BigCommerce – Best for scalability and built-in features.</a:t>
            </a:r>
          </a:p>
          <a:p>
            <a:pPr algn="ctr">
              <a:lnSpc>
                <a:spcPts val="4373"/>
              </a:lnSpc>
              <a:spcBef>
                <a:spcPct val="0"/>
              </a:spcBef>
            </a:pPr>
            <a:r>
              <a:rPr lang="en-US" sz="2733">
                <a:solidFill>
                  <a:srgbClr val="000000"/>
                </a:solidFill>
                <a:latin typeface="Canva Sans"/>
                <a:ea typeface="Canva Sans"/>
                <a:cs typeface="Canva Sans"/>
                <a:sym typeface="Canva Sans"/>
              </a:rPr>
              <a:t>Consider factors like ease of use, scalability, security, and customization when making your choice.</a:t>
            </a:r>
          </a:p>
          <a:p>
            <a:pPr algn="ctr">
              <a:lnSpc>
                <a:spcPts val="4373"/>
              </a:lnSpc>
              <a:spcBef>
                <a:spcPct val="0"/>
              </a:spcBef>
            </a:pPr>
            <a:r>
              <a:rPr lang="en-US" sz="2733">
                <a:solidFill>
                  <a:srgbClr val="000000"/>
                </a:solidFill>
                <a:latin typeface="Canva Sans"/>
                <a:ea typeface="Canva Sans"/>
                <a:cs typeface="Canva Sans"/>
                <a:sym typeface="Canva Sans"/>
              </a:rPr>
              <a:t>2. Designing a User-Friendly and Responsive Website</a:t>
            </a:r>
          </a:p>
          <a:p>
            <a:pPr algn="ctr">
              <a:lnSpc>
                <a:spcPts val="4373"/>
              </a:lnSpc>
              <a:spcBef>
                <a:spcPct val="0"/>
              </a:spcBef>
            </a:pPr>
            <a:r>
              <a:rPr lang="en-US" sz="2733">
                <a:solidFill>
                  <a:srgbClr val="000000"/>
                </a:solidFill>
                <a:latin typeface="Canva Sans"/>
                <a:ea typeface="Canva Sans"/>
                <a:cs typeface="Canva Sans"/>
                <a:sym typeface="Canva Sans"/>
              </a:rPr>
              <a:t>Your e-commerce site should provide an excellent user experience (UX) to attract and retain customers. Key elements include:</a:t>
            </a:r>
          </a:p>
          <a:p>
            <a:pPr algn="ctr">
              <a:lnSpc>
                <a:spcPts val="4373"/>
              </a:lnSpc>
              <a:spcBef>
                <a:spcPct val="0"/>
              </a:spcBef>
            </a:pPr>
            <a:r>
              <a:rPr lang="en-US" sz="2733">
                <a:solidFill>
                  <a:srgbClr val="000000"/>
                </a:solidFill>
                <a:latin typeface="Canva Sans"/>
                <a:ea typeface="Canva Sans"/>
                <a:cs typeface="Canva Sans"/>
                <a:sym typeface="Canva Sans"/>
              </a:rPr>
              <a:t>Mobile-first design – Over 50% of e-commerce sales come from mobile devices.</a:t>
            </a:r>
          </a:p>
          <a:p>
            <a:pPr algn="ctr">
              <a:lnSpc>
                <a:spcPts val="4373"/>
              </a:lnSpc>
              <a:spcBef>
                <a:spcPct val="0"/>
              </a:spcBef>
            </a:pPr>
            <a:r>
              <a:rPr lang="en-US" sz="2733">
                <a:solidFill>
                  <a:srgbClr val="000000"/>
                </a:solidFill>
                <a:latin typeface="Canva Sans"/>
                <a:ea typeface="Canva Sans"/>
                <a:cs typeface="Canva Sans"/>
                <a:sym typeface="Canva Sans"/>
              </a:rPr>
              <a:t>Intuitive navigation – Clear menus, search bars, and categories make it easier for users to find products.</a:t>
            </a:r>
          </a:p>
          <a:p>
            <a:pPr algn="ctr">
              <a:lnSpc>
                <a:spcPts val="4373"/>
              </a:lnSpc>
              <a:spcBef>
                <a:spcPct val="0"/>
              </a:spcBef>
            </a:pPr>
            <a:r>
              <a:rPr lang="en-US" sz="2733">
                <a:solidFill>
                  <a:srgbClr val="000000"/>
                </a:solidFill>
                <a:latin typeface="Canva Sans"/>
                <a:ea typeface="Canva Sans"/>
                <a:cs typeface="Canva Sans"/>
                <a:sym typeface="Canva Sans"/>
              </a:rPr>
              <a:t>Fast loading speed – Slow websites drive customers away; optimize images and use caching.</a:t>
            </a:r>
          </a:p>
          <a:p>
            <a:pPr algn="ctr">
              <a:lnSpc>
                <a:spcPts val="4373"/>
              </a:lnSpc>
              <a:spcBef>
                <a:spcPct val="0"/>
              </a:spcBef>
            </a:pPr>
            <a:r>
              <a:rPr lang="en-US" sz="2733">
                <a:solidFill>
                  <a:srgbClr val="000000"/>
                </a:solidFill>
                <a:latin typeface="Canva Sans"/>
                <a:ea typeface="Canva Sans"/>
                <a:cs typeface="Canva Sans"/>
                <a:sym typeface="Canva Sans"/>
              </a:rPr>
              <a:t>High-quality visuals – Use professional images and videos to enhance product pages.</a:t>
            </a:r>
          </a:p>
          <a:p>
            <a:pPr algn="ctr">
              <a:lnSpc>
                <a:spcPts val="4373"/>
              </a:lnSpc>
              <a:spcBef>
                <a:spcPct val="0"/>
              </a:spcBef>
            </a:pPr>
            <a:r>
              <a:rPr lang="en-US" sz="2733">
                <a:solidFill>
                  <a:srgbClr val="000000"/>
                </a:solidFill>
                <a:latin typeface="Canva Sans"/>
                <a:ea typeface="Canva Sans"/>
                <a:cs typeface="Canva Sans"/>
                <a:sym typeface="Canva Sans"/>
              </a:rPr>
              <a:t>3. Implementing Secure Payment Gateways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Customers need a safe and seamless checkout experience. Popular payment gateway options include:</a:t>
            </a:r>
          </a:p>
          <a:p>
            <a:pPr algn="ctr">
              <a:lnSpc>
                <a:spcPts val="4373"/>
              </a:lnSpc>
              <a:spcBef>
                <a:spcPct val="0"/>
              </a:spcBef>
            </a:pPr>
            <a:r>
              <a:rPr lang="en-US" sz="2733">
                <a:solidFill>
                  <a:srgbClr val="000000"/>
                </a:solidFill>
                <a:latin typeface="Canva Sans"/>
                <a:ea typeface="Canva Sans"/>
                <a:cs typeface="Canva Sans"/>
                <a:sym typeface="Canva Sans"/>
              </a:rPr>
              <a:t>PayPal</a:t>
            </a:r>
          </a:p>
          <a:p>
            <a:pPr algn="ctr">
              <a:lnSpc>
                <a:spcPts val="4373"/>
              </a:lnSpc>
              <a:spcBef>
                <a:spcPct val="0"/>
              </a:spcBef>
            </a:pPr>
            <a:r>
              <a:rPr lang="en-US" sz="2733">
                <a:solidFill>
                  <a:srgbClr val="000000"/>
                </a:solidFill>
                <a:latin typeface="Canva Sans"/>
                <a:ea typeface="Canva Sans"/>
                <a:cs typeface="Canva Sans"/>
                <a:sym typeface="Canva Sans"/>
              </a:rPr>
              <a:t>Stripe</a:t>
            </a:r>
          </a:p>
          <a:p>
            <a:pPr algn="ctr">
              <a:lnSpc>
                <a:spcPts val="4373"/>
              </a:lnSpc>
              <a:spcBef>
                <a:spcPct val="0"/>
              </a:spcBef>
            </a:pPr>
            <a:r>
              <a:rPr lang="en-US" sz="2733">
                <a:solidFill>
                  <a:srgbClr val="000000"/>
                </a:solidFill>
                <a:latin typeface="Canva Sans"/>
                <a:ea typeface="Canva Sans"/>
                <a:cs typeface="Canva Sans"/>
                <a:sym typeface="Canva Sans"/>
              </a:rPr>
              <a:t>Square</a:t>
            </a:r>
          </a:p>
          <a:p>
            <a:pPr algn="ctr">
              <a:lnSpc>
                <a:spcPts val="4373"/>
              </a:lnSpc>
              <a:spcBef>
                <a:spcPct val="0"/>
              </a:spcBef>
            </a:pPr>
            <a:r>
              <a:rPr lang="en-US" sz="2733">
                <a:solidFill>
                  <a:srgbClr val="000000"/>
                </a:solidFill>
                <a:latin typeface="Canva Sans"/>
                <a:ea typeface="Canva Sans"/>
                <a:cs typeface="Canva Sans"/>
                <a:sym typeface="Canva Sans"/>
              </a:rPr>
              <a:t>Authorize.Net</a:t>
            </a:r>
          </a:p>
          <a:p>
            <a:pPr algn="ctr">
              <a:lnSpc>
                <a:spcPts val="4373"/>
              </a:lnSpc>
              <a:spcBef>
                <a:spcPct val="0"/>
              </a:spcBef>
            </a:pPr>
            <a:r>
              <a:rPr lang="en-US" sz="2733">
                <a:solidFill>
                  <a:srgbClr val="000000"/>
                </a:solidFill>
                <a:latin typeface="Canva Sans"/>
                <a:ea typeface="Canva Sans"/>
                <a:cs typeface="Canva Sans"/>
                <a:sym typeface="Canva Sans"/>
              </a:rPr>
              <a:t>Ensure that your payment system supports multiple currencies and secure transactions with SSL encryption and PCI compliance.</a:t>
            </a:r>
          </a:p>
          <a:p>
            <a:pPr algn="ctr">
              <a:lnSpc>
                <a:spcPts val="4373"/>
              </a:lnSpc>
              <a:spcBef>
                <a:spcPct val="0"/>
              </a:spcBef>
            </a:pPr>
            <a:r>
              <a:rPr lang="en-US" sz="2733">
                <a:solidFill>
                  <a:srgbClr val="000000"/>
                </a:solidFill>
                <a:latin typeface="Canva Sans"/>
                <a:ea typeface="Canva Sans"/>
                <a:cs typeface="Canva Sans"/>
                <a:sym typeface="Canva Sans"/>
              </a:rPr>
              <a:t>4. Search Engine Optimization (SEO) for Better Visibility</a:t>
            </a:r>
          </a:p>
          <a:p>
            <a:pPr algn="ctr">
              <a:lnSpc>
                <a:spcPts val="4373"/>
              </a:lnSpc>
              <a:spcBef>
                <a:spcPct val="0"/>
              </a:spcBef>
            </a:pPr>
            <a:r>
              <a:rPr lang="en-US" sz="2733">
                <a:solidFill>
                  <a:srgbClr val="000000"/>
                </a:solidFill>
                <a:latin typeface="Canva Sans"/>
                <a:ea typeface="Canva Sans"/>
                <a:cs typeface="Canva Sans"/>
                <a:sym typeface="Canva Sans"/>
              </a:rPr>
              <a:t>Enhancing your website's search engine optimization (SEO) strategies boosts organic traffic, helping you attract more potential customers and improve online visibility. Essential SEO strategies include:</a:t>
            </a:r>
          </a:p>
          <a:p>
            <a:pPr algn="ctr">
              <a:lnSpc>
                <a:spcPts val="4373"/>
              </a:lnSpc>
              <a:spcBef>
                <a:spcPct val="0"/>
              </a:spcBef>
            </a:pPr>
            <a:r>
              <a:rPr lang="en-US" sz="2733">
                <a:solidFill>
                  <a:srgbClr val="000000"/>
                </a:solidFill>
                <a:latin typeface="Canva Sans"/>
                <a:ea typeface="Canva Sans"/>
                <a:cs typeface="Canva Sans"/>
                <a:sym typeface="Canva Sans"/>
              </a:rPr>
              <a:t>Keyword optimization – Use relevant keywords in product descriptions, titles, and meta tags.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5694"/>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Optimized URLs – Ensure URLs are clean and descriptive.</a:t>
            </a:r>
          </a:p>
          <a:p>
            <a:pPr algn="ctr">
              <a:lnSpc>
                <a:spcPts val="4373"/>
              </a:lnSpc>
              <a:spcBef>
                <a:spcPct val="0"/>
              </a:spcBef>
            </a:pPr>
            <a:r>
              <a:rPr lang="en-US" sz="2733">
                <a:solidFill>
                  <a:srgbClr val="000000"/>
                </a:solidFill>
                <a:latin typeface="Canva Sans"/>
                <a:ea typeface="Canva Sans"/>
                <a:cs typeface="Canva Sans"/>
                <a:sym typeface="Canva Sans"/>
              </a:rPr>
              <a:t>Internal linking – Connect relevant products and categories to enhance navigation, improve SEO, and boost user engagement.</a:t>
            </a:r>
          </a:p>
          <a:p>
            <a:pPr algn="ctr">
              <a:lnSpc>
                <a:spcPts val="4373"/>
              </a:lnSpc>
              <a:spcBef>
                <a:spcPct val="0"/>
              </a:spcBef>
            </a:pPr>
            <a:r>
              <a:rPr lang="en-US" sz="2733">
                <a:solidFill>
                  <a:srgbClr val="000000"/>
                </a:solidFill>
                <a:latin typeface="Canva Sans"/>
                <a:ea typeface="Canva Sans"/>
                <a:cs typeface="Canva Sans"/>
                <a:sym typeface="Canva Sans"/>
              </a:rPr>
              <a:t>Fast-loading pages – Page speed affects rankings and user experience.</a:t>
            </a:r>
          </a:p>
          <a:p>
            <a:pPr algn="ctr">
              <a:lnSpc>
                <a:spcPts val="4373"/>
              </a:lnSpc>
              <a:spcBef>
                <a:spcPct val="0"/>
              </a:spcBef>
            </a:pPr>
            <a:r>
              <a:rPr lang="en-US" sz="2733">
                <a:solidFill>
                  <a:srgbClr val="000000"/>
                </a:solidFill>
                <a:latin typeface="Canva Sans"/>
                <a:ea typeface="Canva Sans"/>
                <a:cs typeface="Canva Sans"/>
                <a:sym typeface="Canva Sans"/>
              </a:rPr>
              <a:t>Mobile optimization – Google prioritizes mobile-friendly websites in search rankings.</a:t>
            </a:r>
          </a:p>
          <a:p>
            <a:pPr algn="ctr">
              <a:lnSpc>
                <a:spcPts val="4373"/>
              </a:lnSpc>
              <a:spcBef>
                <a:spcPct val="0"/>
              </a:spcBef>
            </a:pPr>
            <a:r>
              <a:rPr lang="en-US" sz="2733">
                <a:solidFill>
                  <a:srgbClr val="000000"/>
                </a:solidFill>
                <a:latin typeface="Canva Sans"/>
                <a:ea typeface="Canva Sans"/>
                <a:cs typeface="Canva Sans"/>
                <a:sym typeface="Canva Sans"/>
              </a:rPr>
              <a:t>5. Leveraging Social Media and Digital Marketing</a:t>
            </a:r>
          </a:p>
        </p:txBody>
      </p:sp>
      <p:sp>
        <p:nvSpPr>
          <p:cNvPr name="TextBox 3" id="3"/>
          <p:cNvSpPr txBox="true"/>
          <p:nvPr/>
        </p:nvSpPr>
        <p:spPr>
          <a:xfrm rot="0">
            <a:off x="0" y="5800713"/>
            <a:ext cx="18288000" cy="271862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An effective digital marketing strategy drives traffic and conversions. Use:</a:t>
            </a:r>
          </a:p>
          <a:p>
            <a:pPr algn="ctr">
              <a:lnSpc>
                <a:spcPts val="4373"/>
              </a:lnSpc>
              <a:spcBef>
                <a:spcPct val="0"/>
              </a:spcBef>
            </a:pPr>
            <a:r>
              <a:rPr lang="en-US" sz="2733">
                <a:solidFill>
                  <a:srgbClr val="000000"/>
                </a:solidFill>
                <a:latin typeface="Canva Sans"/>
                <a:ea typeface="Canva Sans"/>
                <a:cs typeface="Canva Sans"/>
                <a:sym typeface="Canva Sans"/>
              </a:rPr>
              <a:t>Social media marketing – Promote products on Instagram, Facebook, and Pinterest.</a:t>
            </a:r>
          </a:p>
          <a:p>
            <a:pPr algn="ctr">
              <a:lnSpc>
                <a:spcPts val="4373"/>
              </a:lnSpc>
              <a:spcBef>
                <a:spcPct val="0"/>
              </a:spcBef>
            </a:pPr>
            <a:r>
              <a:rPr lang="en-US" sz="2733">
                <a:solidFill>
                  <a:srgbClr val="000000"/>
                </a:solidFill>
                <a:latin typeface="Canva Sans"/>
                <a:ea typeface="Canva Sans"/>
                <a:cs typeface="Canva Sans"/>
                <a:sym typeface="Canva Sans"/>
              </a:rPr>
              <a:t>Email marketing – Build an email list and send personalized promotions.</a:t>
            </a:r>
          </a:p>
          <a:p>
            <a:pPr algn="ctr">
              <a:lnSpc>
                <a:spcPts val="4373"/>
              </a:lnSpc>
              <a:spcBef>
                <a:spcPct val="0"/>
              </a:spcBef>
            </a:pPr>
            <a:r>
              <a:rPr lang="en-US" sz="2733">
                <a:solidFill>
                  <a:srgbClr val="000000"/>
                </a:solidFill>
                <a:latin typeface="Canva Sans"/>
                <a:ea typeface="Canva Sans"/>
                <a:cs typeface="Canva Sans"/>
                <a:sym typeface="Canva Sans"/>
              </a:rPr>
              <a:t>Content marketing – Use blogs, videos, and infographics to educate and engage your audience.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Pay-Per-Click (PPC) advertising – Run Google Ads and social media ads to target potential customers.</a:t>
            </a:r>
          </a:p>
          <a:p>
            <a:pPr algn="ctr">
              <a:lnSpc>
                <a:spcPts val="4373"/>
              </a:lnSpc>
              <a:spcBef>
                <a:spcPct val="0"/>
              </a:spcBef>
            </a:pPr>
            <a:r>
              <a:rPr lang="en-US" sz="2733">
                <a:solidFill>
                  <a:srgbClr val="000000"/>
                </a:solidFill>
                <a:latin typeface="Canva Sans"/>
                <a:ea typeface="Canva Sans"/>
                <a:cs typeface="Canva Sans"/>
                <a:sym typeface="Canva Sans"/>
              </a:rPr>
              <a:t>6. Enhancing Security and Data Protection</a:t>
            </a:r>
          </a:p>
          <a:p>
            <a:pPr algn="ctr">
              <a:lnSpc>
                <a:spcPts val="4373"/>
              </a:lnSpc>
              <a:spcBef>
                <a:spcPct val="0"/>
              </a:spcBef>
            </a:pPr>
            <a:r>
              <a:rPr lang="en-US" sz="2733">
                <a:solidFill>
                  <a:srgbClr val="000000"/>
                </a:solidFill>
                <a:latin typeface="Canva Sans"/>
                <a:ea typeface="Canva Sans"/>
                <a:cs typeface="Canva Sans"/>
                <a:sym typeface="Canva Sans"/>
              </a:rPr>
              <a:t>Security is a top priority for e-commerce websites to build trust and protect customer data. Best practices include:</a:t>
            </a:r>
          </a:p>
          <a:p>
            <a:pPr algn="ctr">
              <a:lnSpc>
                <a:spcPts val="4373"/>
              </a:lnSpc>
              <a:spcBef>
                <a:spcPct val="0"/>
              </a:spcBef>
            </a:pPr>
            <a:r>
              <a:rPr lang="en-US" sz="2733">
                <a:solidFill>
                  <a:srgbClr val="000000"/>
                </a:solidFill>
                <a:latin typeface="Canva Sans"/>
                <a:ea typeface="Canva Sans"/>
                <a:cs typeface="Canva Sans"/>
                <a:sym typeface="Canva Sans"/>
              </a:rPr>
              <a:t>SSL Certificates – Encrypt sensitive data with HTTPS.</a:t>
            </a:r>
          </a:p>
          <a:p>
            <a:pPr algn="ctr">
              <a:lnSpc>
                <a:spcPts val="4373"/>
              </a:lnSpc>
              <a:spcBef>
                <a:spcPct val="0"/>
              </a:spcBef>
            </a:pPr>
            <a:r>
              <a:rPr lang="en-US" sz="2733">
                <a:solidFill>
                  <a:srgbClr val="000000"/>
                </a:solidFill>
                <a:latin typeface="Canva Sans"/>
                <a:ea typeface="Canva Sans"/>
                <a:cs typeface="Canva Sans"/>
                <a:sym typeface="Canva Sans"/>
              </a:rPr>
              <a:t>Regular updates and patches – Keep software and plugins updated.</a:t>
            </a:r>
          </a:p>
          <a:p>
            <a:pPr algn="ctr">
              <a:lnSpc>
                <a:spcPts val="4373"/>
              </a:lnSpc>
              <a:spcBef>
                <a:spcPct val="0"/>
              </a:spcBef>
            </a:pPr>
            <a:r>
              <a:rPr lang="en-US" sz="2733">
                <a:solidFill>
                  <a:srgbClr val="000000"/>
                </a:solidFill>
                <a:latin typeface="Canva Sans"/>
                <a:ea typeface="Canva Sans"/>
                <a:cs typeface="Canva Sans"/>
                <a:sym typeface="Canva Sans"/>
              </a:rPr>
              <a:t>Secure authentication – Implement two-factor authentication (2FA) for admins.</a:t>
            </a:r>
          </a:p>
          <a:p>
            <a:pPr algn="ctr">
              <a:lnSpc>
                <a:spcPts val="4373"/>
              </a:lnSpc>
              <a:spcBef>
                <a:spcPct val="0"/>
              </a:spcBef>
            </a:pPr>
            <a:r>
              <a:rPr lang="en-US" sz="2733">
                <a:solidFill>
                  <a:srgbClr val="000000"/>
                </a:solidFill>
                <a:latin typeface="Canva Sans"/>
                <a:ea typeface="Canva Sans"/>
                <a:cs typeface="Canva Sans"/>
                <a:sym typeface="Canva Sans"/>
              </a:rPr>
              <a:t>Data backup – Regularly back up your website to prevent data loss.</a:t>
            </a:r>
          </a:p>
          <a:p>
            <a:pPr algn="ctr">
              <a:lnSpc>
                <a:spcPts val="4373"/>
              </a:lnSpc>
              <a:spcBef>
                <a:spcPct val="0"/>
              </a:spcBef>
            </a:pPr>
            <a:r>
              <a:rPr lang="en-US" sz="2733">
                <a:solidFill>
                  <a:srgbClr val="000000"/>
                </a:solidFill>
                <a:latin typeface="Canva Sans"/>
                <a:ea typeface="Canva Sans"/>
                <a:cs typeface="Canva Sans"/>
                <a:sym typeface="Canva Sans"/>
              </a:rPr>
              <a:t>7. Offering Excellent Customer Support</a:t>
            </a:r>
          </a:p>
          <a:p>
            <a:pPr algn="ctr">
              <a:lnSpc>
                <a:spcPts val="4373"/>
              </a:lnSpc>
              <a:spcBef>
                <a:spcPct val="0"/>
              </a:spcBef>
            </a:pPr>
            <a:r>
              <a:rPr lang="en-US" sz="2733">
                <a:solidFill>
                  <a:srgbClr val="000000"/>
                </a:solidFill>
                <a:latin typeface="Canva Sans"/>
                <a:ea typeface="Canva Sans"/>
                <a:cs typeface="Canva Sans"/>
                <a:sym typeface="Canva Sans"/>
              </a:rPr>
              <a:t>Providing responsive customer service improves retention and trust. Key support features include:</a:t>
            </a:r>
          </a:p>
          <a:p>
            <a:pPr algn="ctr">
              <a:lnSpc>
                <a:spcPts val="4373"/>
              </a:lnSpc>
              <a:spcBef>
                <a:spcPct val="0"/>
              </a:spcBef>
            </a:pPr>
            <a:r>
              <a:rPr lang="en-US" sz="2733">
                <a:solidFill>
                  <a:srgbClr val="000000"/>
                </a:solidFill>
                <a:latin typeface="Canva Sans"/>
                <a:ea typeface="Canva Sans"/>
                <a:cs typeface="Canva Sans"/>
                <a:sym typeface="Canva Sans"/>
              </a:rPr>
              <a:t>Live chat – Offer real-time assistance for customer inquiries.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DAGg-LkCO0c</dc:identifier>
  <dcterms:modified xsi:type="dcterms:W3CDTF">2011-08-01T06:04:30Z</dcterms:modified>
  <cp:revision>1</cp:revision>
  <dc:title>E-commerce Website Development: Key Strategies for Building a Profitable Online Store</dc:title>
</cp:coreProperties>
</file>