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TC Chaddlewood" charset="1" panose="00000000000000000000"/>
      <p:regular r:id="rId24"/>
    </p:embeddedFont>
    <p:embeddedFont>
      <p:font typeface="Fira Code" charset="1" panose="020B08090500000200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Fira Code"/>
                <a:ea typeface="Fira Code"/>
                <a:cs typeface="Fira Code"/>
                <a:sym typeface="Fira Code"/>
              </a:rPr>
              <a:t>Selecting the Right Partner: Key C</a:t>
            </a:r>
            <a:r>
              <a:rPr lang="en-US" sz="2600">
                <a:solidFill>
                  <a:srgbClr val="FFFFFF"/>
                </a:solidFill>
                <a:latin typeface="Fira Code"/>
                <a:ea typeface="Fira Code"/>
                <a:cs typeface="Fira Code"/>
                <a:sym typeface="Fira Code"/>
              </a:rPr>
              <a:t>onsiderations</a:t>
            </a:r>
          </a:p>
          <a:p>
            <a:pPr algn="ctr">
              <a:lnSpc>
                <a:spcPts val="4160"/>
              </a:lnSpc>
              <a:spcBef>
                <a:spcPct val="0"/>
              </a:spcBef>
            </a:pPr>
            <a:r>
              <a:rPr lang="en-US" sz="2600">
                <a:solidFill>
                  <a:srgbClr val="FFFFFF"/>
                </a:solidFill>
                <a:latin typeface="Fira Code"/>
                <a:ea typeface="Fira Code"/>
                <a:cs typeface="Fira Code"/>
                <a:sym typeface="Fira Code"/>
              </a:rPr>
              <a:t>When choosing a website design and development company, it's crucial to evaluate several factors to ensure a successful partnership:</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Examine their previous work to assess their skills and capabilities.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Track Record: Look for companies with a history of delivering successful projects and exceeding client expectations.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effective communication and collaboration throughout the project.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Compare quotes and understand the pricing structure, including any additional costs.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Testimonials: Read client reviews and testimonials to gauge their satisfaction with the company's services.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258254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Fira Code"/>
                <a:ea typeface="Fira Code"/>
                <a:cs typeface="Fira Code"/>
                <a:sym typeface="Fira Code"/>
              </a:rPr>
              <a:t>In c</a:t>
            </a:r>
            <a:r>
              <a:rPr lang="en-US" sz="2600">
                <a:solidFill>
                  <a:srgbClr val="FFFFFF"/>
                </a:solidFill>
                <a:latin typeface="Fira Code"/>
                <a:ea typeface="Fira Code"/>
                <a:cs typeface="Fira Code"/>
                <a:sym typeface="Fira Code"/>
              </a:rPr>
              <a:t>onclusion, a well-designed and developed website is indispensable for businesses to thrive in today's digital age. By partnering with a reputable website design and development company, you can create a powerful online presence that attracts, engages, and converts visitors into customers, ultimately driving your business's success.</a:t>
            </a:r>
          </a:p>
        </p:txBody>
      </p:sp>
      <p:sp>
        <p:nvSpPr>
          <p:cNvPr name="TextBox 3" id="3"/>
          <p:cNvSpPr txBox="true"/>
          <p:nvPr/>
        </p:nvSpPr>
        <p:spPr>
          <a:xfrm rot="0">
            <a:off x="0" y="7418983"/>
            <a:ext cx="18288000" cy="2582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Building </a:t>
            </a:r>
            <a:r>
              <a:rPr lang="en-US" sz="2600">
                <a:solidFill>
                  <a:srgbClr val="FFFFFF"/>
                </a:solidFill>
                <a:latin typeface="Fira Code"/>
                <a:ea typeface="Fira Code"/>
                <a:cs typeface="Fira Code"/>
                <a:sym typeface="Fira Code"/>
              </a:rPr>
              <a:t>Your Digital Foundation: A Guide to Website Design and Development Companies</a:t>
            </a:r>
          </a:p>
          <a:p>
            <a:pPr algn="ctr">
              <a:lnSpc>
                <a:spcPts val="4160"/>
              </a:lnSpc>
              <a:spcBef>
                <a:spcPct val="0"/>
              </a:spcBef>
            </a:pPr>
            <a:r>
              <a:rPr lang="en-US" sz="2600">
                <a:solidFill>
                  <a:srgbClr val="FFFFFF"/>
                </a:solidFill>
                <a:latin typeface="Fira Code"/>
                <a:ea typeface="Fira Code"/>
                <a:cs typeface="Fira Code"/>
                <a:sym typeface="Fira Code"/>
              </a:rPr>
              <a:t>In today's digital landscape, a well-crafted website is indispensable for businesses of all sizes. It serves as your online storefront, attracting potential customers, showcasing your products or services, and establishing your brand's credibility. </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54088"/>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That's where a reputable website design and development company comes into play.</a:t>
            </a:r>
          </a:p>
          <a:p>
            <a:pPr algn="ctr">
              <a:lnSpc>
                <a:spcPts val="4160"/>
              </a:lnSpc>
            </a:pPr>
            <a:r>
              <a:rPr lang="en-US" sz="2600">
                <a:solidFill>
                  <a:srgbClr val="FFFFFF"/>
                </a:solidFill>
                <a:latin typeface="Fira Code"/>
                <a:ea typeface="Fira Code"/>
                <a:cs typeface="Fira Code"/>
                <a:sym typeface="Fira Code"/>
              </a:rPr>
              <a:t>Why Partner with a Professional Website Design and Development Company?</a:t>
            </a:r>
          </a:p>
          <a:p>
            <a:pPr algn="ctr">
              <a:lnSpc>
                <a:spcPts val="4160"/>
              </a:lnSpc>
            </a:pPr>
            <a:r>
              <a:rPr lang="en-US" sz="2600">
                <a:solidFill>
                  <a:srgbClr val="FFFFFF"/>
                </a:solidFill>
                <a:latin typeface="Fira Code"/>
                <a:ea typeface="Fira Code"/>
                <a:cs typeface="Fira Code"/>
                <a:sym typeface="Fira Code"/>
              </a:rPr>
              <a:t>Expertise and Experience: These companies have teams of skilled professionals who specialize in creating visually appealing and user-friendly websites. They stay up-to-date with the latest design trends, coding languages, and web development best practices.</a:t>
            </a:r>
          </a:p>
          <a:p>
            <a:pPr algn="ctr">
              <a:lnSpc>
                <a:spcPts val="4160"/>
              </a:lnSpc>
              <a:spcBef>
                <a:spcPct val="0"/>
              </a:spcBef>
            </a:pPr>
            <a:r>
              <a:rPr lang="en-US" sz="2600">
                <a:solidFill>
                  <a:srgbClr val="FFFFFF"/>
                </a:solidFill>
                <a:latin typeface="Fira Code"/>
                <a:ea typeface="Fira Code"/>
                <a:cs typeface="Fira Code"/>
                <a:sym typeface="Fira Code"/>
              </a:rPr>
              <a:t>Tailored Solutions for </a:t>
            </a:r>
            <a:r>
              <a:rPr lang="en-US" sz="2600">
                <a:solidFill>
                  <a:srgbClr val="FFFFFF"/>
                </a:solidFill>
                <a:latin typeface="Fira Code"/>
                <a:ea typeface="Fira Code"/>
                <a:cs typeface="Fira Code"/>
                <a:sym typeface="Fira Code"/>
              </a:rPr>
              <a:t>Your Unique Brand: Each business has its own distinct identity and goals. A professional website design and development company will work closely with you to understand your specific needs and create a website that perfectly reflects your brand's personality and values.</a:t>
            </a:r>
          </a:p>
          <a:p>
            <a:pPr algn="ctr">
              <a:lnSpc>
                <a:spcPts val="4160"/>
              </a:lnSpc>
              <a:spcBef>
                <a:spcPct val="0"/>
              </a:spcBef>
            </a:pPr>
            <a:r>
              <a:rPr lang="en-US" sz="2600">
                <a:solidFill>
                  <a:srgbClr val="FFFFFF"/>
                </a:solidFill>
                <a:latin typeface="Fira Code"/>
                <a:ea typeface="Fira Code"/>
                <a:cs typeface="Fira Code"/>
                <a:sym typeface="Fira Code"/>
              </a:rPr>
              <a:t>Technical Prowess: Website development involves complex coding and programming. Professionals have the technical expertise to ensure your website is built on a solid foundation, is mobile-friendly, and loads quickly.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97874"/>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Fira Code"/>
                <a:ea typeface="Fira Code"/>
                <a:cs typeface="Fira Code"/>
                <a:sym typeface="Fira Code"/>
              </a:rPr>
              <a:t>SEO Optimization: A well-designed website should be optimized for search engines to improve your visibility and attract organic traffic. Professional companies understand SEO strategies and can incorporate them into your website's development.</a:t>
            </a:r>
          </a:p>
          <a:p>
            <a:pPr algn="ctr">
              <a:lnSpc>
                <a:spcPts val="4160"/>
              </a:lnSpc>
            </a:pPr>
            <a:r>
              <a:rPr lang="en-US" sz="2600">
                <a:solidFill>
                  <a:srgbClr val="FFFFFF"/>
                </a:solidFill>
                <a:latin typeface="Fira Code"/>
                <a:ea typeface="Fira Code"/>
                <a:cs typeface="Fira Code"/>
                <a:sym typeface="Fira Code"/>
              </a:rPr>
              <a:t>Ongoing Support and Maintenance: A website is a living entity that requires constant care and attention. Regular maintenance and updates ensure it remains secure, up-to-date, and performs optimally. A reputable company offers after-launch support to address any issues, implement new features, and optimize your website for evolving technologies and user behaviors.</a:t>
            </a:r>
          </a:p>
          <a:p>
            <a:pPr algn="ctr">
              <a:lnSpc>
                <a:spcPts val="4160"/>
              </a:lnSpc>
              <a:spcBef>
                <a:spcPct val="0"/>
              </a:spcBef>
            </a:pPr>
            <a:r>
              <a:rPr lang="en-US" sz="2600">
                <a:solidFill>
                  <a:srgbClr val="FFFFFF"/>
                </a:solidFill>
                <a:latin typeface="Fira Code"/>
                <a:ea typeface="Fira Code"/>
                <a:cs typeface="Fira Code"/>
                <a:sym typeface="Fira Code"/>
              </a:rPr>
              <a:t>Core Services Offered by Website Design and Development Companies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33424"/>
            <a:ext cx="18288000" cy="572579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Website Design: Crafting visually stunning and user-friendly layouts that align with your brand identity and resonate with your target audience.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 Development: Building the technical backbone of your website using HTML, CSS, JavaScript, and other programming languages, ensuring a seamless and efficient user experience.</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 Creating robust online stores that enable you to sell products or services online, complete with secure payment gateways and inventory management features.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Management Systems (CMS): Developing customizable platforms that empower you to easily manage and update your website's content, without requiring extensive technical knowledge.</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18539"/>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Search Engine Optimization (SEO): Optimizing your website's structure, content, and metadata to improve its visibility in search engine results, attracting organic traffic and driving conversions.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Responsive Design: Ensuring y</a:t>
            </a:r>
            <a:r>
              <a:rPr lang="en-US" sz="2600">
                <a:solidFill>
                  <a:srgbClr val="FFFFFF"/>
                </a:solidFill>
                <a:latin typeface="Fira Code"/>
                <a:ea typeface="Fira Code"/>
                <a:cs typeface="Fira Code"/>
                <a:sym typeface="Fira Code"/>
              </a:rPr>
              <a:t>our website adapts flawlessly to different devices and screen sizes, providing a consistent and enjoyable experience for all users.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Digital Marketing: Offering complementary digital marketing services, such as social media management, email marketing, and pay-per-click advertising, to enhance your online presence and reach your target audience.</a:t>
            </a:r>
          </a:p>
          <a:p>
            <a:pPr algn="ctr">
              <a:lnSpc>
                <a:spcPts val="4160"/>
              </a:lnSpc>
              <a:spcBef>
                <a:spcPct val="0"/>
              </a:spcBef>
            </a:pPr>
            <a:r>
              <a:rPr lang="en-US" sz="2600">
                <a:solidFill>
                  <a:srgbClr val="FFFFFF"/>
                </a:solidFill>
                <a:latin typeface="Fira Code"/>
                <a:ea typeface="Fira Code"/>
                <a:cs typeface="Fira Code"/>
                <a:sym typeface="Fira Code"/>
              </a:rPr>
              <a:t>Selecting the Right Website Design and Development Partner</a:t>
            </a:r>
          </a:p>
          <a:p>
            <a:pPr algn="ctr">
              <a:lnSpc>
                <a:spcPts val="4160"/>
              </a:lnSpc>
              <a:spcBef>
                <a:spcPct val="0"/>
              </a:spcBef>
            </a:pPr>
            <a:r>
              <a:rPr lang="en-US" sz="2600">
                <a:solidFill>
                  <a:srgbClr val="FFFFFF"/>
                </a:solidFill>
                <a:latin typeface="Fira Code"/>
                <a:ea typeface="Fira Code"/>
                <a:cs typeface="Fira Code"/>
                <a:sym typeface="Fira Code"/>
              </a:rPr>
              <a:t>When choosing a website design and development company, consider the following factors: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16083"/>
            <a:ext cx="18288000" cy="7297420"/>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Examine their previ</a:t>
            </a:r>
            <a:r>
              <a:rPr lang="en-US" sz="2600">
                <a:solidFill>
                  <a:srgbClr val="FFFFFF"/>
                </a:solidFill>
                <a:latin typeface="Fira Code"/>
                <a:ea typeface="Fira Code"/>
                <a:cs typeface="Fira Code"/>
                <a:sym typeface="Fira Code"/>
              </a:rPr>
              <a:t>ous work to assess their design aesthetic and capabilities.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Seek out companies with a proven track record in your industry or with similar projects.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Communication: Ensure they have excellent communication skills and are responsive to your needs.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Budget: Request quotes from multiple companies to compare pricing and services, ensuring they align with your financial constraints and expectations.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Testimonials: Read reviews and testimonials from previous clients to see what they have to say about the company's work, communication, and overall experience.</a:t>
            </a:r>
          </a:p>
          <a:p>
            <a:pPr algn="ctr">
              <a:lnSpc>
                <a:spcPts val="4160"/>
              </a:lnSpc>
              <a:spcBef>
                <a:spcPct val="0"/>
              </a:spcBef>
            </a:pPr>
            <a:r>
              <a:rPr lang="en-US" sz="2600">
                <a:solidFill>
                  <a:srgbClr val="FFFFFF"/>
                </a:solidFill>
                <a:latin typeface="Fira Code"/>
                <a:ea typeface="Fira Code"/>
                <a:cs typeface="Fira Code"/>
                <a:sym typeface="Fira Code"/>
              </a:rPr>
              <a:t>By partnering with a talented website design and development company, you can elevate your online presence and achieve your business goals. They will craft a website that not only looks stunning but also functions seamlessly and attracts your target audience.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61700" t="0" r="-61700"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68495" y="290896"/>
            <a:ext cx="13856605" cy="4653723"/>
          </a:xfrm>
          <a:custGeom>
            <a:avLst/>
            <a:gdLst/>
            <a:ahLst/>
            <a:cxnLst/>
            <a:rect r="r" b="b" t="t" l="l"/>
            <a:pathLst>
              <a:path h="4653723" w="13856605">
                <a:moveTo>
                  <a:pt x="0" y="0"/>
                </a:moveTo>
                <a:lnTo>
                  <a:pt x="13856605" y="0"/>
                </a:lnTo>
                <a:lnTo>
                  <a:pt x="13856605" y="4653723"/>
                </a:lnTo>
                <a:lnTo>
                  <a:pt x="0" y="4653723"/>
                </a:lnTo>
                <a:lnTo>
                  <a:pt x="0" y="0"/>
                </a:lnTo>
                <a:close/>
              </a:path>
            </a:pathLst>
          </a:custGeom>
          <a:blipFill>
            <a:blip r:embed="rId2"/>
            <a:stretch>
              <a:fillRect l="0" t="-84954" r="0" b="-112798"/>
            </a:stretch>
          </a:blipFill>
        </p:spPr>
      </p:sp>
      <p:sp>
        <p:nvSpPr>
          <p:cNvPr name="TextBox 3" id="3"/>
          <p:cNvSpPr txBox="true"/>
          <p:nvPr/>
        </p:nvSpPr>
        <p:spPr>
          <a:xfrm rot="0">
            <a:off x="-47203" y="7205963"/>
            <a:ext cx="18288000" cy="20586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Your Digital Foundation: A Comprehensive Guide to Website Design and Development Companies</a:t>
            </a:r>
          </a:p>
          <a:p>
            <a:pPr algn="ctr">
              <a:lnSpc>
                <a:spcPts val="4160"/>
              </a:lnSpc>
              <a:spcBef>
                <a:spcPct val="0"/>
              </a:spcBef>
            </a:pPr>
            <a:r>
              <a:rPr lang="en-US" sz="2600">
                <a:solidFill>
                  <a:srgbClr val="FFFFFF"/>
                </a:solidFill>
                <a:latin typeface="Fira Code"/>
                <a:ea typeface="Fira Code"/>
                <a:cs typeface="Fira Code"/>
                <a:sym typeface="Fira Code"/>
              </a:rPr>
              <a:t>What is a website design and development company?</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a team of experts who specialize in creating and maintaining websites.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25874" y="307301"/>
            <a:ext cx="13771802" cy="5282517"/>
          </a:xfrm>
          <a:custGeom>
            <a:avLst/>
            <a:gdLst/>
            <a:ahLst/>
            <a:cxnLst/>
            <a:rect r="r" b="b" t="t" l="l"/>
            <a:pathLst>
              <a:path h="5282517" w="13771802">
                <a:moveTo>
                  <a:pt x="0" y="0"/>
                </a:moveTo>
                <a:lnTo>
                  <a:pt x="13771802" y="0"/>
                </a:lnTo>
                <a:lnTo>
                  <a:pt x="13771802" y="5282517"/>
                </a:lnTo>
                <a:lnTo>
                  <a:pt x="0" y="5282517"/>
                </a:lnTo>
                <a:lnTo>
                  <a:pt x="0" y="0"/>
                </a:lnTo>
                <a:close/>
              </a:path>
            </a:pathLst>
          </a:custGeom>
          <a:blipFill>
            <a:blip r:embed="rId2"/>
            <a:stretch>
              <a:fillRect l="0" t="-3416" r="0" b="-33453"/>
            </a:stretch>
          </a:blipFill>
        </p:spPr>
      </p:sp>
      <p:sp>
        <p:nvSpPr>
          <p:cNvPr name="TextBox 3" id="3"/>
          <p:cNvSpPr txBox="true"/>
          <p:nvPr/>
        </p:nvSpPr>
        <p:spPr>
          <a:xfrm rot="0">
            <a:off x="0" y="7893535"/>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They possess a deep understanding of web design, programming, and user experience (UX), and their primary goal is to help businesses establish a strong online presence that attracts, engages, and converts visitors into customers.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5765" y="320454"/>
            <a:ext cx="13757134" cy="6155343"/>
          </a:xfrm>
          <a:custGeom>
            <a:avLst/>
            <a:gdLst/>
            <a:ahLst/>
            <a:cxnLst/>
            <a:rect r="r" b="b" t="t" l="l"/>
            <a:pathLst>
              <a:path h="6155343" w="13757134">
                <a:moveTo>
                  <a:pt x="0" y="0"/>
                </a:moveTo>
                <a:lnTo>
                  <a:pt x="13757135" y="0"/>
                </a:lnTo>
                <a:lnTo>
                  <a:pt x="13757135" y="6155343"/>
                </a:lnTo>
                <a:lnTo>
                  <a:pt x="0" y="6155343"/>
                </a:lnTo>
                <a:lnTo>
                  <a:pt x="0" y="0"/>
                </a:lnTo>
                <a:close/>
              </a:path>
            </a:pathLst>
          </a:custGeom>
          <a:blipFill>
            <a:blip r:embed="rId2"/>
            <a:stretch>
              <a:fillRect l="0" t="-26808" r="0" b="-14779"/>
            </a:stretch>
          </a:blipFill>
        </p:spPr>
      </p:sp>
      <p:sp>
        <p:nvSpPr>
          <p:cNvPr name="TextBox 3" id="3"/>
          <p:cNvSpPr txBox="true"/>
          <p:nvPr/>
        </p:nvSpPr>
        <p:spPr>
          <a:xfrm rot="0">
            <a:off x="0" y="8263766"/>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Fira Code"/>
                <a:ea typeface="Fira Code"/>
                <a:cs typeface="Fira Code"/>
                <a:sym typeface="Fira Code"/>
              </a:rPr>
              <a:t>Key Services Offered</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34336" y="277702"/>
            <a:ext cx="13607768" cy="6452409"/>
          </a:xfrm>
          <a:custGeom>
            <a:avLst/>
            <a:gdLst/>
            <a:ahLst/>
            <a:cxnLst/>
            <a:rect r="r" b="b" t="t" l="l"/>
            <a:pathLst>
              <a:path h="6452409" w="13607768">
                <a:moveTo>
                  <a:pt x="0" y="0"/>
                </a:moveTo>
                <a:lnTo>
                  <a:pt x="13607768" y="0"/>
                </a:lnTo>
                <a:lnTo>
                  <a:pt x="13607768" y="6452409"/>
                </a:lnTo>
                <a:lnTo>
                  <a:pt x="0" y="6452409"/>
                </a:lnTo>
                <a:lnTo>
                  <a:pt x="0" y="0"/>
                </a:lnTo>
                <a:close/>
              </a:path>
            </a:pathLst>
          </a:custGeom>
          <a:blipFill>
            <a:blip r:embed="rId2"/>
            <a:stretch>
              <a:fillRect l="0" t="-57461" r="0" b="-61560"/>
            </a:stretch>
          </a:blipFill>
        </p:spPr>
      </p:sp>
      <p:sp>
        <p:nvSpPr>
          <p:cNvPr name="TextBox 3" id="3"/>
          <p:cNvSpPr txBox="true"/>
          <p:nvPr/>
        </p:nvSpPr>
        <p:spPr>
          <a:xfrm rot="0">
            <a:off x="0" y="8528216"/>
            <a:ext cx="18288000" cy="153479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Website Design:</a:t>
            </a: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68973"/>
            <a:ext cx="18288000" cy="6249670"/>
          </a:xfrm>
          <a:prstGeom prst="rect">
            <a:avLst/>
          </a:prstGeom>
        </p:spPr>
        <p:txBody>
          <a:bodyPr anchor="t" rtlCol="false" tIns="0" lIns="0" bIns="0" rIns="0">
            <a:spAutoFit/>
          </a:bodyPr>
          <a:lstStyle/>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User Interface (UI) and User Experience (UX) Design: Crafting visually appealing and intuitive interfaces that delight users.</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Wireframing and Pr</a:t>
            </a:r>
            <a:r>
              <a:rPr lang="en-US" sz="2600">
                <a:solidFill>
                  <a:srgbClr val="FFFFFF"/>
                </a:solidFill>
                <a:latin typeface="Fira Code"/>
                <a:ea typeface="Fira Code"/>
                <a:cs typeface="Fira Code"/>
                <a:sym typeface="Fira Code"/>
              </a:rPr>
              <a:t>ototyping: Building interactive mockups to visualize the website's structure and functionality, ensuring a seamless user journey.</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Responsive Design: Ensuring websites look and function flawlessly across all devices, from desktops to smartphones, providing a consistent experience for users.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Front-end Development: Bringing the website's design to life using HTML, CSS, and JavaScript, creating the interactive elements and visual appeal.</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Back-end Development: Building the server-side logic and database management using languages like PHP, Python, or Ruby, ensuring the website functions efficiently and securely.</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27643"/>
            <a:ext cx="18288000" cy="5725795"/>
          </a:xfrm>
          <a:prstGeom prst="rect">
            <a:avLst/>
          </a:prstGeom>
        </p:spPr>
        <p:txBody>
          <a:bodyPr anchor="t" rtlCol="false" tIns="0" lIns="0" bIns="0" rIns="0">
            <a:spAutoFit/>
          </a:bodyPr>
          <a:lstStyle/>
          <a:p>
            <a:pPr algn="ctr" marL="1122681" indent="-374227" lvl="2">
              <a:lnSpc>
                <a:spcPts val="4160"/>
              </a:lnSpc>
              <a:buFont typeface="Arial"/>
              <a:buChar char="⚬"/>
            </a:pP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Content Management Systems (CMS): Implementing platforms like WordPress, Drupal, or Joomla, empowering clients to easily update and manage their website content.</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E-commerce Development:</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Online Stores: Building feature-rich online shopping platforms that showcase products, facilitate secure transactions, and provide a seamless shopping experience.</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Payment Gateways: Integrating secure payment processing solutions, ensuring customer trust and data protection.</a:t>
            </a:r>
          </a:p>
          <a:p>
            <a:pPr algn="ctr" marL="1122681" indent="-374227" lvl="2">
              <a:lnSpc>
                <a:spcPts val="4160"/>
              </a:lnSpc>
              <a:buFont typeface="Arial"/>
              <a:buChar char="⚬"/>
            </a:pPr>
            <a:r>
              <a:rPr lang="en-US" sz="2600">
                <a:solidFill>
                  <a:srgbClr val="FFFFFF"/>
                </a:solidFill>
                <a:latin typeface="Fira Code"/>
                <a:ea typeface="Fira Code"/>
                <a:cs typeface="Fira Code"/>
                <a:sym typeface="Fira Code"/>
              </a:rPr>
              <a:t>Inventory Management: Managing product catalogs, stock levels, and order fulfillment processes, streamlining operations and enhancing customer satisfaction.</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86314"/>
            <a:ext cx="18288000" cy="6249670"/>
          </a:xfrm>
          <a:prstGeom prst="rect">
            <a:avLst/>
          </a:prstGeom>
        </p:spPr>
        <p:txBody>
          <a:bodyPr anchor="t" rtlCol="false" tIns="0" lIns="0" bIns="0" rIns="0">
            <a:spAutoFit/>
          </a:bodyPr>
          <a:lstStyle/>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Keyword Research: Identifying relevant keywords t</a:t>
            </a:r>
            <a:r>
              <a:rPr lang="en-US" sz="2600">
                <a:solidFill>
                  <a:srgbClr val="FFFFFF"/>
                </a:solidFill>
                <a:latin typeface="Fira Code"/>
                <a:ea typeface="Fira Code"/>
                <a:cs typeface="Fira Code"/>
                <a:sym typeface="Fira Code"/>
              </a:rPr>
              <a:t>o target, ensuring the website appears in search engine results for relevant queries.</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On-page Optimization: Optimizing website content and structure to improve search engine rankings, making it easier for potential customers to find the website.</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Off-page Optimization: Building high-quality backlinks and improving the website's authority, boosting its visibility and credibility in search engine results.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Digital Marketing:</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Social Media Marketing: Creating and managing engaging social media campaigns to reach target audiences and drive website traffic.</a:t>
            </a: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Pay-Per-Click (PPC) Advertising: Running targeted online advertising campaigns to generate leads and drive conversions.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6773545"/>
          </a:xfrm>
          <a:prstGeom prst="rect">
            <a:avLst/>
          </a:prstGeom>
        </p:spPr>
        <p:txBody>
          <a:bodyPr anchor="t" rtlCol="false" tIns="0" lIns="0" bIns="0" rIns="0">
            <a:spAutoFit/>
          </a:bodyPr>
          <a:lstStyle/>
          <a:p>
            <a:pPr algn="ctr" marL="1122681" indent="-374227" lvl="2">
              <a:lnSpc>
                <a:spcPts val="4160"/>
              </a:lnSpc>
              <a:buFont typeface="Arial"/>
              <a:buChar char="⚬"/>
            </a:pPr>
          </a:p>
          <a:p>
            <a:pPr algn="ctr" marL="1122681" indent="-374227" lvl="2">
              <a:lnSpc>
                <a:spcPts val="4160"/>
              </a:lnSpc>
              <a:spcBef>
                <a:spcPct val="0"/>
              </a:spcBef>
              <a:buFont typeface="Arial"/>
              <a:buChar char="⚬"/>
            </a:pPr>
            <a:r>
              <a:rPr lang="en-US" sz="2600">
                <a:solidFill>
                  <a:srgbClr val="FFFFFF"/>
                </a:solidFill>
                <a:latin typeface="Fira Code"/>
                <a:ea typeface="Fira Code"/>
                <a:cs typeface="Fira Code"/>
                <a:sym typeface="Fira Code"/>
              </a:rPr>
              <a:t>Email Marketing: Building and nurturing email subscriber lists t</a:t>
            </a:r>
            <a:r>
              <a:rPr lang="en-US" sz="2600">
                <a:solidFill>
                  <a:srgbClr val="FFFFFF"/>
                </a:solidFill>
                <a:latin typeface="Fira Code"/>
                <a:ea typeface="Fira Code"/>
                <a:cs typeface="Fira Code"/>
                <a:sym typeface="Fira Code"/>
              </a:rPr>
              <a:t>o nurture relationships with customers and promote products or services.</a:t>
            </a:r>
          </a:p>
          <a:p>
            <a:pPr algn="ctr">
              <a:lnSpc>
                <a:spcPts val="4160"/>
              </a:lnSpc>
              <a:spcBef>
                <a:spcPct val="0"/>
              </a:spcBef>
            </a:pPr>
            <a:r>
              <a:rPr lang="en-US" sz="2600">
                <a:solidFill>
                  <a:srgbClr val="FFFFFF"/>
                </a:solidFill>
                <a:latin typeface="Fira Code"/>
                <a:ea typeface="Fira Code"/>
                <a:cs typeface="Fira Code"/>
                <a:sym typeface="Fira Code"/>
              </a:rPr>
              <a:t>Why Partner with a Website Design and Development Company?</a:t>
            </a:r>
          </a:p>
          <a:p>
            <a:pPr algn="ctr">
              <a:lnSpc>
                <a:spcPts val="4160"/>
              </a:lnSpc>
              <a:spcBef>
                <a:spcPct val="0"/>
              </a:spcBef>
            </a:pPr>
            <a:r>
              <a:rPr lang="en-US" sz="2600">
                <a:solidFill>
                  <a:srgbClr val="FFFFFF"/>
                </a:solidFill>
                <a:latin typeface="Fira Code"/>
                <a:ea typeface="Fira Code"/>
                <a:cs typeface="Fira Code"/>
                <a:sym typeface="Fira Code"/>
              </a:rPr>
              <a:t>A reputable website design and development company offers a host of benefits, including:</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Expertise: Professionals with deep knowledge of web technologies and industry best practices.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Efficiency: Streamlined workflows and cutting-edge tools for rapid development.</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Scalability: Ability to handle growing website traffic and complexity with ease.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Customization: Tailored solutions that align perfectly with your unique business goals.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Support: Ongoing maintenance and technical assistance to ensure your website remains up-to-date and performs optimally.</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DAGShkU9szA</dc:identifier>
  <dcterms:modified xsi:type="dcterms:W3CDTF">2011-08-01T06:04:30Z</dcterms:modified>
  <cp:revision>1</cp:revision>
  <dc:title>Your Digital Foundation: A Comprehensive Guide to Website Design and Development Companies</dc:title>
</cp:coreProperties>
</file>