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8288000" cy="10287000"/>
  <p:notesSz cx="6858000" cy="9144000"/>
  <p:embeddedFontLst>
    <p:embeddedFont>
      <p:font typeface="TC Chaddlewood" charset="1" panose="00000000000000000000"/>
      <p:regular r:id="rId24"/>
    </p:embeddedFont>
    <p:embeddedFont>
      <p:font typeface="Fira Code" charset="1" panose="020B0809050000020004"/>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fonts/font24.fntdata" Type="http://schemas.openxmlformats.org/officeDocument/2006/relationships/font"/><Relationship Id="rId25" Target="fonts/font25.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drupal-development-company-in-bangalore" TargetMode="External" Type="http://schemas.openxmlformats.org/officeDocument/2006/relationships/hyperlink"/><Relationship Id="rId11" Target="https://www.quorawebsolution.com/website-maintenance-services-in-bangalore" TargetMode="External" Type="http://schemas.openxmlformats.org/officeDocument/2006/relationships/hyperlink"/><Relationship Id="rId12" Target="https://www.quorawebsolution.com/web-portal-development-company-in-bangalore" TargetMode="External" Type="http://schemas.openxmlformats.org/officeDocument/2006/relationships/hyperlink"/><Relationship Id="rId13" Target="https://www.quorawebsolution.com/magento-website-development-company-in-bangalore" TargetMode="External" Type="http://schemas.openxmlformats.org/officeDocument/2006/relationships/hyperlink"/><Relationship Id="rId14" Target="https://www.quorawebsolution.com/website-development-company-in-bangalore" TargetMode="External" Type="http://schemas.openxmlformats.org/officeDocument/2006/relationships/hyperlink"/><Relationship Id="rId15" Target="https://www.quorawebsolution.com/joomla-development-company-in-bangalore" TargetMode="External" Type="http://schemas.openxmlformats.org/officeDocument/2006/relationships/hyperlink"/><Relationship Id="rId16" Target="https://www.quorawebsolution.com/small-business-web-design-and-development-company-in-bangalore" TargetMode="External" Type="http://schemas.openxmlformats.org/officeDocument/2006/relationships/hyperlink"/><Relationship Id="rId17" Target="https://www.quorawebsolution.com/cheap-website-development-company-in-bangalore" TargetMode="External" Type="http://schemas.openxmlformats.org/officeDocument/2006/relationships/hyperlink"/><Relationship Id="rId18" Target="https://www.quorawebsolution.com/static-website-development-company-in-bangalore" TargetMode="External" Type="http://schemas.openxmlformats.org/officeDocument/2006/relationships/hyperlink"/><Relationship Id="rId19" Target="https://www.quorawebsolution.com/dynamic-website-development-company-in-bangalore" TargetMode="External" Type="http://schemas.openxmlformats.org/officeDocument/2006/relationships/hyperlink"/><Relationship Id="rId2" Target="../media/image8.jpeg" Type="http://schemas.openxmlformats.org/officeDocument/2006/relationships/image"/><Relationship Id="rId20" Target="https://www.quorawebsolution.com/website-design-company-in-bangalore" TargetMode="External" Type="http://schemas.openxmlformats.org/officeDocument/2006/relationships/hyperlink"/><Relationship Id="rId21" Target="https://www.quorawebsolution.com/tour-and-travel-website-development-company-in-bangalore" TargetMode="External" Type="http://schemas.openxmlformats.org/officeDocument/2006/relationships/hyperlink"/><Relationship Id="rId3" Target="../media/image9.pn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https://www.quorawebsolution.com/wordpress-website-development-company-in-bangalore" TargetMode="External" Type="http://schemas.openxmlformats.org/officeDocument/2006/relationships/hyperlink"/><Relationship Id="rId7" Target="https://www.quorawebsolution.com/ecommerce-website-development-company-in-bangalore" TargetMode="External" Type="http://schemas.openxmlformats.org/officeDocument/2006/relationships/hyperlink"/><Relationship Id="rId8" Target="https://www.quorawebsolution.com/php-website-development-company-in-bangalore" TargetMode="External" Type="http://schemas.openxmlformats.org/officeDocument/2006/relationships/hyperlink"/><Relationship Id="rId9" Target="https://www.quorawebsolution.com/cms-website-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6268875" y="-38100"/>
            <a:ext cx="11238967" cy="2460732"/>
          </a:xfrm>
          <a:prstGeom prst="rect">
            <a:avLst/>
          </a:prstGeom>
        </p:spPr>
        <p:txBody>
          <a:bodyPr anchor="t" rtlCol="false" tIns="0" lIns="0" bIns="0" rIns="0">
            <a:spAutoFit/>
          </a:bodyPr>
          <a:lstStyle/>
          <a:p>
            <a:pPr algn="ctr">
              <a:lnSpc>
                <a:spcPts val="19075"/>
              </a:lnSpc>
            </a:pPr>
            <a:r>
              <a:rPr lang="en-US" sz="15896">
                <a:solidFill>
                  <a:srgbClr val="FFFFFF"/>
                </a:solidFill>
                <a:latin typeface="TC Chaddlewood"/>
                <a:ea typeface="TC Chaddlewood"/>
                <a:cs typeface="TC Chaddlewood"/>
                <a:sym typeface="TC Chaddlewood"/>
              </a:rPr>
              <a:t>Quora Web Solution</a:t>
            </a:r>
          </a:p>
        </p:txBody>
      </p:sp>
      <p:grpSp>
        <p:nvGrpSpPr>
          <p:cNvPr name="Group 3" id="3"/>
          <p:cNvGrpSpPr/>
          <p:nvPr/>
        </p:nvGrpSpPr>
        <p:grpSpPr>
          <a:xfrm rot="0">
            <a:off x="0" y="2532255"/>
            <a:ext cx="9634620" cy="7706950"/>
            <a:chOff x="0" y="0"/>
            <a:chExt cx="12846159" cy="10275934"/>
          </a:xfrm>
        </p:grpSpPr>
        <p:sp>
          <p:nvSpPr>
            <p:cNvPr name="Freeform 4" id="4"/>
            <p:cNvSpPr/>
            <p:nvPr/>
          </p:nvSpPr>
          <p:spPr>
            <a:xfrm flipH="false" flipV="false" rot="0">
              <a:off x="0" y="0"/>
              <a:ext cx="12846152" cy="10275951"/>
            </a:xfrm>
            <a:custGeom>
              <a:avLst/>
              <a:gdLst/>
              <a:ahLst/>
              <a:cxnLst/>
              <a:rect r="r" b="b" t="t" l="l"/>
              <a:pathLst>
                <a:path h="10275951" w="12846152">
                  <a:moveTo>
                    <a:pt x="12846152" y="10275951"/>
                  </a:moveTo>
                  <a:lnTo>
                    <a:pt x="0" y="10275951"/>
                  </a:lnTo>
                  <a:lnTo>
                    <a:pt x="0" y="0"/>
                  </a:lnTo>
                  <a:lnTo>
                    <a:pt x="12846152" y="0"/>
                  </a:lnTo>
                  <a:lnTo>
                    <a:pt x="12846152" y="10275951"/>
                  </a:lnTo>
                  <a:close/>
                </a:path>
              </a:pathLst>
            </a:custGeom>
            <a:blipFill>
              <a:blip r:embed="rId2"/>
              <a:stretch>
                <a:fillRect l="-10103" t="0" r="-10103" b="0"/>
              </a:stretch>
            </a:blipFill>
          </p:spPr>
        </p:sp>
      </p:grpSp>
      <p:grpSp>
        <p:nvGrpSpPr>
          <p:cNvPr name="Group 5" id="5"/>
          <p:cNvGrpSpPr/>
          <p:nvPr/>
        </p:nvGrpSpPr>
        <p:grpSpPr>
          <a:xfrm rot="282846">
            <a:off x="-4730483" y="9210221"/>
            <a:ext cx="16230600" cy="4402550"/>
            <a:chOff x="0" y="0"/>
            <a:chExt cx="21640800" cy="5870067"/>
          </a:xfrm>
        </p:grpSpPr>
        <p:sp>
          <p:nvSpPr>
            <p:cNvPr name="Freeform 6" id="6"/>
            <p:cNvSpPr/>
            <p:nvPr/>
          </p:nvSpPr>
          <p:spPr>
            <a:xfrm flipH="false" flipV="true" rot="0">
              <a:off x="0" y="0"/>
              <a:ext cx="21640800" cy="5870067"/>
            </a:xfrm>
            <a:custGeom>
              <a:avLst/>
              <a:gdLst/>
              <a:ahLst/>
              <a:cxnLst/>
              <a:rect r="r" b="b" t="t" l="l"/>
              <a:pathLst>
                <a:path h="5870067" w="21640800">
                  <a:moveTo>
                    <a:pt x="0" y="5870067"/>
                  </a:moveTo>
                  <a:lnTo>
                    <a:pt x="21640800" y="5870067"/>
                  </a:lnTo>
                  <a:lnTo>
                    <a:pt x="21640800" y="0"/>
                  </a:lnTo>
                  <a:lnTo>
                    <a:pt x="0" y="0"/>
                  </a:lnTo>
                  <a:lnTo>
                    <a:pt x="0" y="5870067"/>
                  </a:lnTo>
                  <a:close/>
                </a:path>
              </a:pathLst>
            </a:custGeom>
            <a:blipFill>
              <a:blip r:embed="rId3"/>
              <a:stretch>
                <a:fillRect l="-60" t="0" r="-60" b="0"/>
              </a:stretch>
            </a:blipFill>
          </p:spPr>
        </p:sp>
      </p:grpSp>
      <p:sp>
        <p:nvSpPr>
          <p:cNvPr name="TextBox 7" id="7"/>
          <p:cNvSpPr txBox="true"/>
          <p:nvPr/>
        </p:nvSpPr>
        <p:spPr>
          <a:xfrm rot="0">
            <a:off x="10136388" y="2508357"/>
            <a:ext cx="7818239" cy="2457450"/>
          </a:xfrm>
          <a:prstGeom prst="rect">
            <a:avLst/>
          </a:prstGeom>
        </p:spPr>
        <p:txBody>
          <a:bodyPr anchor="t" rtlCol="false" tIns="0" lIns="0" bIns="0" rIns="0">
            <a:spAutoFit/>
          </a:bodyPr>
          <a:lstStyle/>
          <a:p>
            <a:pPr algn="ctr">
              <a:lnSpc>
                <a:spcPts val="6480"/>
              </a:lnSpc>
            </a:pPr>
            <a:r>
              <a:rPr lang="en-US" sz="5400">
                <a:solidFill>
                  <a:srgbClr val="FFFFFF"/>
                </a:solidFill>
                <a:latin typeface="Fira Code"/>
                <a:ea typeface="Fira Code"/>
                <a:cs typeface="Fira Code"/>
                <a:sym typeface="Fira Code"/>
              </a:rPr>
              <a:t>Website Design and </a:t>
            </a:r>
          </a:p>
          <a:p>
            <a:pPr algn="ctr">
              <a:lnSpc>
                <a:spcPts val="6480"/>
              </a:lnSpc>
            </a:pPr>
            <a:r>
              <a:rPr lang="en-US" sz="5400">
                <a:solidFill>
                  <a:srgbClr val="FFFFFF"/>
                </a:solidFill>
                <a:latin typeface="Fira Code"/>
                <a:ea typeface="Fira Code"/>
                <a:cs typeface="Fira Code"/>
                <a:sym typeface="Fira Code"/>
              </a:rPr>
              <a:t>Development </a:t>
            </a:r>
          </a:p>
          <a:p>
            <a:pPr algn="ctr">
              <a:lnSpc>
                <a:spcPts val="6480"/>
              </a:lnSpc>
            </a:pPr>
            <a:r>
              <a:rPr lang="en-US" sz="5400">
                <a:solidFill>
                  <a:srgbClr val="FFFFFF"/>
                </a:solidFill>
                <a:latin typeface="Fira Code"/>
                <a:ea typeface="Fira Code"/>
                <a:cs typeface="Fira Code"/>
                <a:sym typeface="Fira Code"/>
              </a:rPr>
              <a:t>Company</a:t>
            </a:r>
          </a:p>
        </p:txBody>
      </p:sp>
      <p:grpSp>
        <p:nvGrpSpPr>
          <p:cNvPr name="Group 8" id="8"/>
          <p:cNvGrpSpPr/>
          <p:nvPr/>
        </p:nvGrpSpPr>
        <p:grpSpPr>
          <a:xfrm rot="0">
            <a:off x="425804" y="353903"/>
            <a:ext cx="4426575" cy="1549301"/>
            <a:chOff x="0" y="0"/>
            <a:chExt cx="5902100" cy="2065735"/>
          </a:xfrm>
        </p:grpSpPr>
        <p:sp>
          <p:nvSpPr>
            <p:cNvPr name="Freeform 9" id="9"/>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4"/>
              <a:stretch>
                <a:fillRect l="0" t="0" r="0" b="2"/>
              </a:stretch>
            </a:blipFill>
          </p:spPr>
        </p:sp>
      </p:grpSp>
      <p:sp>
        <p:nvSpPr>
          <p:cNvPr name="TextBox 10" id="10"/>
          <p:cNvSpPr txBox="true"/>
          <p:nvPr/>
        </p:nvSpPr>
        <p:spPr>
          <a:xfrm rot="0">
            <a:off x="11012687" y="4953000"/>
            <a:ext cx="5863828" cy="1097531"/>
          </a:xfrm>
          <a:prstGeom prst="rect">
            <a:avLst/>
          </a:prstGeom>
        </p:spPr>
        <p:txBody>
          <a:bodyPr anchor="t" rtlCol="false" tIns="0" lIns="0" bIns="0" rIns="0">
            <a:spAutoFit/>
          </a:bodyPr>
          <a:lstStyle/>
          <a:p>
            <a:pPr algn="ctr">
              <a:lnSpc>
                <a:spcPts val="4104"/>
              </a:lnSpc>
            </a:pPr>
            <a:r>
              <a:rPr lang="en-US" sz="2565">
                <a:solidFill>
                  <a:srgbClr val="FFFFFF"/>
                </a:solidFill>
                <a:latin typeface="Fira Code"/>
                <a:ea typeface="Fira Code"/>
                <a:cs typeface="Fira Code"/>
                <a:sym typeface="Fira Code"/>
              </a:rPr>
              <a:t> Web Design &amp; Web Development </a:t>
            </a:r>
          </a:p>
          <a:p>
            <a:pPr algn="ctr">
              <a:lnSpc>
                <a:spcPts val="4160"/>
              </a:lnSpc>
            </a:pPr>
            <a:r>
              <a:rPr lang="en-US" sz="2600">
                <a:solidFill>
                  <a:srgbClr val="FFFFFF"/>
                </a:solidFill>
                <a:latin typeface="Fira Code"/>
                <a:ea typeface="Fira Code"/>
                <a:cs typeface="Fira Code"/>
                <a:sym typeface="Fira Code"/>
              </a:rPr>
              <a:t>Company in Bangalore, India</a:t>
            </a:r>
          </a:p>
        </p:txBody>
      </p:sp>
      <p:sp>
        <p:nvSpPr>
          <p:cNvPr name="TextBox 11" id="11"/>
          <p:cNvSpPr txBox="true"/>
          <p:nvPr/>
        </p:nvSpPr>
        <p:spPr>
          <a:xfrm rot="0">
            <a:off x="9704605" y="6396801"/>
            <a:ext cx="5863828" cy="2153920"/>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a:p>
            <a:pPr algn="ctr">
              <a:lnSpc>
                <a:spcPts val="4160"/>
              </a:lnSpc>
            </a:pPr>
            <a:r>
              <a:rPr lang="en-US" sz="2600">
                <a:solidFill>
                  <a:srgbClr val="FFFFFF"/>
                </a:solidFill>
                <a:latin typeface="Fira Code"/>
                <a:ea typeface="Fira Code"/>
                <a:cs typeface="Fira Code"/>
                <a:sym typeface="Fira Code"/>
              </a:rPr>
              <a:t>+91 9986 056 909</a:t>
            </a:r>
          </a:p>
          <a:p>
            <a:pPr algn="ctr">
              <a:lnSpc>
                <a:spcPts val="4160"/>
              </a:lnSpc>
            </a:pPr>
            <a:r>
              <a:rPr lang="en-US" sz="2600">
                <a:solidFill>
                  <a:srgbClr val="FFFFFF"/>
                </a:solidFill>
                <a:latin typeface="Fira Code"/>
                <a:ea typeface="Fira Code"/>
                <a:cs typeface="Fira Code"/>
                <a:sym typeface="Fira Code"/>
              </a:rPr>
              <a:t>info@quorawebsolutions.com</a:t>
            </a:r>
          </a:p>
          <a:p>
            <a:pPr algn="ctr">
              <a:lnSpc>
                <a:spcPts val="4160"/>
              </a:lnSpc>
            </a:pPr>
          </a:p>
        </p:txBody>
      </p:sp>
      <p:sp>
        <p:nvSpPr>
          <p:cNvPr name="TextBox 12" id="12"/>
          <p:cNvSpPr txBox="true"/>
          <p:nvPr/>
        </p:nvSpPr>
        <p:spPr>
          <a:xfrm rot="0">
            <a:off x="11949261" y="8086090"/>
            <a:ext cx="6338739" cy="2153920"/>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24A, 1st Main Rd, Chandra Reddy </a:t>
            </a:r>
          </a:p>
          <a:p>
            <a:pPr algn="ctr">
              <a:lnSpc>
                <a:spcPts val="4160"/>
              </a:lnSpc>
            </a:pPr>
            <a:r>
              <a:rPr lang="en-US" sz="2600">
                <a:solidFill>
                  <a:srgbClr val="FFFFFF"/>
                </a:solidFill>
                <a:latin typeface="Fira Code"/>
                <a:ea typeface="Fira Code"/>
                <a:cs typeface="Fira Code"/>
                <a:sym typeface="Fira Code"/>
              </a:rPr>
              <a:t>Layout, Koramangala 4th Block, </a:t>
            </a:r>
          </a:p>
          <a:p>
            <a:pPr algn="ctr">
              <a:lnSpc>
                <a:spcPts val="4160"/>
              </a:lnSpc>
            </a:pPr>
            <a:r>
              <a:rPr lang="en-US" sz="2600">
                <a:solidFill>
                  <a:srgbClr val="FFFFFF"/>
                </a:solidFill>
                <a:latin typeface="Fira Code"/>
                <a:ea typeface="Fira Code"/>
                <a:cs typeface="Fira Code"/>
                <a:sym typeface="Fira Code"/>
              </a:rPr>
              <a:t>Koramangala, Bengaluru, </a:t>
            </a:r>
          </a:p>
          <a:p>
            <a:pPr algn="ctr">
              <a:lnSpc>
                <a:spcPts val="4160"/>
              </a:lnSpc>
            </a:pPr>
            <a:r>
              <a:rPr lang="en-US" sz="2600">
                <a:solidFill>
                  <a:srgbClr val="FFFFFF"/>
                </a:solidFill>
                <a:latin typeface="Fira Code"/>
                <a:ea typeface="Fira Code"/>
                <a:cs typeface="Fira Code"/>
                <a:sym typeface="Fira Code"/>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292094"/>
            <a:ext cx="18288000" cy="6249670"/>
          </a:xfrm>
          <a:prstGeom prst="rect">
            <a:avLst/>
          </a:prstGeom>
        </p:spPr>
        <p:txBody>
          <a:bodyPr anchor="t" rtlCol="false" tIns="0" lIns="0" bIns="0" rIns="0">
            <a:spAutoFit/>
          </a:bodyPr>
          <a:lstStyle/>
          <a:p>
            <a:pPr algn="ctr" marL="561341" indent="-280670" lvl="1">
              <a:lnSpc>
                <a:spcPts val="4160"/>
              </a:lnSpc>
              <a:buFont typeface="Arial"/>
              <a:buChar char="•"/>
            </a:pPr>
          </a:p>
          <a:p>
            <a:pPr algn="ctr">
              <a:lnSpc>
                <a:spcPts val="4160"/>
              </a:lnSpc>
              <a:spcBef>
                <a:spcPct val="0"/>
              </a:spcBef>
            </a:pPr>
            <a:r>
              <a:rPr lang="en-US" sz="2600">
                <a:solidFill>
                  <a:srgbClr val="FFFFFF"/>
                </a:solidFill>
                <a:latin typeface="Fira Code"/>
                <a:ea typeface="Fira Code"/>
                <a:cs typeface="Fira Code"/>
                <a:sym typeface="Fira Code"/>
              </a:rPr>
              <a:t>Selecting the Right Partner: Key C</a:t>
            </a:r>
            <a:r>
              <a:rPr lang="en-US" sz="2600">
                <a:solidFill>
                  <a:srgbClr val="FFFFFF"/>
                </a:solidFill>
                <a:latin typeface="Fira Code"/>
                <a:ea typeface="Fira Code"/>
                <a:cs typeface="Fira Code"/>
                <a:sym typeface="Fira Code"/>
              </a:rPr>
              <a:t>onsiderations</a:t>
            </a:r>
          </a:p>
          <a:p>
            <a:pPr algn="ctr">
              <a:lnSpc>
                <a:spcPts val="4160"/>
              </a:lnSpc>
              <a:spcBef>
                <a:spcPct val="0"/>
              </a:spcBef>
            </a:pPr>
            <a:r>
              <a:rPr lang="en-US" sz="2600">
                <a:solidFill>
                  <a:srgbClr val="FFFFFF"/>
                </a:solidFill>
                <a:latin typeface="Fira Code"/>
                <a:ea typeface="Fira Code"/>
                <a:cs typeface="Fira Code"/>
                <a:sym typeface="Fira Code"/>
              </a:rPr>
              <a:t>When choosing a website design and development company, it's crucial to evaluate several factors to ensure a successful partnership:</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Portfolio: Examine their previous work to assess their skills and capabilities.</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Track Record: Look for companies with a history of delivering successful projects and exceeding client expectations.</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Communication: Ensure effective communication and collaboration throughout the project.</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Pricing: Compare quotes and understand the pricing structure, including any additional costs.</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Testimonials: Read client reviews and testimonials to gauge their satisfaction with the company's services.</a:t>
            </a: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159869"/>
            <a:ext cx="18288000" cy="2582545"/>
          </a:xfrm>
          <a:prstGeom prst="rect">
            <a:avLst/>
          </a:prstGeom>
        </p:spPr>
        <p:txBody>
          <a:bodyPr anchor="t" rtlCol="false" tIns="0" lIns="0" bIns="0" rIns="0">
            <a:spAutoFit/>
          </a:bodyPr>
          <a:lstStyle/>
          <a:p>
            <a:pPr algn="ctr" marL="561341" indent="-280670" lvl="1">
              <a:lnSpc>
                <a:spcPts val="4160"/>
              </a:lnSpc>
              <a:buFont typeface="Arial"/>
              <a:buChar char="•"/>
            </a:pPr>
          </a:p>
          <a:p>
            <a:pPr algn="ctr">
              <a:lnSpc>
                <a:spcPts val="4160"/>
              </a:lnSpc>
              <a:spcBef>
                <a:spcPct val="0"/>
              </a:spcBef>
            </a:pPr>
            <a:r>
              <a:rPr lang="en-US" sz="2600">
                <a:solidFill>
                  <a:srgbClr val="FFFFFF"/>
                </a:solidFill>
                <a:latin typeface="Fira Code"/>
                <a:ea typeface="Fira Code"/>
                <a:cs typeface="Fira Code"/>
                <a:sym typeface="Fira Code"/>
              </a:rPr>
              <a:t>In c</a:t>
            </a:r>
            <a:r>
              <a:rPr lang="en-US" sz="2600">
                <a:solidFill>
                  <a:srgbClr val="FFFFFF"/>
                </a:solidFill>
                <a:latin typeface="Fira Code"/>
                <a:ea typeface="Fira Code"/>
                <a:cs typeface="Fira Code"/>
                <a:sym typeface="Fira Code"/>
              </a:rPr>
              <a:t>onclusion, a well-designed and developed website is indispensable for businesses to thrive in today's digital age. By partnering with a reputable website design and development company, you can create a powerful online presence that attracts, engages, and converts visitors into customers, ultimately driving your business's success.</a:t>
            </a:r>
          </a:p>
        </p:txBody>
      </p:sp>
      <p:sp>
        <p:nvSpPr>
          <p:cNvPr name="TextBox 3" id="3"/>
          <p:cNvSpPr txBox="true"/>
          <p:nvPr/>
        </p:nvSpPr>
        <p:spPr>
          <a:xfrm rot="0">
            <a:off x="0" y="7418983"/>
            <a:ext cx="18288000" cy="2582545"/>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Fira Code"/>
                <a:ea typeface="Fira Code"/>
                <a:cs typeface="Fira Code"/>
                <a:sym typeface="Fira Code"/>
              </a:rPr>
              <a:t>Building </a:t>
            </a:r>
            <a:r>
              <a:rPr lang="en-US" sz="2600">
                <a:solidFill>
                  <a:srgbClr val="FFFFFF"/>
                </a:solidFill>
                <a:latin typeface="Fira Code"/>
                <a:ea typeface="Fira Code"/>
                <a:cs typeface="Fira Code"/>
                <a:sym typeface="Fira Code"/>
              </a:rPr>
              <a:t>Your Digital Foundation: A Guide to Website Design and Development Companies</a:t>
            </a:r>
          </a:p>
          <a:p>
            <a:pPr algn="ctr">
              <a:lnSpc>
                <a:spcPts val="4160"/>
              </a:lnSpc>
              <a:spcBef>
                <a:spcPct val="0"/>
              </a:spcBef>
            </a:pPr>
            <a:r>
              <a:rPr lang="en-US" sz="2600">
                <a:solidFill>
                  <a:srgbClr val="FFFFFF"/>
                </a:solidFill>
                <a:latin typeface="Fira Code"/>
                <a:ea typeface="Fira Code"/>
                <a:cs typeface="Fira Code"/>
                <a:sym typeface="Fira Code"/>
              </a:rPr>
              <a:t>In today's digital landscape, a well-crafted website is indispensable for businesses of all sizes. It serves as your online storefront, attracting potential customers, showcasing your products or services, and establishing your brand's credibility. </a:t>
            </a:r>
          </a:p>
          <a:p>
            <a:pPr algn="ctr">
              <a:lnSpc>
                <a:spcPts val="4160"/>
              </a:lnSpc>
              <a:spcBef>
                <a:spcPct val="0"/>
              </a:spcBef>
            </a:pPr>
          </a:p>
        </p:txBody>
      </p:sp>
      <p:sp>
        <p:nvSpPr>
          <p:cNvPr name="TextBox 4" id="4"/>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054088"/>
            <a:ext cx="18288000" cy="6249670"/>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That's where a reputable website design and development company comes into play.</a:t>
            </a:r>
          </a:p>
          <a:p>
            <a:pPr algn="ctr">
              <a:lnSpc>
                <a:spcPts val="4160"/>
              </a:lnSpc>
            </a:pPr>
            <a:r>
              <a:rPr lang="en-US" sz="2600">
                <a:solidFill>
                  <a:srgbClr val="FFFFFF"/>
                </a:solidFill>
                <a:latin typeface="Fira Code"/>
                <a:ea typeface="Fira Code"/>
                <a:cs typeface="Fira Code"/>
                <a:sym typeface="Fira Code"/>
              </a:rPr>
              <a:t>Why Partner with a Professional Website Design and Development Company?</a:t>
            </a:r>
          </a:p>
          <a:p>
            <a:pPr algn="ctr">
              <a:lnSpc>
                <a:spcPts val="4160"/>
              </a:lnSpc>
            </a:pPr>
            <a:r>
              <a:rPr lang="en-US" sz="2600">
                <a:solidFill>
                  <a:srgbClr val="FFFFFF"/>
                </a:solidFill>
                <a:latin typeface="Fira Code"/>
                <a:ea typeface="Fira Code"/>
                <a:cs typeface="Fira Code"/>
                <a:sym typeface="Fira Code"/>
              </a:rPr>
              <a:t>Expertise and Experience: These companies have teams of skilled professionals who specialize in creating visually appealing and user-friendly websites. They stay up-to-date with the latest design trends, coding languages, and web development best practices.</a:t>
            </a:r>
          </a:p>
          <a:p>
            <a:pPr algn="ctr">
              <a:lnSpc>
                <a:spcPts val="4160"/>
              </a:lnSpc>
              <a:spcBef>
                <a:spcPct val="0"/>
              </a:spcBef>
            </a:pPr>
            <a:r>
              <a:rPr lang="en-US" sz="2600">
                <a:solidFill>
                  <a:srgbClr val="FFFFFF"/>
                </a:solidFill>
                <a:latin typeface="Fira Code"/>
                <a:ea typeface="Fira Code"/>
                <a:cs typeface="Fira Code"/>
                <a:sym typeface="Fira Code"/>
              </a:rPr>
              <a:t>Tailored Solutions for </a:t>
            </a:r>
            <a:r>
              <a:rPr lang="en-US" sz="2600">
                <a:solidFill>
                  <a:srgbClr val="FFFFFF"/>
                </a:solidFill>
                <a:latin typeface="Fira Code"/>
                <a:ea typeface="Fira Code"/>
                <a:cs typeface="Fira Code"/>
                <a:sym typeface="Fira Code"/>
              </a:rPr>
              <a:t>Your Unique Brand: Each business has its own distinct identity and goals. A professional website design and development company will work closely with you to understand your specific needs and create a website that perfectly reflects your brand's personality and values.</a:t>
            </a:r>
          </a:p>
          <a:p>
            <a:pPr algn="ctr">
              <a:lnSpc>
                <a:spcPts val="4160"/>
              </a:lnSpc>
              <a:spcBef>
                <a:spcPct val="0"/>
              </a:spcBef>
            </a:pPr>
            <a:r>
              <a:rPr lang="en-US" sz="2600">
                <a:solidFill>
                  <a:srgbClr val="FFFFFF"/>
                </a:solidFill>
                <a:latin typeface="Fira Code"/>
                <a:ea typeface="Fira Code"/>
                <a:cs typeface="Fira Code"/>
                <a:sym typeface="Fira Code"/>
              </a:rPr>
              <a:t>Technical Prowess: Website development involves complex coding and programming. Professionals have the technical expertise to ensure your website is built on a solid foundation, is mobile-friendly, and loads quickly.</a:t>
            </a: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397874"/>
            <a:ext cx="18288000" cy="5201920"/>
          </a:xfrm>
          <a:prstGeom prst="rect">
            <a:avLst/>
          </a:prstGeom>
        </p:spPr>
        <p:txBody>
          <a:bodyPr anchor="t" rtlCol="false" tIns="0" lIns="0" bIns="0" rIns="0">
            <a:spAutoFit/>
          </a:bodyPr>
          <a:lstStyle/>
          <a:p>
            <a:pPr algn="ctr">
              <a:lnSpc>
                <a:spcPts val="4160"/>
              </a:lnSpc>
            </a:pPr>
          </a:p>
          <a:p>
            <a:pPr algn="ctr">
              <a:lnSpc>
                <a:spcPts val="4160"/>
              </a:lnSpc>
            </a:pPr>
            <a:r>
              <a:rPr lang="en-US" sz="2600">
                <a:solidFill>
                  <a:srgbClr val="FFFFFF"/>
                </a:solidFill>
                <a:latin typeface="Fira Code"/>
                <a:ea typeface="Fira Code"/>
                <a:cs typeface="Fira Code"/>
                <a:sym typeface="Fira Code"/>
              </a:rPr>
              <a:t>SEO Optimization: A well-designed website should be optimized for search engines to improve your visibility and attract organic traffic. Professional companies understand SEO strategies and can incorporate them into your website's development.</a:t>
            </a:r>
          </a:p>
          <a:p>
            <a:pPr algn="ctr">
              <a:lnSpc>
                <a:spcPts val="4160"/>
              </a:lnSpc>
            </a:pPr>
            <a:r>
              <a:rPr lang="en-US" sz="2600">
                <a:solidFill>
                  <a:srgbClr val="FFFFFF"/>
                </a:solidFill>
                <a:latin typeface="Fira Code"/>
                <a:ea typeface="Fira Code"/>
                <a:cs typeface="Fira Code"/>
                <a:sym typeface="Fira Code"/>
              </a:rPr>
              <a:t>Ongoing Support and Maintenance: A website is a living entity that requires constant care and attention. Regular maintenance and updates ensure it remains secure, up-to-date, and performs optimally. A reputable company offers after-launch support to address any issues, implement new features, and optimize your website for evolving technologies and user behaviors.</a:t>
            </a:r>
          </a:p>
          <a:p>
            <a:pPr algn="ctr">
              <a:lnSpc>
                <a:spcPts val="4160"/>
              </a:lnSpc>
              <a:spcBef>
                <a:spcPct val="0"/>
              </a:spcBef>
            </a:pPr>
            <a:r>
              <a:rPr lang="en-US" sz="2600">
                <a:solidFill>
                  <a:srgbClr val="FFFFFF"/>
                </a:solidFill>
                <a:latin typeface="Fira Code"/>
                <a:ea typeface="Fira Code"/>
                <a:cs typeface="Fira Code"/>
                <a:sym typeface="Fira Code"/>
              </a:rPr>
              <a:t>Core Services Offered by Website Design and Development Companies</a:t>
            </a: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133424"/>
            <a:ext cx="18288000" cy="5725795"/>
          </a:xfrm>
          <a:prstGeom prst="rect">
            <a:avLst/>
          </a:prstGeom>
        </p:spPr>
        <p:txBody>
          <a:bodyPr anchor="t" rtlCol="false" tIns="0" lIns="0" bIns="0" rIns="0">
            <a:spAutoFit/>
          </a:bodyPr>
          <a:lstStyle/>
          <a:p>
            <a:pPr algn="ctr">
              <a:lnSpc>
                <a:spcPts val="4160"/>
              </a:lnSpc>
            </a:pP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Website Design: Crafting visually stunning and user-friendly layouts that align with your brand identity and resonate with your target audience.</a:t>
            </a: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Web Development: Building the technical backbone of your website using HTML, CSS, JavaScript, and other programming languages, ensuring a seamless and efficient user experience.</a:t>
            </a: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E-commerce Development: Creating robust online stores that enable you to sell products or services online, complete with secure payment gateways and inventory management features.</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Content Management Systems (CMS): Developing customizable platforms that empower you to easily manage and update your website's content, without requiring extensive technical knowledge.</a:t>
            </a: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318539"/>
            <a:ext cx="18288000" cy="572579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Search Engine Optimization (SEO): Optimizing your website's structure, content, and metadata to improve its visibility in search engine results, attracting organic traffic and driving conversions.</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Responsive Design: Ensuring y</a:t>
            </a:r>
            <a:r>
              <a:rPr lang="en-US" sz="2600">
                <a:solidFill>
                  <a:srgbClr val="FFFFFF"/>
                </a:solidFill>
                <a:latin typeface="Fira Code"/>
                <a:ea typeface="Fira Code"/>
                <a:cs typeface="Fira Code"/>
                <a:sym typeface="Fira Code"/>
              </a:rPr>
              <a:t>our website adapts flawlessly to different devices and screen sizes, providing a consistent and enjoyable experience for all users.</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Digital Marketing: Offering complementary digital marketing services, such as social media management, email marketing, and pay-per-click advertising, to enhance your online presence and reach your target audience.</a:t>
            </a:r>
          </a:p>
          <a:p>
            <a:pPr algn="ctr">
              <a:lnSpc>
                <a:spcPts val="4160"/>
              </a:lnSpc>
              <a:spcBef>
                <a:spcPct val="0"/>
              </a:spcBef>
            </a:pPr>
            <a:r>
              <a:rPr lang="en-US" sz="2600">
                <a:solidFill>
                  <a:srgbClr val="FFFFFF"/>
                </a:solidFill>
                <a:latin typeface="Fira Code"/>
                <a:ea typeface="Fira Code"/>
                <a:cs typeface="Fira Code"/>
                <a:sym typeface="Fira Code"/>
              </a:rPr>
              <a:t>Selecting the Right Website Design and Development Partner</a:t>
            </a:r>
          </a:p>
          <a:p>
            <a:pPr algn="ctr">
              <a:lnSpc>
                <a:spcPts val="4160"/>
              </a:lnSpc>
              <a:spcBef>
                <a:spcPct val="0"/>
              </a:spcBef>
            </a:pPr>
            <a:r>
              <a:rPr lang="en-US" sz="2600">
                <a:solidFill>
                  <a:srgbClr val="FFFFFF"/>
                </a:solidFill>
                <a:latin typeface="Fira Code"/>
                <a:ea typeface="Fira Code"/>
                <a:cs typeface="Fira Code"/>
                <a:sym typeface="Fira Code"/>
              </a:rPr>
              <a:t>When choosing a website design and development company, consider the following factors:</a:t>
            </a: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816083"/>
            <a:ext cx="18288000" cy="7297420"/>
          </a:xfrm>
          <a:prstGeom prst="rect">
            <a:avLst/>
          </a:prstGeom>
        </p:spPr>
        <p:txBody>
          <a:bodyPr anchor="t" rtlCol="false" tIns="0" lIns="0" bIns="0" rIns="0">
            <a:spAutoFit/>
          </a:bodyPr>
          <a:lstStyle/>
          <a:p>
            <a:pPr algn="ctr">
              <a:lnSpc>
                <a:spcPts val="4160"/>
              </a:lnSpc>
            </a:pP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Portfolio: Examine their previ</a:t>
            </a:r>
            <a:r>
              <a:rPr lang="en-US" sz="2600">
                <a:solidFill>
                  <a:srgbClr val="FFFFFF"/>
                </a:solidFill>
                <a:latin typeface="Fira Code"/>
                <a:ea typeface="Fira Code"/>
                <a:cs typeface="Fira Code"/>
                <a:sym typeface="Fira Code"/>
              </a:rPr>
              <a:t>ous work to assess their design aesthetic and capabilities.</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Experience: Seek out companies with a proven track record in your industry or with similar projects.</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Communication: Ensure they have excellent communication skills and are responsive to your needs.</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Budget: Request quotes from multiple companies to compare pricing and services, ensuring they align with your financial constraints and expectations.</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Testimonials: Read reviews and testimonials from previous clients to see what they have to say about the company's work, communication, and overall experience.</a:t>
            </a:r>
          </a:p>
          <a:p>
            <a:pPr algn="ctr">
              <a:lnSpc>
                <a:spcPts val="4160"/>
              </a:lnSpc>
              <a:spcBef>
                <a:spcPct val="0"/>
              </a:spcBef>
            </a:pPr>
            <a:r>
              <a:rPr lang="en-US" sz="2600">
                <a:solidFill>
                  <a:srgbClr val="FFFFFF"/>
                </a:solidFill>
                <a:latin typeface="Fira Code"/>
                <a:ea typeface="Fira Code"/>
                <a:cs typeface="Fira Code"/>
                <a:sym typeface="Fira Code"/>
              </a:rPr>
              <a:t>By partnering with a talented website design and development company, you can elevate your online presence and achieve your business goals. They will craft a website that not only looks stunning but also functions seamlessly and attracts your target audience.</a:t>
            </a:r>
          </a:p>
          <a:p>
            <a:pPr algn="ctr">
              <a:lnSpc>
                <a:spcPts val="4160"/>
              </a:lnSpc>
              <a:spcBef>
                <a:spcPct val="0"/>
              </a:spcBef>
            </a:pP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361869"/>
            <a:ext cx="18288000" cy="3201670"/>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1345954" y="6691191"/>
            <a:ext cx="7130951" cy="2153920"/>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Visit Us - www.quorawebsolution.com</a:t>
            </a:r>
          </a:p>
          <a:p>
            <a:pPr algn="ctr">
              <a:lnSpc>
                <a:spcPts val="4160"/>
              </a:lnSpc>
            </a:pPr>
            <a:r>
              <a:rPr lang="en-US" sz="2600">
                <a:solidFill>
                  <a:srgbClr val="FFFFFF"/>
                </a:solidFill>
                <a:latin typeface="Fira Code"/>
                <a:ea typeface="Fira Code"/>
                <a:cs typeface="Fira Code"/>
                <a:sym typeface="Fira Code"/>
              </a:rPr>
              <a:t>Call Us - +91 9986 056 909</a:t>
            </a:r>
          </a:p>
          <a:p>
            <a:pPr algn="ctr">
              <a:lnSpc>
                <a:spcPts val="4160"/>
              </a:lnSpc>
            </a:pPr>
            <a:r>
              <a:rPr lang="en-US" sz="2600">
                <a:solidFill>
                  <a:srgbClr val="FFFFFF"/>
                </a:solidFill>
                <a:latin typeface="Fira Code"/>
                <a:ea typeface="Fira Code"/>
                <a:cs typeface="Fira Code"/>
                <a:sym typeface="Fira Code"/>
              </a:rPr>
              <a:t>Mail Us - info@quorawebsolutions.com</a:t>
            </a:r>
          </a:p>
          <a:p>
            <a:pPr algn="ctr">
              <a:lnSpc>
                <a:spcPts val="4160"/>
              </a:lnSpc>
            </a:pPr>
          </a:p>
        </p:txBody>
      </p:sp>
      <p:sp>
        <p:nvSpPr>
          <p:cNvPr name="TextBox 4" id="4"/>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4000500" y="-4000500"/>
            <a:ext cx="10287000" cy="18288000"/>
            <a:chOff x="0" y="0"/>
            <a:chExt cx="13716000" cy="24384000"/>
          </a:xfrm>
        </p:grpSpPr>
        <p:sp>
          <p:nvSpPr>
            <p:cNvPr name="Freeform 3" id="3"/>
            <p:cNvSpPr/>
            <p:nvPr/>
          </p:nvSpPr>
          <p:spPr>
            <a:xfrm flipH="false" flipV="false" rot="0">
              <a:off x="0" y="0"/>
              <a:ext cx="13716000" cy="24384000"/>
            </a:xfrm>
            <a:custGeom>
              <a:avLst/>
              <a:gdLst/>
              <a:ahLst/>
              <a:cxnLst/>
              <a:rect r="r" b="b" t="t" l="l"/>
              <a:pathLst>
                <a:path h="24384000" w="13716000">
                  <a:moveTo>
                    <a:pt x="13716000" y="0"/>
                  </a:moveTo>
                  <a:lnTo>
                    <a:pt x="13716000" y="24384000"/>
                  </a:lnTo>
                  <a:lnTo>
                    <a:pt x="0" y="24384000"/>
                  </a:lnTo>
                  <a:lnTo>
                    <a:pt x="0" y="0"/>
                  </a:lnTo>
                  <a:lnTo>
                    <a:pt x="13716000" y="0"/>
                  </a:lnTo>
                  <a:close/>
                </a:path>
              </a:pathLst>
            </a:custGeom>
            <a:blipFill>
              <a:blip r:embed="rId2"/>
              <a:stretch>
                <a:fillRect l="-18098" t="0" r="-18098" b="0"/>
              </a:stretch>
            </a:blipFill>
          </p:spPr>
        </p:sp>
      </p:grpSp>
      <p:sp>
        <p:nvSpPr>
          <p:cNvPr name="TextBox 4" id="4"/>
          <p:cNvSpPr txBox="true"/>
          <p:nvPr/>
        </p:nvSpPr>
        <p:spPr>
          <a:xfrm rot="0">
            <a:off x="4487144" y="254357"/>
            <a:ext cx="2681783" cy="1323975"/>
          </a:xfrm>
          <a:prstGeom prst="rect">
            <a:avLst/>
          </a:prstGeom>
        </p:spPr>
        <p:txBody>
          <a:bodyPr anchor="t" rtlCol="false" tIns="0" lIns="0" bIns="0" rIns="0">
            <a:spAutoFit/>
          </a:bodyPr>
          <a:lstStyle/>
          <a:p>
            <a:pPr algn="ctr">
              <a:lnSpc>
                <a:spcPts val="10199"/>
              </a:lnSpc>
            </a:pPr>
            <a:r>
              <a:rPr lang="en-US" sz="8499">
                <a:solidFill>
                  <a:srgbClr val="FFFFFF"/>
                </a:solidFill>
                <a:latin typeface="TC Chaddlewood"/>
                <a:ea typeface="TC Chaddlewood"/>
                <a:cs typeface="TC Chaddlewood"/>
                <a:sym typeface="TC Chaddlewood"/>
              </a:rPr>
              <a:t>Services</a:t>
            </a:r>
          </a:p>
        </p:txBody>
      </p:sp>
      <p:grpSp>
        <p:nvGrpSpPr>
          <p:cNvPr name="Group 5" id="5"/>
          <p:cNvGrpSpPr/>
          <p:nvPr/>
        </p:nvGrpSpPr>
        <p:grpSpPr>
          <a:xfrm rot="3339144">
            <a:off x="-4591061" y="5209522"/>
            <a:ext cx="9877602" cy="5536051"/>
            <a:chOff x="0" y="0"/>
            <a:chExt cx="13170136" cy="7381401"/>
          </a:xfrm>
        </p:grpSpPr>
        <p:sp>
          <p:nvSpPr>
            <p:cNvPr name="Freeform 6" id="6"/>
            <p:cNvSpPr/>
            <p:nvPr/>
          </p:nvSpPr>
          <p:spPr>
            <a:xfrm flipH="false" flipV="false" rot="0">
              <a:off x="0" y="0"/>
              <a:ext cx="13170154" cy="7381367"/>
            </a:xfrm>
            <a:custGeom>
              <a:avLst/>
              <a:gdLst/>
              <a:ahLst/>
              <a:cxnLst/>
              <a:rect r="r" b="b" t="t" l="l"/>
              <a:pathLst>
                <a:path h="7381367" w="13170154">
                  <a:moveTo>
                    <a:pt x="0" y="0"/>
                  </a:moveTo>
                  <a:lnTo>
                    <a:pt x="13170154" y="0"/>
                  </a:lnTo>
                  <a:lnTo>
                    <a:pt x="13170154" y="7381367"/>
                  </a:lnTo>
                  <a:lnTo>
                    <a:pt x="0" y="7381367"/>
                  </a:lnTo>
                  <a:lnTo>
                    <a:pt x="0" y="0"/>
                  </a:lnTo>
                  <a:close/>
                </a:path>
              </a:pathLst>
            </a:custGeom>
            <a:blipFill>
              <a:blip r:embed="rId3"/>
              <a:stretch>
                <a:fillRect l="0" t="0" r="0" b="0"/>
              </a:stretch>
            </a:blipFill>
          </p:spPr>
        </p:sp>
      </p:grpSp>
      <p:grpSp>
        <p:nvGrpSpPr>
          <p:cNvPr name="Group 7" id="7"/>
          <p:cNvGrpSpPr/>
          <p:nvPr/>
        </p:nvGrpSpPr>
        <p:grpSpPr>
          <a:xfrm rot="0">
            <a:off x="9854955" y="353167"/>
            <a:ext cx="7373989" cy="9232664"/>
            <a:chOff x="0" y="0"/>
            <a:chExt cx="9831986" cy="12310219"/>
          </a:xfrm>
        </p:grpSpPr>
        <p:sp>
          <p:nvSpPr>
            <p:cNvPr name="Freeform 8" id="8"/>
            <p:cNvSpPr/>
            <p:nvPr/>
          </p:nvSpPr>
          <p:spPr>
            <a:xfrm flipH="false" flipV="false" rot="0">
              <a:off x="0" y="0"/>
              <a:ext cx="9832086" cy="12310237"/>
            </a:xfrm>
            <a:custGeom>
              <a:avLst/>
              <a:gdLst/>
              <a:ahLst/>
              <a:cxnLst/>
              <a:rect r="r" b="b" t="t" l="l"/>
              <a:pathLst>
                <a:path h="12310237" w="9832086">
                  <a:moveTo>
                    <a:pt x="9831959" y="12310237"/>
                  </a:moveTo>
                  <a:lnTo>
                    <a:pt x="0" y="12310237"/>
                  </a:lnTo>
                  <a:lnTo>
                    <a:pt x="0" y="0"/>
                  </a:lnTo>
                  <a:lnTo>
                    <a:pt x="9828911" y="0"/>
                  </a:lnTo>
                  <a:lnTo>
                    <a:pt x="9832086" y="12310237"/>
                  </a:lnTo>
                  <a:close/>
                </a:path>
              </a:pathLst>
            </a:custGeom>
            <a:blipFill>
              <a:blip r:embed="rId4"/>
              <a:stretch>
                <a:fillRect l="-43903" t="0" r="-43902" b="0"/>
              </a:stretch>
            </a:blipFill>
          </p:spPr>
        </p:sp>
      </p:grpSp>
      <p:grpSp>
        <p:nvGrpSpPr>
          <p:cNvPr name="Group 9" id="9"/>
          <p:cNvGrpSpPr/>
          <p:nvPr/>
        </p:nvGrpSpPr>
        <p:grpSpPr>
          <a:xfrm rot="0">
            <a:off x="9817595" y="292457"/>
            <a:ext cx="7441705" cy="9340075"/>
            <a:chOff x="0" y="0"/>
            <a:chExt cx="9922273" cy="12453433"/>
          </a:xfrm>
        </p:grpSpPr>
        <p:sp>
          <p:nvSpPr>
            <p:cNvPr name="Freeform 10" id="10"/>
            <p:cNvSpPr/>
            <p:nvPr/>
          </p:nvSpPr>
          <p:spPr>
            <a:xfrm flipH="false" flipV="false" rot="0">
              <a:off x="0" y="0"/>
              <a:ext cx="9922256" cy="12453493"/>
            </a:xfrm>
            <a:custGeom>
              <a:avLst/>
              <a:gdLst/>
              <a:ahLst/>
              <a:cxnLst/>
              <a:rect r="r" b="b" t="t" l="l"/>
              <a:pathLst>
                <a:path h="12453493" w="9922256">
                  <a:moveTo>
                    <a:pt x="9922256" y="12453493"/>
                  </a:moveTo>
                  <a:lnTo>
                    <a:pt x="0" y="12453493"/>
                  </a:lnTo>
                  <a:lnTo>
                    <a:pt x="0" y="0"/>
                  </a:lnTo>
                  <a:lnTo>
                    <a:pt x="9922256" y="0"/>
                  </a:lnTo>
                  <a:lnTo>
                    <a:pt x="9922256" y="12453493"/>
                  </a:lnTo>
                  <a:close/>
                </a:path>
              </a:pathLst>
            </a:custGeom>
            <a:blipFill>
              <a:blip r:embed="rId5"/>
              <a:stretch>
                <a:fillRect l="-61700" t="0" r="-61700" b="0"/>
              </a:stretch>
            </a:blipFill>
          </p:spPr>
        </p:sp>
      </p:grpSp>
      <p:sp>
        <p:nvSpPr>
          <p:cNvPr name="TextBox 11" id="11"/>
          <p:cNvSpPr txBox="true"/>
          <p:nvPr/>
        </p:nvSpPr>
        <p:spPr>
          <a:xfrm rot="0">
            <a:off x="7877956" y="114300"/>
            <a:ext cx="6270719" cy="9143975"/>
          </a:xfrm>
          <a:prstGeom prst="rect">
            <a:avLst/>
          </a:prstGeom>
        </p:spPr>
        <p:txBody>
          <a:bodyPr anchor="t" rtlCol="false" tIns="0" lIns="0" bIns="0" rIns="0">
            <a:spAutoFit/>
          </a:bodyPr>
          <a:lstStyle/>
          <a:p>
            <a:pPr algn="ctr">
              <a:lnSpc>
                <a:spcPts val="2279"/>
              </a:lnSpc>
            </a:pPr>
            <a:r>
              <a:rPr lang="en-US" sz="1899" u="sng">
                <a:solidFill>
                  <a:srgbClr val="FFFFFF"/>
                </a:solidFill>
                <a:latin typeface="Fira Code"/>
                <a:ea typeface="Fira Code"/>
                <a:cs typeface="Fira Code"/>
                <a:sym typeface="Fira Code"/>
                <a:hlinkClick r:id="rId6" tooltip="https://www.quorawebsolution.com/wordpress-website-development-company-in-bangalore"/>
              </a:rPr>
              <a:t>WORDPRESS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7" tooltip="https://www.quorawebsolution.com/ecommerce-website-development-company-in-bangalore"/>
              </a:rPr>
              <a:t>ECOMMERCE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8" tooltip="https://www.quorawebsolution.com/php-website-development-company-in-bangalore"/>
              </a:rPr>
              <a:t>PHP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9" tooltip="https://www.quorawebsolution.com/cms-website-development-company-in-bangalore"/>
              </a:rPr>
              <a:t>CMS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0" tooltip="https://www.quorawebsolution.com/drupal-development-company-in-bangalore"/>
              </a:rPr>
              <a:t>DRUPAL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1" tooltip="https://www.quorawebsolution.com/website-maintenance-services-in-bangalore"/>
              </a:rPr>
              <a:t>WEBSITE SERVICES</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2" tooltip="https://www.quorawebsolution.com/web-portal-development-company-in-bangalore"/>
              </a:rPr>
              <a:t>WEBPORTAL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3" tooltip="https://www.quorawebsolution.com/magento-website-development-company-in-bangalore"/>
              </a:rPr>
              <a:t>MAGENTO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4" tooltip="https://www.quorawebsolution.com/website-development-company-in-bangalore"/>
              </a:rPr>
              <a:t>WEBSITE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5" tooltip="https://www.quorawebsolution.com/joomla-development-company-in-bangalore"/>
              </a:rPr>
              <a:t>JOOMLA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6" tooltip="https://www.quorawebsolution.com/small-business-web-design-and-development-company-in-bangalore"/>
              </a:rPr>
              <a:t>SMALL BUSINESS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7" tooltip="https://www.quorawebsolution.com/cheap-website-development-company-in-bangalore"/>
              </a:rPr>
              <a:t>CHEAP WEBSITE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8" tooltip="https://www.quorawebsolution.com/static-website-development-company-in-bangalore"/>
              </a:rPr>
              <a:t>STATIC WEBSITE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9" tooltip="https://www.quorawebsolution.com/dynamic-website-development-company-in-bangalore"/>
              </a:rPr>
              <a:t>DYNAMIC WEBSITE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20" tooltip="https://www.quorawebsolution.com/website-design-company-in-bangalore"/>
              </a:rPr>
              <a:t>WEBSITE DESIGN COMPANY</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21" tooltip="https://www.quorawebsolution.com/tour-and-travel-website-development-company-in-bangalore"/>
              </a:rPr>
              <a:t>TOUR AND TRAVEL WEBSITE DEVELOPMENT</a:t>
            </a:r>
          </a:p>
          <a:p>
            <a:pPr algn="ctr">
              <a:lnSpc>
                <a:spcPts val="2279"/>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168495" y="290896"/>
            <a:ext cx="13856605" cy="4653723"/>
          </a:xfrm>
          <a:custGeom>
            <a:avLst/>
            <a:gdLst/>
            <a:ahLst/>
            <a:cxnLst/>
            <a:rect r="r" b="b" t="t" l="l"/>
            <a:pathLst>
              <a:path h="4653723" w="13856605">
                <a:moveTo>
                  <a:pt x="0" y="0"/>
                </a:moveTo>
                <a:lnTo>
                  <a:pt x="13856605" y="0"/>
                </a:lnTo>
                <a:lnTo>
                  <a:pt x="13856605" y="4653723"/>
                </a:lnTo>
                <a:lnTo>
                  <a:pt x="0" y="4653723"/>
                </a:lnTo>
                <a:lnTo>
                  <a:pt x="0" y="0"/>
                </a:lnTo>
                <a:close/>
              </a:path>
            </a:pathLst>
          </a:custGeom>
          <a:blipFill>
            <a:blip r:embed="rId2"/>
            <a:stretch>
              <a:fillRect l="0" t="-84954" r="0" b="-112798"/>
            </a:stretch>
          </a:blipFill>
        </p:spPr>
      </p:sp>
      <p:sp>
        <p:nvSpPr>
          <p:cNvPr name="TextBox 3" id="3"/>
          <p:cNvSpPr txBox="true"/>
          <p:nvPr/>
        </p:nvSpPr>
        <p:spPr>
          <a:xfrm rot="0">
            <a:off x="-47203" y="7205963"/>
            <a:ext cx="18288000" cy="2058670"/>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Fira Code"/>
                <a:ea typeface="Fira Code"/>
                <a:cs typeface="Fira Code"/>
                <a:sym typeface="Fira Code"/>
              </a:rPr>
              <a:t>Your Digital Foundation: A Comprehensive Guide to Website Design and Development Companies</a:t>
            </a:r>
          </a:p>
          <a:p>
            <a:pPr algn="ctr">
              <a:lnSpc>
                <a:spcPts val="4160"/>
              </a:lnSpc>
              <a:spcBef>
                <a:spcPct val="0"/>
              </a:spcBef>
            </a:pPr>
            <a:r>
              <a:rPr lang="en-US" sz="2600">
                <a:solidFill>
                  <a:srgbClr val="FFFFFF"/>
                </a:solidFill>
                <a:latin typeface="Fira Code"/>
                <a:ea typeface="Fira Code"/>
                <a:cs typeface="Fira Code"/>
                <a:sym typeface="Fira Code"/>
              </a:rPr>
              <a:t>What is a website design and development company?</a:t>
            </a:r>
          </a:p>
          <a:p>
            <a:pPr algn="ctr">
              <a:lnSpc>
                <a:spcPts val="4160"/>
              </a:lnSpc>
              <a:spcBef>
                <a:spcPct val="0"/>
              </a:spcBef>
            </a:pPr>
            <a:r>
              <a:rPr lang="en-US" sz="2600">
                <a:solidFill>
                  <a:srgbClr val="FFFFFF"/>
                </a:solidFill>
                <a:latin typeface="Fira Code"/>
                <a:ea typeface="Fira Code"/>
                <a:cs typeface="Fira Code"/>
                <a:sym typeface="Fira Code"/>
              </a:rPr>
              <a:t>A website design and development company is a team of experts who specialize in creating and maintaining websites. </a:t>
            </a:r>
          </a:p>
        </p:txBody>
      </p:sp>
      <p:sp>
        <p:nvSpPr>
          <p:cNvPr name="TextBox 4" id="4"/>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125874" y="307301"/>
            <a:ext cx="13771802" cy="5282517"/>
          </a:xfrm>
          <a:custGeom>
            <a:avLst/>
            <a:gdLst/>
            <a:ahLst/>
            <a:cxnLst/>
            <a:rect r="r" b="b" t="t" l="l"/>
            <a:pathLst>
              <a:path h="5282517" w="13771802">
                <a:moveTo>
                  <a:pt x="0" y="0"/>
                </a:moveTo>
                <a:lnTo>
                  <a:pt x="13771802" y="0"/>
                </a:lnTo>
                <a:lnTo>
                  <a:pt x="13771802" y="5282517"/>
                </a:lnTo>
                <a:lnTo>
                  <a:pt x="0" y="5282517"/>
                </a:lnTo>
                <a:lnTo>
                  <a:pt x="0" y="0"/>
                </a:lnTo>
                <a:close/>
              </a:path>
            </a:pathLst>
          </a:custGeom>
          <a:blipFill>
            <a:blip r:embed="rId2"/>
            <a:stretch>
              <a:fillRect l="0" t="-3416" r="0" b="-33453"/>
            </a:stretch>
          </a:blipFill>
        </p:spPr>
      </p:sp>
      <p:sp>
        <p:nvSpPr>
          <p:cNvPr name="TextBox 3" id="3"/>
          <p:cNvSpPr txBox="true"/>
          <p:nvPr/>
        </p:nvSpPr>
        <p:spPr>
          <a:xfrm rot="0">
            <a:off x="0" y="7893535"/>
            <a:ext cx="18288000" cy="1534795"/>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Fira Code"/>
                <a:ea typeface="Fira Code"/>
                <a:cs typeface="Fira Code"/>
                <a:sym typeface="Fira Code"/>
              </a:rPr>
              <a:t>They possess a deep understanding of web design, programming, and user experience (UX), and their primary goal is to help businesses establish a strong online presence that attracts, engages, and converts visitors into customers.</a:t>
            </a:r>
          </a:p>
        </p:txBody>
      </p:sp>
      <p:sp>
        <p:nvSpPr>
          <p:cNvPr name="TextBox 4" id="4"/>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225765" y="320454"/>
            <a:ext cx="13757134" cy="6155343"/>
          </a:xfrm>
          <a:custGeom>
            <a:avLst/>
            <a:gdLst/>
            <a:ahLst/>
            <a:cxnLst/>
            <a:rect r="r" b="b" t="t" l="l"/>
            <a:pathLst>
              <a:path h="6155343" w="13757134">
                <a:moveTo>
                  <a:pt x="0" y="0"/>
                </a:moveTo>
                <a:lnTo>
                  <a:pt x="13757135" y="0"/>
                </a:lnTo>
                <a:lnTo>
                  <a:pt x="13757135" y="6155343"/>
                </a:lnTo>
                <a:lnTo>
                  <a:pt x="0" y="6155343"/>
                </a:lnTo>
                <a:lnTo>
                  <a:pt x="0" y="0"/>
                </a:lnTo>
                <a:close/>
              </a:path>
            </a:pathLst>
          </a:custGeom>
          <a:blipFill>
            <a:blip r:embed="rId2"/>
            <a:stretch>
              <a:fillRect l="0" t="-26808" r="0" b="-14779"/>
            </a:stretch>
          </a:blipFill>
        </p:spPr>
      </p:sp>
      <p:sp>
        <p:nvSpPr>
          <p:cNvPr name="TextBox 3" id="3"/>
          <p:cNvSpPr txBox="true"/>
          <p:nvPr/>
        </p:nvSpPr>
        <p:spPr>
          <a:xfrm rot="0">
            <a:off x="0" y="8263766"/>
            <a:ext cx="18288000" cy="1010920"/>
          </a:xfrm>
          <a:prstGeom prst="rect">
            <a:avLst/>
          </a:prstGeom>
        </p:spPr>
        <p:txBody>
          <a:bodyPr anchor="t" rtlCol="false" tIns="0" lIns="0" bIns="0" rIns="0">
            <a:spAutoFit/>
          </a:bodyPr>
          <a:lstStyle/>
          <a:p>
            <a:pPr algn="ctr">
              <a:lnSpc>
                <a:spcPts val="4160"/>
              </a:lnSpc>
            </a:pPr>
          </a:p>
          <a:p>
            <a:pPr algn="ctr">
              <a:lnSpc>
                <a:spcPts val="4160"/>
              </a:lnSpc>
              <a:spcBef>
                <a:spcPct val="0"/>
              </a:spcBef>
            </a:pPr>
            <a:r>
              <a:rPr lang="en-US" sz="2600">
                <a:solidFill>
                  <a:srgbClr val="FFFFFF"/>
                </a:solidFill>
                <a:latin typeface="Fira Code"/>
                <a:ea typeface="Fira Code"/>
                <a:cs typeface="Fira Code"/>
                <a:sym typeface="Fira Code"/>
              </a:rPr>
              <a:t>Key Services Offered</a:t>
            </a:r>
          </a:p>
        </p:txBody>
      </p:sp>
      <p:sp>
        <p:nvSpPr>
          <p:cNvPr name="TextBox 4" id="4"/>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234336" y="277702"/>
            <a:ext cx="13607768" cy="6452409"/>
          </a:xfrm>
          <a:custGeom>
            <a:avLst/>
            <a:gdLst/>
            <a:ahLst/>
            <a:cxnLst/>
            <a:rect r="r" b="b" t="t" l="l"/>
            <a:pathLst>
              <a:path h="6452409" w="13607768">
                <a:moveTo>
                  <a:pt x="0" y="0"/>
                </a:moveTo>
                <a:lnTo>
                  <a:pt x="13607768" y="0"/>
                </a:lnTo>
                <a:lnTo>
                  <a:pt x="13607768" y="6452409"/>
                </a:lnTo>
                <a:lnTo>
                  <a:pt x="0" y="6452409"/>
                </a:lnTo>
                <a:lnTo>
                  <a:pt x="0" y="0"/>
                </a:lnTo>
                <a:close/>
              </a:path>
            </a:pathLst>
          </a:custGeom>
          <a:blipFill>
            <a:blip r:embed="rId2"/>
            <a:stretch>
              <a:fillRect l="0" t="-57461" r="0" b="-61560"/>
            </a:stretch>
          </a:blipFill>
        </p:spPr>
      </p:sp>
      <p:sp>
        <p:nvSpPr>
          <p:cNvPr name="TextBox 3" id="3"/>
          <p:cNvSpPr txBox="true"/>
          <p:nvPr/>
        </p:nvSpPr>
        <p:spPr>
          <a:xfrm rot="0">
            <a:off x="0" y="8528216"/>
            <a:ext cx="18288000" cy="1534795"/>
          </a:xfrm>
          <a:prstGeom prst="rect">
            <a:avLst/>
          </a:prstGeom>
        </p:spPr>
        <p:txBody>
          <a:bodyPr anchor="t" rtlCol="false" tIns="0" lIns="0" bIns="0" rIns="0">
            <a:spAutoFit/>
          </a:bodyPr>
          <a:lstStyle/>
          <a:p>
            <a:pPr algn="ctr">
              <a:lnSpc>
                <a:spcPts val="4160"/>
              </a:lnSpc>
            </a:pP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Website Design:</a:t>
            </a:r>
          </a:p>
          <a:p>
            <a:pPr algn="ctr">
              <a:lnSpc>
                <a:spcPts val="4160"/>
              </a:lnSpc>
              <a:spcBef>
                <a:spcPct val="0"/>
              </a:spcBef>
            </a:pPr>
          </a:p>
        </p:txBody>
      </p:sp>
      <p:sp>
        <p:nvSpPr>
          <p:cNvPr name="TextBox 4" id="4"/>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868973"/>
            <a:ext cx="18288000" cy="6249670"/>
          </a:xfrm>
          <a:prstGeom prst="rect">
            <a:avLst/>
          </a:prstGeom>
        </p:spPr>
        <p:txBody>
          <a:bodyPr anchor="t" rtlCol="false" tIns="0" lIns="0" bIns="0" rIns="0">
            <a:spAutoFit/>
          </a:bodyPr>
          <a:lstStyle/>
          <a:p>
            <a:pPr algn="ctr" marL="1122681" indent="-374227" lvl="2">
              <a:lnSpc>
                <a:spcPts val="4160"/>
              </a:lnSpc>
              <a:buFont typeface="Arial"/>
              <a:buChar char="⚬"/>
            </a:pPr>
            <a:r>
              <a:rPr lang="en-US" sz="2600">
                <a:solidFill>
                  <a:srgbClr val="FFFFFF"/>
                </a:solidFill>
                <a:latin typeface="Fira Code"/>
                <a:ea typeface="Fira Code"/>
                <a:cs typeface="Fira Code"/>
                <a:sym typeface="Fira Code"/>
              </a:rPr>
              <a:t>User Interface (UI) and User Experience (UX) Design: Crafting visually appealing and intuitive interfaces that delight users.</a:t>
            </a:r>
          </a:p>
          <a:p>
            <a:pPr algn="ctr" marL="1122681" indent="-374227" lvl="2">
              <a:lnSpc>
                <a:spcPts val="4160"/>
              </a:lnSpc>
              <a:spcBef>
                <a:spcPct val="0"/>
              </a:spcBef>
              <a:buFont typeface="Arial"/>
              <a:buChar char="⚬"/>
            </a:pPr>
            <a:r>
              <a:rPr lang="en-US" sz="2600">
                <a:solidFill>
                  <a:srgbClr val="FFFFFF"/>
                </a:solidFill>
                <a:latin typeface="Fira Code"/>
                <a:ea typeface="Fira Code"/>
                <a:cs typeface="Fira Code"/>
                <a:sym typeface="Fira Code"/>
              </a:rPr>
              <a:t>Wireframing and Pr</a:t>
            </a:r>
            <a:r>
              <a:rPr lang="en-US" sz="2600">
                <a:solidFill>
                  <a:srgbClr val="FFFFFF"/>
                </a:solidFill>
                <a:latin typeface="Fira Code"/>
                <a:ea typeface="Fira Code"/>
                <a:cs typeface="Fira Code"/>
                <a:sym typeface="Fira Code"/>
              </a:rPr>
              <a:t>ototyping: Building interactive mockups to visualize the website's structure and functionality, ensuring a seamless user journey.</a:t>
            </a:r>
          </a:p>
          <a:p>
            <a:pPr algn="ctr" marL="1122681" indent="-374227" lvl="2">
              <a:lnSpc>
                <a:spcPts val="4160"/>
              </a:lnSpc>
              <a:spcBef>
                <a:spcPct val="0"/>
              </a:spcBef>
              <a:buFont typeface="Arial"/>
              <a:buChar char="⚬"/>
            </a:pPr>
            <a:r>
              <a:rPr lang="en-US" sz="2600">
                <a:solidFill>
                  <a:srgbClr val="FFFFFF"/>
                </a:solidFill>
                <a:latin typeface="Fira Code"/>
                <a:ea typeface="Fira Code"/>
                <a:cs typeface="Fira Code"/>
                <a:sym typeface="Fira Code"/>
              </a:rPr>
              <a:t>Responsive Design: Ensuring websites look and function flawlessly across all devices, from desktops to smartphones, providing a consistent experience for users.</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Web Development:</a:t>
            </a:r>
          </a:p>
          <a:p>
            <a:pPr algn="ctr" marL="1122681" indent="-374227" lvl="2">
              <a:lnSpc>
                <a:spcPts val="4160"/>
              </a:lnSpc>
              <a:spcBef>
                <a:spcPct val="0"/>
              </a:spcBef>
              <a:buFont typeface="Arial"/>
              <a:buChar char="⚬"/>
            </a:pPr>
            <a:r>
              <a:rPr lang="en-US" sz="2600">
                <a:solidFill>
                  <a:srgbClr val="FFFFFF"/>
                </a:solidFill>
                <a:latin typeface="Fira Code"/>
                <a:ea typeface="Fira Code"/>
                <a:cs typeface="Fira Code"/>
                <a:sym typeface="Fira Code"/>
              </a:rPr>
              <a:t>Front-end Development: Bringing the website's design to life using HTML, CSS, and JavaScript, creating the interactive elements and visual appeal.</a:t>
            </a:r>
          </a:p>
          <a:p>
            <a:pPr algn="ctr" marL="1122681" indent="-374227" lvl="2">
              <a:lnSpc>
                <a:spcPts val="4160"/>
              </a:lnSpc>
              <a:spcBef>
                <a:spcPct val="0"/>
              </a:spcBef>
              <a:buFont typeface="Arial"/>
              <a:buChar char="⚬"/>
            </a:pPr>
            <a:r>
              <a:rPr lang="en-US" sz="2600">
                <a:solidFill>
                  <a:srgbClr val="FFFFFF"/>
                </a:solidFill>
                <a:latin typeface="Fira Code"/>
                <a:ea typeface="Fira Code"/>
                <a:cs typeface="Fira Code"/>
                <a:sym typeface="Fira Code"/>
              </a:rPr>
              <a:t>Back-end Development: Building the server-side logic and database management using languages like PHP, Python, or Ruby, ensuring the website functions efficiently and securely.</a:t>
            </a: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027643"/>
            <a:ext cx="18288000" cy="5725795"/>
          </a:xfrm>
          <a:prstGeom prst="rect">
            <a:avLst/>
          </a:prstGeom>
        </p:spPr>
        <p:txBody>
          <a:bodyPr anchor="t" rtlCol="false" tIns="0" lIns="0" bIns="0" rIns="0">
            <a:spAutoFit/>
          </a:bodyPr>
          <a:lstStyle/>
          <a:p>
            <a:pPr algn="ctr" marL="1122681" indent="-374227" lvl="2">
              <a:lnSpc>
                <a:spcPts val="4160"/>
              </a:lnSpc>
              <a:buFont typeface="Arial"/>
              <a:buChar char="⚬"/>
            </a:pPr>
          </a:p>
          <a:p>
            <a:pPr algn="ctr" marL="1122681" indent="-374227" lvl="2">
              <a:lnSpc>
                <a:spcPts val="4160"/>
              </a:lnSpc>
              <a:buFont typeface="Arial"/>
              <a:buChar char="⚬"/>
            </a:pPr>
            <a:r>
              <a:rPr lang="en-US" sz="2600">
                <a:solidFill>
                  <a:srgbClr val="FFFFFF"/>
                </a:solidFill>
                <a:latin typeface="Fira Code"/>
                <a:ea typeface="Fira Code"/>
                <a:cs typeface="Fira Code"/>
                <a:sym typeface="Fira Code"/>
              </a:rPr>
              <a:t>Content Management Systems (CMS): Implementing platforms like WordPress, Drupal, or Joomla, empowering clients to easily update and manage their website content.</a:t>
            </a: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E-commerce Development:</a:t>
            </a:r>
          </a:p>
          <a:p>
            <a:pPr algn="ctr" marL="1122681" indent="-374227" lvl="2">
              <a:lnSpc>
                <a:spcPts val="4160"/>
              </a:lnSpc>
              <a:buFont typeface="Arial"/>
              <a:buChar char="⚬"/>
            </a:pPr>
            <a:r>
              <a:rPr lang="en-US" sz="2600">
                <a:solidFill>
                  <a:srgbClr val="FFFFFF"/>
                </a:solidFill>
                <a:latin typeface="Fira Code"/>
                <a:ea typeface="Fira Code"/>
                <a:cs typeface="Fira Code"/>
                <a:sym typeface="Fira Code"/>
              </a:rPr>
              <a:t>Online Stores: Building feature-rich online shopping platforms that showcase products, facilitate secure transactions, and provide a seamless shopping experience.</a:t>
            </a:r>
          </a:p>
          <a:p>
            <a:pPr algn="ctr" marL="1122681" indent="-374227" lvl="2">
              <a:lnSpc>
                <a:spcPts val="4160"/>
              </a:lnSpc>
              <a:buFont typeface="Arial"/>
              <a:buChar char="⚬"/>
            </a:pPr>
            <a:r>
              <a:rPr lang="en-US" sz="2600">
                <a:solidFill>
                  <a:srgbClr val="FFFFFF"/>
                </a:solidFill>
                <a:latin typeface="Fira Code"/>
                <a:ea typeface="Fira Code"/>
                <a:cs typeface="Fira Code"/>
                <a:sym typeface="Fira Code"/>
              </a:rPr>
              <a:t>Payment Gateways: Integrating secure payment processing solutions, ensuring customer trust and data protection.</a:t>
            </a:r>
          </a:p>
          <a:p>
            <a:pPr algn="ctr" marL="1122681" indent="-374227" lvl="2">
              <a:lnSpc>
                <a:spcPts val="4160"/>
              </a:lnSpc>
              <a:buFont typeface="Arial"/>
              <a:buChar char="⚬"/>
            </a:pPr>
            <a:r>
              <a:rPr lang="en-US" sz="2600">
                <a:solidFill>
                  <a:srgbClr val="FFFFFF"/>
                </a:solidFill>
                <a:latin typeface="Fira Code"/>
                <a:ea typeface="Fira Code"/>
                <a:cs typeface="Fira Code"/>
                <a:sym typeface="Fira Code"/>
              </a:rPr>
              <a:t>Inventory Management: Managing product catalogs, stock levels, and order fulfillment processes, streamlining operations and enhancing customer satisfaction.</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Search Engine Optimization (SEO):</a:t>
            </a: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186314"/>
            <a:ext cx="18288000" cy="6249670"/>
          </a:xfrm>
          <a:prstGeom prst="rect">
            <a:avLst/>
          </a:prstGeom>
        </p:spPr>
        <p:txBody>
          <a:bodyPr anchor="t" rtlCol="false" tIns="0" lIns="0" bIns="0" rIns="0">
            <a:spAutoFit/>
          </a:bodyPr>
          <a:lstStyle/>
          <a:p>
            <a:pPr algn="ctr" marL="1122681" indent="-374227" lvl="2">
              <a:lnSpc>
                <a:spcPts val="4160"/>
              </a:lnSpc>
              <a:spcBef>
                <a:spcPct val="0"/>
              </a:spcBef>
              <a:buFont typeface="Arial"/>
              <a:buChar char="⚬"/>
            </a:pPr>
            <a:r>
              <a:rPr lang="en-US" sz="2600">
                <a:solidFill>
                  <a:srgbClr val="FFFFFF"/>
                </a:solidFill>
                <a:latin typeface="Fira Code"/>
                <a:ea typeface="Fira Code"/>
                <a:cs typeface="Fira Code"/>
                <a:sym typeface="Fira Code"/>
              </a:rPr>
              <a:t>Keyword Research: Identifying relevant keywords t</a:t>
            </a:r>
            <a:r>
              <a:rPr lang="en-US" sz="2600">
                <a:solidFill>
                  <a:srgbClr val="FFFFFF"/>
                </a:solidFill>
                <a:latin typeface="Fira Code"/>
                <a:ea typeface="Fira Code"/>
                <a:cs typeface="Fira Code"/>
                <a:sym typeface="Fira Code"/>
              </a:rPr>
              <a:t>o target, ensuring the website appears in search engine results for relevant queries.</a:t>
            </a:r>
          </a:p>
          <a:p>
            <a:pPr algn="ctr" marL="1122681" indent="-374227" lvl="2">
              <a:lnSpc>
                <a:spcPts val="4160"/>
              </a:lnSpc>
              <a:spcBef>
                <a:spcPct val="0"/>
              </a:spcBef>
              <a:buFont typeface="Arial"/>
              <a:buChar char="⚬"/>
            </a:pPr>
            <a:r>
              <a:rPr lang="en-US" sz="2600">
                <a:solidFill>
                  <a:srgbClr val="FFFFFF"/>
                </a:solidFill>
                <a:latin typeface="Fira Code"/>
                <a:ea typeface="Fira Code"/>
                <a:cs typeface="Fira Code"/>
                <a:sym typeface="Fira Code"/>
              </a:rPr>
              <a:t>On-page Optimization: Optimizing website content and structure to improve search engine rankings, making it easier for potential customers to find the website.</a:t>
            </a:r>
          </a:p>
          <a:p>
            <a:pPr algn="ctr" marL="1122681" indent="-374227" lvl="2">
              <a:lnSpc>
                <a:spcPts val="4160"/>
              </a:lnSpc>
              <a:spcBef>
                <a:spcPct val="0"/>
              </a:spcBef>
              <a:buFont typeface="Arial"/>
              <a:buChar char="⚬"/>
            </a:pPr>
            <a:r>
              <a:rPr lang="en-US" sz="2600">
                <a:solidFill>
                  <a:srgbClr val="FFFFFF"/>
                </a:solidFill>
                <a:latin typeface="Fira Code"/>
                <a:ea typeface="Fira Code"/>
                <a:cs typeface="Fira Code"/>
                <a:sym typeface="Fira Code"/>
              </a:rPr>
              <a:t>Off-page Optimization: Building high-quality backlinks and improving the website's authority, boosting its visibility and credibility in search engine results.</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Digital Marketing:</a:t>
            </a:r>
          </a:p>
          <a:p>
            <a:pPr algn="ctr" marL="1122681" indent="-374227" lvl="2">
              <a:lnSpc>
                <a:spcPts val="4160"/>
              </a:lnSpc>
              <a:spcBef>
                <a:spcPct val="0"/>
              </a:spcBef>
              <a:buFont typeface="Arial"/>
              <a:buChar char="⚬"/>
            </a:pPr>
            <a:r>
              <a:rPr lang="en-US" sz="2600">
                <a:solidFill>
                  <a:srgbClr val="FFFFFF"/>
                </a:solidFill>
                <a:latin typeface="Fira Code"/>
                <a:ea typeface="Fira Code"/>
                <a:cs typeface="Fira Code"/>
                <a:sym typeface="Fira Code"/>
              </a:rPr>
              <a:t>Social Media Marketing: Creating and managing engaging social media campaigns to reach target audiences and drive website traffic.</a:t>
            </a:r>
          </a:p>
          <a:p>
            <a:pPr algn="ctr" marL="1122681" indent="-374227" lvl="2">
              <a:lnSpc>
                <a:spcPts val="4160"/>
              </a:lnSpc>
              <a:spcBef>
                <a:spcPct val="0"/>
              </a:spcBef>
              <a:buFont typeface="Arial"/>
              <a:buChar char="⚬"/>
            </a:pPr>
            <a:r>
              <a:rPr lang="en-US" sz="2600">
                <a:solidFill>
                  <a:srgbClr val="FFFFFF"/>
                </a:solidFill>
                <a:latin typeface="Fira Code"/>
                <a:ea typeface="Fira Code"/>
                <a:cs typeface="Fira Code"/>
                <a:sym typeface="Fira Code"/>
              </a:rPr>
              <a:t>Pay-Per-Click (PPC) Advertising: Running targeted online advertising campaigns to generate leads and drive conversions.</a:t>
            </a:r>
          </a:p>
          <a:p>
            <a:pPr algn="ctr">
              <a:lnSpc>
                <a:spcPts val="4160"/>
              </a:lnSpc>
              <a:spcBef>
                <a:spcPct val="0"/>
              </a:spcBef>
            </a:pP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159869"/>
            <a:ext cx="18288000" cy="6773545"/>
          </a:xfrm>
          <a:prstGeom prst="rect">
            <a:avLst/>
          </a:prstGeom>
        </p:spPr>
        <p:txBody>
          <a:bodyPr anchor="t" rtlCol="false" tIns="0" lIns="0" bIns="0" rIns="0">
            <a:spAutoFit/>
          </a:bodyPr>
          <a:lstStyle/>
          <a:p>
            <a:pPr algn="ctr" marL="1122681" indent="-374227" lvl="2">
              <a:lnSpc>
                <a:spcPts val="4160"/>
              </a:lnSpc>
              <a:buFont typeface="Arial"/>
              <a:buChar char="⚬"/>
            </a:pPr>
          </a:p>
          <a:p>
            <a:pPr algn="ctr" marL="1122681" indent="-374227" lvl="2">
              <a:lnSpc>
                <a:spcPts val="4160"/>
              </a:lnSpc>
              <a:spcBef>
                <a:spcPct val="0"/>
              </a:spcBef>
              <a:buFont typeface="Arial"/>
              <a:buChar char="⚬"/>
            </a:pPr>
            <a:r>
              <a:rPr lang="en-US" sz="2600">
                <a:solidFill>
                  <a:srgbClr val="FFFFFF"/>
                </a:solidFill>
                <a:latin typeface="Fira Code"/>
                <a:ea typeface="Fira Code"/>
                <a:cs typeface="Fira Code"/>
                <a:sym typeface="Fira Code"/>
              </a:rPr>
              <a:t>Email Marketing: Building and nurturing email subscriber lists t</a:t>
            </a:r>
            <a:r>
              <a:rPr lang="en-US" sz="2600">
                <a:solidFill>
                  <a:srgbClr val="FFFFFF"/>
                </a:solidFill>
                <a:latin typeface="Fira Code"/>
                <a:ea typeface="Fira Code"/>
                <a:cs typeface="Fira Code"/>
                <a:sym typeface="Fira Code"/>
              </a:rPr>
              <a:t>o nurture relationships with customers and promote products or services.</a:t>
            </a:r>
          </a:p>
          <a:p>
            <a:pPr algn="ctr">
              <a:lnSpc>
                <a:spcPts val="4160"/>
              </a:lnSpc>
              <a:spcBef>
                <a:spcPct val="0"/>
              </a:spcBef>
            </a:pPr>
            <a:r>
              <a:rPr lang="en-US" sz="2600">
                <a:solidFill>
                  <a:srgbClr val="FFFFFF"/>
                </a:solidFill>
                <a:latin typeface="Fira Code"/>
                <a:ea typeface="Fira Code"/>
                <a:cs typeface="Fira Code"/>
                <a:sym typeface="Fira Code"/>
              </a:rPr>
              <a:t>Why Partner with a Website Design and Development Company?</a:t>
            </a:r>
          </a:p>
          <a:p>
            <a:pPr algn="ctr">
              <a:lnSpc>
                <a:spcPts val="4160"/>
              </a:lnSpc>
              <a:spcBef>
                <a:spcPct val="0"/>
              </a:spcBef>
            </a:pPr>
            <a:r>
              <a:rPr lang="en-US" sz="2600">
                <a:solidFill>
                  <a:srgbClr val="FFFFFF"/>
                </a:solidFill>
                <a:latin typeface="Fira Code"/>
                <a:ea typeface="Fira Code"/>
                <a:cs typeface="Fira Code"/>
                <a:sym typeface="Fira Code"/>
              </a:rPr>
              <a:t>A reputable website design and development company offers a host of benefits, including:</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Expertise: Professionals with deep knowledge of web technologies and industry best practices.</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Efficiency: Streamlined workflows and cutting-edge tools for rapid development.</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Scalability: Ability to handle growing website traffic and complexity with ease.</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Customization: Tailored solutions that align perfectly with your unique business goals.</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Support: Ongoing maintenance and technical assistance to ensure your website remains up-to-date and performs optimally.</a:t>
            </a:r>
          </a:p>
          <a:p>
            <a:pPr algn="ctr">
              <a:lnSpc>
                <a:spcPts val="4160"/>
              </a:lnSpc>
              <a:spcBef>
                <a:spcPct val="0"/>
              </a:spcBef>
            </a:pP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DAGShkU9szA</dc:identifier>
  <dcterms:modified xsi:type="dcterms:W3CDTF">2011-08-01T06:04:30Z</dcterms:modified>
  <cp:revision>1</cp:revision>
  <dc:title>Your Digital Foundation: A Comprehensive Guide to Website Design and Development Companies</dc:title>
</cp:coreProperties>
</file>