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Lst>
  <p:sldSz cx="18288000" cy="10287000"/>
  <p:notesSz cx="6858000" cy="9144000"/>
  <p:embeddedFontLst>
    <p:embeddedFont>
      <p:font typeface="Ramabhadra" charset="1" panose="02000600000000000000"/>
      <p:regular r:id="rId11"/>
    </p:embeddedFont>
    <p:embeddedFont>
      <p:font typeface="Nunito Sans Condensed" charset="1" panose="00000000000000000000"/>
      <p:regular r:id="rId12"/>
    </p:embeddedFont>
    <p:embeddedFont>
      <p:font typeface="Nunito Sans Condensed Bold" charset="1" panose="00000000000000000000"/>
      <p:regular r:id="rId13"/>
    </p:embeddedFont>
    <p:embeddedFont>
      <p:font typeface="Nunito Sans Condensed Medium" charset="1" panose="00000000000000000000"/>
      <p:regular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fonts/font11.fntdata" Type="http://schemas.openxmlformats.org/officeDocument/2006/relationships/font"/><Relationship Id="rId12" Target="fonts/font12.fntdata" Type="http://schemas.openxmlformats.org/officeDocument/2006/relationships/font"/><Relationship Id="rId13" Target="fonts/font13.fntdata" Type="http://schemas.openxmlformats.org/officeDocument/2006/relationships/font"/><Relationship Id="rId14" Target="fonts/font14.fntdata" Type="http://schemas.openxmlformats.org/officeDocument/2006/relationships/font"/><Relationship Id="rId2" Target="presProps.xml" Type="http://schemas.openxmlformats.org/officeDocument/2006/relationships/presProps"/><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png" Type="http://schemas.openxmlformats.org/officeDocument/2006/relationships/image"/><Relationship Id="rId6" Target="../media/image5.png" Type="http://schemas.openxmlformats.org/officeDocument/2006/relationships/image"/><Relationship Id="rId7" Target="../media/image6.svg" Type="http://schemas.openxmlformats.org/officeDocument/2006/relationships/image"/><Relationship Id="rId8" Target="../media/image7.png" Type="http://schemas.openxmlformats.org/officeDocument/2006/relationships/image"/><Relationship Id="rId9" Target="https://www.airflypolicy.com/baggage-policy/copa-airlines-baggage-policy" TargetMode="External" Type="http://schemas.openxmlformats.org/officeDocument/2006/relationships/hyperlink"/></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9.svg" Type="http://schemas.openxmlformats.org/officeDocument/2006/relationships/image"/><Relationship Id="rId4" Target="../media/image10.png" Type="http://schemas.openxmlformats.org/officeDocument/2006/relationships/image"/><Relationship Id="rId5" Target="../media/image11.svg" Type="http://schemas.openxmlformats.org/officeDocument/2006/relationships/image"/><Relationship Id="rId6" Target="../media/image12.png" Type="http://schemas.openxmlformats.org/officeDocument/2006/relationships/image"/><Relationship Id="rId7" Target="../media/image13.png" Type="http://schemas.openxmlformats.org/officeDocument/2006/relationships/image"/><Relationship Id="rId8" Target="../media/image14.png" Type="http://schemas.openxmlformats.org/officeDocument/2006/relationships/image"/><Relationship Id="rId9"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3.png" Type="http://schemas.openxmlformats.org/officeDocument/2006/relationships/image"/><Relationship Id="rId3" Target="../media/image15.png" Type="http://schemas.openxmlformats.org/officeDocument/2006/relationships/image"/><Relationship Id="rId4" Target="../media/image16.svg" Type="http://schemas.openxmlformats.org/officeDocument/2006/relationships/image"/><Relationship Id="rId5" Target="../media/image17.png" Type="http://schemas.openxmlformats.org/officeDocument/2006/relationships/image"/><Relationship Id="rId6" Target="https://cartpeggy751.wixsite.com/smart-travel-policy/post/copa-personal-item-size" TargetMode="External" Type="http://schemas.openxmlformats.org/officeDocument/2006/relationships/hyperlink"/><Relationship Id="rId7" Target="../media/image18.png" Type="http://schemas.openxmlformats.org/officeDocument/2006/relationships/image"/><Relationship Id="rId8" Target="../media/image19.png" Type="http://schemas.openxmlformats.org/officeDocument/2006/relationships/image"/><Relationship Id="rId9"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2" Target="../media/image15.png" Type="http://schemas.openxmlformats.org/officeDocument/2006/relationships/image"/><Relationship Id="rId3" Target="../media/image16.svg" Type="http://schemas.openxmlformats.org/officeDocument/2006/relationships/image"/><Relationship Id="rId4" Target="../media/image20.png" Type="http://schemas.openxmlformats.org/officeDocument/2006/relationships/image"/><Relationship Id="rId5" Target="../media/image21.svg" Type="http://schemas.openxmlformats.org/officeDocument/2006/relationships/image"/><Relationship Id="rId6" Target="../media/image22.png" Type="http://schemas.openxmlformats.org/officeDocument/2006/relationships/image"/><Relationship Id="rId7" Target="../media/image23.svg" Type="http://schemas.openxmlformats.org/officeDocument/2006/relationships/image"/><Relationship Id="rId8" Target="../media/image24.png" Type="http://schemas.openxmlformats.org/officeDocument/2006/relationships/image"/><Relationship Id="rId9" Target="../media/image25.sv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26.png" Type="http://schemas.openxmlformats.org/officeDocument/2006/relationships/image"/><Relationship Id="rId6" Target="../media/image27.png" Type="http://schemas.openxmlformats.org/officeDocument/2006/relationships/image"/><Relationship Id="rId7" Target="../media/image28.svg" Type="http://schemas.openxmlformats.org/officeDocument/2006/relationships/image"/><Relationship Id="rId8" Target="../media/image7.pn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736C5E"/>
        </a:solidFill>
      </p:bgPr>
    </p:bg>
    <p:spTree>
      <p:nvGrpSpPr>
        <p:cNvPr id="1" name=""/>
        <p:cNvGrpSpPr/>
        <p:nvPr/>
      </p:nvGrpSpPr>
      <p:grpSpPr>
        <a:xfrm>
          <a:off x="0" y="0"/>
          <a:ext cx="0" cy="0"/>
          <a:chOff x="0" y="0"/>
          <a:chExt cx="0" cy="0"/>
        </a:xfrm>
      </p:grpSpPr>
      <p:sp>
        <p:nvSpPr>
          <p:cNvPr name="Freeform 2" id="2"/>
          <p:cNvSpPr/>
          <p:nvPr/>
        </p:nvSpPr>
        <p:spPr>
          <a:xfrm flipH="false" flipV="false" rot="-10800000">
            <a:off x="7135229" y="0"/>
            <a:ext cx="3268304" cy="3347425"/>
          </a:xfrm>
          <a:custGeom>
            <a:avLst/>
            <a:gdLst/>
            <a:ahLst/>
            <a:cxnLst/>
            <a:rect r="r" b="b" t="t" l="l"/>
            <a:pathLst>
              <a:path h="3347425" w="3268304">
                <a:moveTo>
                  <a:pt x="0" y="0"/>
                </a:moveTo>
                <a:lnTo>
                  <a:pt x="3268305" y="0"/>
                </a:lnTo>
                <a:lnTo>
                  <a:pt x="3268305" y="3347425"/>
                </a:lnTo>
                <a:lnTo>
                  <a:pt x="0" y="3347425"/>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673177" y="-217555"/>
            <a:ext cx="12245863" cy="12290556"/>
          </a:xfrm>
          <a:custGeom>
            <a:avLst/>
            <a:gdLst/>
            <a:ahLst/>
            <a:cxnLst/>
            <a:rect r="r" b="b" t="t" l="l"/>
            <a:pathLst>
              <a:path h="12290556" w="12245863">
                <a:moveTo>
                  <a:pt x="0" y="0"/>
                </a:moveTo>
                <a:lnTo>
                  <a:pt x="12245863" y="0"/>
                </a:lnTo>
                <a:lnTo>
                  <a:pt x="12245863" y="12290557"/>
                </a:lnTo>
                <a:lnTo>
                  <a:pt x="0" y="12290557"/>
                </a:lnTo>
                <a:lnTo>
                  <a:pt x="0" y="0"/>
                </a:lnTo>
                <a:close/>
              </a:path>
            </a:pathLst>
          </a:custGeom>
          <a:blipFill>
            <a:blip r:embed="rId4"/>
            <a:stretch>
              <a:fillRect l="0" t="0" r="0" b="0"/>
            </a:stretch>
          </a:blipFill>
        </p:spPr>
      </p:sp>
      <p:sp>
        <p:nvSpPr>
          <p:cNvPr name="Freeform 4" id="4"/>
          <p:cNvSpPr/>
          <p:nvPr/>
        </p:nvSpPr>
        <p:spPr>
          <a:xfrm flipH="false" flipV="false" rot="0">
            <a:off x="-144126" y="-278681"/>
            <a:ext cx="7236147" cy="10844362"/>
          </a:xfrm>
          <a:custGeom>
            <a:avLst/>
            <a:gdLst/>
            <a:ahLst/>
            <a:cxnLst/>
            <a:rect r="r" b="b" t="t" l="l"/>
            <a:pathLst>
              <a:path h="10844362" w="7236147">
                <a:moveTo>
                  <a:pt x="0" y="0"/>
                </a:moveTo>
                <a:lnTo>
                  <a:pt x="7236147" y="0"/>
                </a:lnTo>
                <a:lnTo>
                  <a:pt x="7236147" y="10844362"/>
                </a:lnTo>
                <a:lnTo>
                  <a:pt x="0" y="10844362"/>
                </a:lnTo>
                <a:lnTo>
                  <a:pt x="0" y="0"/>
                </a:lnTo>
                <a:close/>
              </a:path>
            </a:pathLst>
          </a:custGeom>
          <a:blipFill>
            <a:blip r:embed="rId5"/>
            <a:stretch>
              <a:fillRect l="-485" t="0" r="-485" b="0"/>
            </a:stretch>
          </a:blipFill>
        </p:spPr>
      </p:sp>
      <p:sp>
        <p:nvSpPr>
          <p:cNvPr name="Freeform 5" id="5"/>
          <p:cNvSpPr/>
          <p:nvPr/>
        </p:nvSpPr>
        <p:spPr>
          <a:xfrm flipH="false" flipV="false" rot="0">
            <a:off x="12869137" y="6995527"/>
            <a:ext cx="6067399" cy="4114800"/>
          </a:xfrm>
          <a:custGeom>
            <a:avLst/>
            <a:gdLst/>
            <a:ahLst/>
            <a:cxnLst/>
            <a:rect r="r" b="b" t="t" l="l"/>
            <a:pathLst>
              <a:path h="4114800" w="6067399">
                <a:moveTo>
                  <a:pt x="0" y="0"/>
                </a:moveTo>
                <a:lnTo>
                  <a:pt x="6067400" y="0"/>
                </a:lnTo>
                <a:lnTo>
                  <a:pt x="6067400" y="4114800"/>
                </a:lnTo>
                <a:lnTo>
                  <a:pt x="0" y="4114800"/>
                </a:lnTo>
                <a:lnTo>
                  <a:pt x="0" y="0"/>
                </a:lnTo>
                <a:close/>
              </a:path>
            </a:pathLst>
          </a:custGeom>
          <a:blipFill>
            <a:blip r:embed="rId6">
              <a:alphaModFix amt="35000"/>
              <a:extLst>
                <a:ext uri="{96DAC541-7B7A-43D3-8B79-37D633B846F1}">
                  <asvg:svgBlip xmlns:asvg="http://schemas.microsoft.com/office/drawing/2016/SVG/main" r:embed="rId7"/>
                </a:ext>
              </a:extLst>
            </a:blip>
            <a:stretch>
              <a:fillRect l="0" t="0" r="0" b="0"/>
            </a:stretch>
          </a:blipFill>
        </p:spPr>
      </p:sp>
      <p:sp>
        <p:nvSpPr>
          <p:cNvPr name="Freeform 6" id="6"/>
          <p:cNvSpPr/>
          <p:nvPr/>
        </p:nvSpPr>
        <p:spPr>
          <a:xfrm flipH="false" flipV="false" rot="0">
            <a:off x="0" y="-8968"/>
            <a:ext cx="1828121" cy="767242"/>
          </a:xfrm>
          <a:custGeom>
            <a:avLst/>
            <a:gdLst/>
            <a:ahLst/>
            <a:cxnLst/>
            <a:rect r="r" b="b" t="t" l="l"/>
            <a:pathLst>
              <a:path h="767242" w="1828121">
                <a:moveTo>
                  <a:pt x="0" y="0"/>
                </a:moveTo>
                <a:lnTo>
                  <a:pt x="1828121" y="0"/>
                </a:lnTo>
                <a:lnTo>
                  <a:pt x="1828121" y="767242"/>
                </a:lnTo>
                <a:lnTo>
                  <a:pt x="0" y="767242"/>
                </a:lnTo>
                <a:lnTo>
                  <a:pt x="0" y="0"/>
                </a:lnTo>
                <a:close/>
              </a:path>
            </a:pathLst>
          </a:custGeom>
          <a:blipFill>
            <a:blip r:embed="rId8"/>
            <a:stretch>
              <a:fillRect l="0" t="0" r="0" b="0"/>
            </a:stretch>
          </a:blipFill>
        </p:spPr>
      </p:sp>
      <p:sp>
        <p:nvSpPr>
          <p:cNvPr name="TextBox 7" id="7"/>
          <p:cNvSpPr txBox="true"/>
          <p:nvPr/>
        </p:nvSpPr>
        <p:spPr>
          <a:xfrm rot="0">
            <a:off x="8011480" y="3471250"/>
            <a:ext cx="9048729" cy="2285024"/>
          </a:xfrm>
          <a:prstGeom prst="rect">
            <a:avLst/>
          </a:prstGeom>
        </p:spPr>
        <p:txBody>
          <a:bodyPr anchor="t" rtlCol="false" tIns="0" lIns="0" bIns="0" rIns="0">
            <a:spAutoFit/>
          </a:bodyPr>
          <a:lstStyle/>
          <a:p>
            <a:pPr algn="l" marL="0" indent="0" lvl="0">
              <a:lnSpc>
                <a:spcPts val="5961"/>
              </a:lnSpc>
            </a:pPr>
            <a:r>
              <a:rPr lang="en-US" sz="5961">
                <a:solidFill>
                  <a:srgbClr val="E2E4E6"/>
                </a:solidFill>
                <a:latin typeface="Ramabhadra"/>
                <a:ea typeface="Ramabhadra"/>
                <a:cs typeface="Ramabhadra"/>
                <a:sym typeface="Ramabhadra"/>
              </a:rPr>
              <a:t>CAN I BUY EXTRA BAGGAGE ON COPA AIRLINES?</a:t>
            </a:r>
          </a:p>
        </p:txBody>
      </p:sp>
      <p:sp>
        <p:nvSpPr>
          <p:cNvPr name="TextBox 8" id="8"/>
          <p:cNvSpPr txBox="true"/>
          <p:nvPr/>
        </p:nvSpPr>
        <p:spPr>
          <a:xfrm rot="0">
            <a:off x="8011480" y="6423193"/>
            <a:ext cx="6017171" cy="1002337"/>
          </a:xfrm>
          <a:prstGeom prst="rect">
            <a:avLst/>
          </a:prstGeom>
        </p:spPr>
        <p:txBody>
          <a:bodyPr anchor="t" rtlCol="false" tIns="0" lIns="0" bIns="0" rIns="0">
            <a:spAutoFit/>
          </a:bodyPr>
          <a:lstStyle/>
          <a:p>
            <a:pPr algn="l" marL="0" indent="0" lvl="0">
              <a:lnSpc>
                <a:spcPts val="4078"/>
              </a:lnSpc>
              <a:spcBef>
                <a:spcPct val="0"/>
              </a:spcBef>
            </a:pPr>
            <a:r>
              <a:rPr lang="en-US" sz="2912">
                <a:solidFill>
                  <a:srgbClr val="E2E4E6"/>
                </a:solidFill>
                <a:latin typeface="Nunito Sans Condensed"/>
                <a:ea typeface="Nunito Sans Condensed"/>
                <a:cs typeface="Nunito Sans Condensed"/>
                <a:sym typeface="Nunito Sans Condensed"/>
              </a:rPr>
              <a:t>Everything You Need to Know About </a:t>
            </a:r>
            <a:r>
              <a:rPr lang="en-US" sz="2912" u="sng">
                <a:solidFill>
                  <a:srgbClr val="E2E4E6"/>
                </a:solidFill>
                <a:latin typeface="Nunito Sans Condensed"/>
                <a:ea typeface="Nunito Sans Condensed"/>
                <a:cs typeface="Nunito Sans Condensed"/>
                <a:sym typeface="Nunito Sans Condensed"/>
                <a:hlinkClick r:id="rId9" tooltip="https://www.airflypolicy.com/baggage-policy/copa-airlines-baggage-policy"/>
              </a:rPr>
              <a:t>Copa Airlines Baggage Fees</a:t>
            </a:r>
          </a:p>
        </p:txBody>
      </p:sp>
      <p:sp>
        <p:nvSpPr>
          <p:cNvPr name="TextBox 9" id="9"/>
          <p:cNvSpPr txBox="true"/>
          <p:nvPr/>
        </p:nvSpPr>
        <p:spPr>
          <a:xfrm rot="0">
            <a:off x="7947273" y="8021085"/>
            <a:ext cx="4174705" cy="769041"/>
          </a:xfrm>
          <a:prstGeom prst="rect">
            <a:avLst/>
          </a:prstGeom>
        </p:spPr>
        <p:txBody>
          <a:bodyPr anchor="t" rtlCol="false" tIns="0" lIns="0" bIns="0" rIns="0">
            <a:spAutoFit/>
          </a:bodyPr>
          <a:lstStyle/>
          <a:p>
            <a:pPr algn="ctr">
              <a:lnSpc>
                <a:spcPts val="6291"/>
              </a:lnSpc>
              <a:spcBef>
                <a:spcPct val="0"/>
              </a:spcBef>
            </a:pPr>
            <a:r>
              <a:rPr lang="en-US" b="true" sz="4493">
                <a:solidFill>
                  <a:srgbClr val="E2E4E6"/>
                </a:solidFill>
                <a:latin typeface="Nunito Sans Condensed Bold"/>
                <a:ea typeface="Nunito Sans Condensed Bold"/>
                <a:cs typeface="Nunito Sans Condensed Bold"/>
                <a:sym typeface="Nunito Sans Condensed Bold"/>
              </a:rPr>
              <a:t> +1-888-212-0809</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bg>
      <p:bgPr>
        <a:solidFill>
          <a:srgbClr val="A0978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72063" y="-80808"/>
            <a:ext cx="3079667" cy="3241284"/>
          </a:xfrm>
          <a:custGeom>
            <a:avLst/>
            <a:gdLst/>
            <a:ahLst/>
            <a:cxnLst/>
            <a:rect r="r" b="b" t="t" l="l"/>
            <a:pathLst>
              <a:path h="3241284" w="3079667">
                <a:moveTo>
                  <a:pt x="0" y="0"/>
                </a:moveTo>
                <a:lnTo>
                  <a:pt x="3079667" y="0"/>
                </a:lnTo>
                <a:lnTo>
                  <a:pt x="3079667" y="3241284"/>
                </a:lnTo>
                <a:lnTo>
                  <a:pt x="0" y="3241284"/>
                </a:lnTo>
                <a:lnTo>
                  <a:pt x="0" y="0"/>
                </a:lnTo>
                <a:close/>
              </a:path>
            </a:pathLst>
          </a:custGeom>
          <a:blipFill>
            <a:blip r:embed="rId2">
              <a:alphaModFix amt="5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true" rot="0">
            <a:off x="-171691" y="6380315"/>
            <a:ext cx="4116138" cy="4114800"/>
          </a:xfrm>
          <a:custGeom>
            <a:avLst/>
            <a:gdLst/>
            <a:ahLst/>
            <a:cxnLst/>
            <a:rect r="r" b="b" t="t" l="l"/>
            <a:pathLst>
              <a:path h="4114800" w="4116138">
                <a:moveTo>
                  <a:pt x="0" y="4114800"/>
                </a:moveTo>
                <a:lnTo>
                  <a:pt x="4116139" y="4114800"/>
                </a:lnTo>
                <a:lnTo>
                  <a:pt x="4116139" y="0"/>
                </a:lnTo>
                <a:lnTo>
                  <a:pt x="0" y="0"/>
                </a:lnTo>
                <a:lnTo>
                  <a:pt x="0"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true" flipV="true" rot="0">
            <a:off x="14343552" y="6380315"/>
            <a:ext cx="4116138" cy="4114800"/>
          </a:xfrm>
          <a:custGeom>
            <a:avLst/>
            <a:gdLst/>
            <a:ahLst/>
            <a:cxnLst/>
            <a:rect r="r" b="b" t="t" l="l"/>
            <a:pathLst>
              <a:path h="4114800" w="4116138">
                <a:moveTo>
                  <a:pt x="4116139" y="4114800"/>
                </a:moveTo>
                <a:lnTo>
                  <a:pt x="0" y="4114800"/>
                </a:lnTo>
                <a:lnTo>
                  <a:pt x="0" y="0"/>
                </a:lnTo>
                <a:lnTo>
                  <a:pt x="4116139" y="0"/>
                </a:lnTo>
                <a:lnTo>
                  <a:pt x="4116139" y="411480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true" rot="5400000">
            <a:off x="15281593" y="-80808"/>
            <a:ext cx="3079667" cy="3241284"/>
          </a:xfrm>
          <a:custGeom>
            <a:avLst/>
            <a:gdLst/>
            <a:ahLst/>
            <a:cxnLst/>
            <a:rect r="r" b="b" t="t" l="l"/>
            <a:pathLst>
              <a:path h="3241284" w="3079667">
                <a:moveTo>
                  <a:pt x="0" y="3241284"/>
                </a:moveTo>
                <a:lnTo>
                  <a:pt x="3079667" y="3241284"/>
                </a:lnTo>
                <a:lnTo>
                  <a:pt x="3079667" y="0"/>
                </a:lnTo>
                <a:lnTo>
                  <a:pt x="0" y="0"/>
                </a:lnTo>
                <a:lnTo>
                  <a:pt x="0" y="3241284"/>
                </a:lnTo>
                <a:close/>
              </a:path>
            </a:pathLst>
          </a:custGeom>
          <a:blipFill>
            <a:blip r:embed="rId2">
              <a:alphaModFix amt="50000"/>
              <a:extLst>
                <a:ext uri="{96DAC541-7B7A-43D3-8B79-37D633B846F1}">
                  <asvg:svgBlip xmlns:asvg="http://schemas.microsoft.com/office/drawing/2016/SVG/main" r:embed="rId3"/>
                </a:ext>
              </a:extLst>
            </a:blip>
            <a:stretch>
              <a:fillRect l="0" t="0" r="0" b="0"/>
            </a:stretch>
          </a:blipFill>
        </p:spPr>
      </p:sp>
      <p:grpSp>
        <p:nvGrpSpPr>
          <p:cNvPr name="Group 6" id="6"/>
          <p:cNvGrpSpPr/>
          <p:nvPr/>
        </p:nvGrpSpPr>
        <p:grpSpPr>
          <a:xfrm rot="0">
            <a:off x="1796140" y="4594671"/>
            <a:ext cx="4349816" cy="2870878"/>
            <a:chOff x="0" y="0"/>
            <a:chExt cx="635000" cy="419100"/>
          </a:xfrm>
        </p:grpSpPr>
        <p:sp>
          <p:nvSpPr>
            <p:cNvPr name="Freeform 7" id="7"/>
            <p:cNvSpPr/>
            <p:nvPr/>
          </p:nvSpPr>
          <p:spPr>
            <a:xfrm flipH="false" flipV="false" rot="0">
              <a:off x="0" y="0"/>
              <a:ext cx="635000" cy="419100"/>
            </a:xfrm>
            <a:custGeom>
              <a:avLst/>
              <a:gdLst/>
              <a:ahLst/>
              <a:cxnLst/>
              <a:rect r="r" b="b" t="t" l="l"/>
              <a:pathLst>
                <a:path h="419100" w="635000">
                  <a:moveTo>
                    <a:pt x="34762" y="0"/>
                  </a:moveTo>
                  <a:lnTo>
                    <a:pt x="600238" y="0"/>
                  </a:lnTo>
                  <a:cubicBezTo>
                    <a:pt x="619436" y="0"/>
                    <a:pt x="635000" y="15564"/>
                    <a:pt x="635000" y="34762"/>
                  </a:cubicBezTo>
                  <a:lnTo>
                    <a:pt x="635000" y="384338"/>
                  </a:lnTo>
                  <a:cubicBezTo>
                    <a:pt x="635000" y="403536"/>
                    <a:pt x="619436" y="419100"/>
                    <a:pt x="600238" y="419100"/>
                  </a:cubicBezTo>
                  <a:lnTo>
                    <a:pt x="34762" y="419100"/>
                  </a:lnTo>
                  <a:cubicBezTo>
                    <a:pt x="15564" y="419100"/>
                    <a:pt x="0" y="403536"/>
                    <a:pt x="0" y="384338"/>
                  </a:cubicBezTo>
                  <a:lnTo>
                    <a:pt x="0" y="34762"/>
                  </a:lnTo>
                  <a:cubicBezTo>
                    <a:pt x="0" y="15564"/>
                    <a:pt x="15564" y="0"/>
                    <a:pt x="34762" y="0"/>
                  </a:cubicBezTo>
                  <a:close/>
                </a:path>
              </a:pathLst>
            </a:custGeom>
            <a:solidFill>
              <a:srgbClr val="E2E4E6"/>
            </a:solidFill>
          </p:spPr>
        </p:sp>
        <p:sp>
          <p:nvSpPr>
            <p:cNvPr name="TextBox 8" id="8"/>
            <p:cNvSpPr txBox="true"/>
            <p:nvPr/>
          </p:nvSpPr>
          <p:spPr>
            <a:xfrm>
              <a:off x="0" y="-47625"/>
              <a:ext cx="635000" cy="466725"/>
            </a:xfrm>
            <a:prstGeom prst="rect">
              <a:avLst/>
            </a:prstGeom>
          </p:spPr>
          <p:txBody>
            <a:bodyPr anchor="ctr" rtlCol="false" tIns="50800" lIns="50800" bIns="50800" rIns="50800"/>
            <a:lstStyle/>
            <a:p>
              <a:pPr algn="ctr" marL="0" indent="0" lvl="0">
                <a:lnSpc>
                  <a:spcPts val="3606"/>
                </a:lnSpc>
              </a:pPr>
            </a:p>
          </p:txBody>
        </p:sp>
      </p:grpSp>
      <p:grpSp>
        <p:nvGrpSpPr>
          <p:cNvPr name="Group 9" id="9"/>
          <p:cNvGrpSpPr/>
          <p:nvPr/>
        </p:nvGrpSpPr>
        <p:grpSpPr>
          <a:xfrm rot="0">
            <a:off x="631421" y="3429952"/>
            <a:ext cx="2329437" cy="2329437"/>
            <a:chOff x="0" y="0"/>
            <a:chExt cx="812800" cy="812800"/>
          </a:xfrm>
        </p:grpSpPr>
        <p:sp>
          <p:nvSpPr>
            <p:cNvPr name="Freeform 10" id="10"/>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2E4E6"/>
            </a:solidFill>
            <a:ln w="76200" cap="sq">
              <a:solidFill>
                <a:srgbClr val="A09786"/>
              </a:solidFill>
              <a:prstDash val="solid"/>
              <a:miter/>
            </a:ln>
          </p:spPr>
        </p:sp>
        <p:sp>
          <p:nvSpPr>
            <p:cNvPr name="TextBox 11" id="11"/>
            <p:cNvSpPr txBox="true"/>
            <p:nvPr/>
          </p:nvSpPr>
          <p:spPr>
            <a:xfrm>
              <a:off x="76200" y="28575"/>
              <a:ext cx="660400" cy="708025"/>
            </a:xfrm>
            <a:prstGeom prst="rect">
              <a:avLst/>
            </a:prstGeom>
          </p:spPr>
          <p:txBody>
            <a:bodyPr anchor="ctr" rtlCol="false" tIns="50800" lIns="50800" bIns="50800" rIns="50800"/>
            <a:lstStyle/>
            <a:p>
              <a:pPr algn="ctr" marL="0" indent="0" lvl="0">
                <a:lnSpc>
                  <a:spcPts val="3606"/>
                </a:lnSpc>
              </a:pPr>
            </a:p>
          </p:txBody>
        </p:sp>
      </p:grpSp>
      <p:sp>
        <p:nvSpPr>
          <p:cNvPr name="Freeform 12" id="12"/>
          <p:cNvSpPr/>
          <p:nvPr/>
        </p:nvSpPr>
        <p:spPr>
          <a:xfrm flipH="false" flipV="false" rot="0">
            <a:off x="4663333" y="4783324"/>
            <a:ext cx="1205825" cy="955949"/>
          </a:xfrm>
          <a:custGeom>
            <a:avLst/>
            <a:gdLst/>
            <a:ahLst/>
            <a:cxnLst/>
            <a:rect r="r" b="b" t="t" l="l"/>
            <a:pathLst>
              <a:path h="955949" w="1205825">
                <a:moveTo>
                  <a:pt x="0" y="0"/>
                </a:moveTo>
                <a:lnTo>
                  <a:pt x="1205825" y="0"/>
                </a:lnTo>
                <a:lnTo>
                  <a:pt x="1205825" y="955949"/>
                </a:lnTo>
                <a:lnTo>
                  <a:pt x="0" y="955949"/>
                </a:lnTo>
                <a:lnTo>
                  <a:pt x="0" y="0"/>
                </a:lnTo>
                <a:close/>
              </a:path>
            </a:pathLst>
          </a:custGeom>
          <a:blipFill>
            <a:blip r:embed="rId6"/>
            <a:stretch>
              <a:fillRect l="0" t="0" r="0" b="0"/>
            </a:stretch>
          </a:blipFill>
        </p:spPr>
      </p:sp>
      <p:grpSp>
        <p:nvGrpSpPr>
          <p:cNvPr name="Group 13" id="13"/>
          <p:cNvGrpSpPr/>
          <p:nvPr/>
        </p:nvGrpSpPr>
        <p:grpSpPr>
          <a:xfrm rot="0">
            <a:off x="7551451" y="4594671"/>
            <a:ext cx="4349816" cy="2870878"/>
            <a:chOff x="0" y="0"/>
            <a:chExt cx="635000" cy="419100"/>
          </a:xfrm>
        </p:grpSpPr>
        <p:sp>
          <p:nvSpPr>
            <p:cNvPr name="Freeform 14" id="14"/>
            <p:cNvSpPr/>
            <p:nvPr/>
          </p:nvSpPr>
          <p:spPr>
            <a:xfrm flipH="false" flipV="false" rot="0">
              <a:off x="0" y="0"/>
              <a:ext cx="635000" cy="419100"/>
            </a:xfrm>
            <a:custGeom>
              <a:avLst/>
              <a:gdLst/>
              <a:ahLst/>
              <a:cxnLst/>
              <a:rect r="r" b="b" t="t" l="l"/>
              <a:pathLst>
                <a:path h="419100" w="635000">
                  <a:moveTo>
                    <a:pt x="34762" y="0"/>
                  </a:moveTo>
                  <a:lnTo>
                    <a:pt x="600238" y="0"/>
                  </a:lnTo>
                  <a:cubicBezTo>
                    <a:pt x="619436" y="0"/>
                    <a:pt x="635000" y="15564"/>
                    <a:pt x="635000" y="34762"/>
                  </a:cubicBezTo>
                  <a:lnTo>
                    <a:pt x="635000" y="384338"/>
                  </a:lnTo>
                  <a:cubicBezTo>
                    <a:pt x="635000" y="403536"/>
                    <a:pt x="619436" y="419100"/>
                    <a:pt x="600238" y="419100"/>
                  </a:cubicBezTo>
                  <a:lnTo>
                    <a:pt x="34762" y="419100"/>
                  </a:lnTo>
                  <a:cubicBezTo>
                    <a:pt x="15564" y="419100"/>
                    <a:pt x="0" y="403536"/>
                    <a:pt x="0" y="384338"/>
                  </a:cubicBezTo>
                  <a:lnTo>
                    <a:pt x="0" y="34762"/>
                  </a:lnTo>
                  <a:cubicBezTo>
                    <a:pt x="0" y="15564"/>
                    <a:pt x="15564" y="0"/>
                    <a:pt x="34762" y="0"/>
                  </a:cubicBezTo>
                  <a:close/>
                </a:path>
              </a:pathLst>
            </a:custGeom>
            <a:solidFill>
              <a:srgbClr val="E2E4E6"/>
            </a:solidFill>
          </p:spPr>
        </p:sp>
        <p:sp>
          <p:nvSpPr>
            <p:cNvPr name="TextBox 15" id="15"/>
            <p:cNvSpPr txBox="true"/>
            <p:nvPr/>
          </p:nvSpPr>
          <p:spPr>
            <a:xfrm>
              <a:off x="0" y="-47625"/>
              <a:ext cx="635000" cy="466725"/>
            </a:xfrm>
            <a:prstGeom prst="rect">
              <a:avLst/>
            </a:prstGeom>
          </p:spPr>
          <p:txBody>
            <a:bodyPr anchor="ctr" rtlCol="false" tIns="50800" lIns="50800" bIns="50800" rIns="50800"/>
            <a:lstStyle/>
            <a:p>
              <a:pPr algn="ctr" marL="0" indent="0" lvl="0">
                <a:lnSpc>
                  <a:spcPts val="3606"/>
                </a:lnSpc>
              </a:pPr>
            </a:p>
          </p:txBody>
        </p:sp>
      </p:grpSp>
      <p:grpSp>
        <p:nvGrpSpPr>
          <p:cNvPr name="Group 16" id="16"/>
          <p:cNvGrpSpPr/>
          <p:nvPr/>
        </p:nvGrpSpPr>
        <p:grpSpPr>
          <a:xfrm rot="0">
            <a:off x="6386733" y="3429952"/>
            <a:ext cx="2329437" cy="2329437"/>
            <a:chOff x="0" y="0"/>
            <a:chExt cx="812800" cy="812800"/>
          </a:xfrm>
        </p:grpSpPr>
        <p:sp>
          <p:nvSpPr>
            <p:cNvPr name="Freeform 17" id="17"/>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2E4E6"/>
            </a:solidFill>
            <a:ln w="76200" cap="sq">
              <a:solidFill>
                <a:srgbClr val="A09786"/>
              </a:solidFill>
              <a:prstDash val="solid"/>
              <a:miter/>
            </a:ln>
          </p:spPr>
        </p:sp>
        <p:sp>
          <p:nvSpPr>
            <p:cNvPr name="TextBox 18" id="18"/>
            <p:cNvSpPr txBox="true"/>
            <p:nvPr/>
          </p:nvSpPr>
          <p:spPr>
            <a:xfrm>
              <a:off x="76200" y="28575"/>
              <a:ext cx="660400" cy="708025"/>
            </a:xfrm>
            <a:prstGeom prst="rect">
              <a:avLst/>
            </a:prstGeom>
          </p:spPr>
          <p:txBody>
            <a:bodyPr anchor="ctr" rtlCol="false" tIns="50800" lIns="50800" bIns="50800" rIns="50800"/>
            <a:lstStyle/>
            <a:p>
              <a:pPr algn="ctr" marL="0" indent="0" lvl="0">
                <a:lnSpc>
                  <a:spcPts val="3606"/>
                </a:lnSpc>
              </a:pPr>
            </a:p>
          </p:txBody>
        </p:sp>
      </p:grpSp>
      <p:grpSp>
        <p:nvGrpSpPr>
          <p:cNvPr name="Group 19" id="19"/>
          <p:cNvGrpSpPr/>
          <p:nvPr/>
        </p:nvGrpSpPr>
        <p:grpSpPr>
          <a:xfrm rot="0">
            <a:off x="13306763" y="4594671"/>
            <a:ext cx="4349816" cy="2870878"/>
            <a:chOff x="0" y="0"/>
            <a:chExt cx="635000" cy="419100"/>
          </a:xfrm>
        </p:grpSpPr>
        <p:sp>
          <p:nvSpPr>
            <p:cNvPr name="Freeform 20" id="20"/>
            <p:cNvSpPr/>
            <p:nvPr/>
          </p:nvSpPr>
          <p:spPr>
            <a:xfrm flipH="false" flipV="false" rot="0">
              <a:off x="0" y="0"/>
              <a:ext cx="635000" cy="419100"/>
            </a:xfrm>
            <a:custGeom>
              <a:avLst/>
              <a:gdLst/>
              <a:ahLst/>
              <a:cxnLst/>
              <a:rect r="r" b="b" t="t" l="l"/>
              <a:pathLst>
                <a:path h="419100" w="635000">
                  <a:moveTo>
                    <a:pt x="34762" y="0"/>
                  </a:moveTo>
                  <a:lnTo>
                    <a:pt x="600238" y="0"/>
                  </a:lnTo>
                  <a:cubicBezTo>
                    <a:pt x="619436" y="0"/>
                    <a:pt x="635000" y="15564"/>
                    <a:pt x="635000" y="34762"/>
                  </a:cubicBezTo>
                  <a:lnTo>
                    <a:pt x="635000" y="384338"/>
                  </a:lnTo>
                  <a:cubicBezTo>
                    <a:pt x="635000" y="403536"/>
                    <a:pt x="619436" y="419100"/>
                    <a:pt x="600238" y="419100"/>
                  </a:cubicBezTo>
                  <a:lnTo>
                    <a:pt x="34762" y="419100"/>
                  </a:lnTo>
                  <a:cubicBezTo>
                    <a:pt x="15564" y="419100"/>
                    <a:pt x="0" y="403536"/>
                    <a:pt x="0" y="384338"/>
                  </a:cubicBezTo>
                  <a:lnTo>
                    <a:pt x="0" y="34762"/>
                  </a:lnTo>
                  <a:cubicBezTo>
                    <a:pt x="0" y="15564"/>
                    <a:pt x="15564" y="0"/>
                    <a:pt x="34762" y="0"/>
                  </a:cubicBezTo>
                  <a:close/>
                </a:path>
              </a:pathLst>
            </a:custGeom>
            <a:solidFill>
              <a:srgbClr val="E2E4E6"/>
            </a:solidFill>
          </p:spPr>
        </p:sp>
        <p:sp>
          <p:nvSpPr>
            <p:cNvPr name="TextBox 21" id="21"/>
            <p:cNvSpPr txBox="true"/>
            <p:nvPr/>
          </p:nvSpPr>
          <p:spPr>
            <a:xfrm>
              <a:off x="0" y="-47625"/>
              <a:ext cx="635000" cy="466725"/>
            </a:xfrm>
            <a:prstGeom prst="rect">
              <a:avLst/>
            </a:prstGeom>
          </p:spPr>
          <p:txBody>
            <a:bodyPr anchor="ctr" rtlCol="false" tIns="50800" lIns="50800" bIns="50800" rIns="50800"/>
            <a:lstStyle/>
            <a:p>
              <a:pPr algn="ctr" marL="0" indent="0" lvl="0">
                <a:lnSpc>
                  <a:spcPts val="3606"/>
                </a:lnSpc>
              </a:pPr>
            </a:p>
          </p:txBody>
        </p:sp>
      </p:grpSp>
      <p:grpSp>
        <p:nvGrpSpPr>
          <p:cNvPr name="Group 22" id="22"/>
          <p:cNvGrpSpPr/>
          <p:nvPr/>
        </p:nvGrpSpPr>
        <p:grpSpPr>
          <a:xfrm rot="0">
            <a:off x="12142044" y="3429952"/>
            <a:ext cx="2329437" cy="2329437"/>
            <a:chOff x="0" y="0"/>
            <a:chExt cx="812800" cy="812800"/>
          </a:xfrm>
        </p:grpSpPr>
        <p:sp>
          <p:nvSpPr>
            <p:cNvPr name="Freeform 23" id="23"/>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E2E4E6"/>
            </a:solidFill>
            <a:ln w="76200" cap="sq">
              <a:solidFill>
                <a:srgbClr val="A09786"/>
              </a:solidFill>
              <a:prstDash val="solid"/>
              <a:miter/>
            </a:ln>
          </p:spPr>
        </p:sp>
        <p:sp>
          <p:nvSpPr>
            <p:cNvPr name="TextBox 24" id="24"/>
            <p:cNvSpPr txBox="true"/>
            <p:nvPr/>
          </p:nvSpPr>
          <p:spPr>
            <a:xfrm>
              <a:off x="76200" y="28575"/>
              <a:ext cx="660400" cy="708025"/>
            </a:xfrm>
            <a:prstGeom prst="rect">
              <a:avLst/>
            </a:prstGeom>
          </p:spPr>
          <p:txBody>
            <a:bodyPr anchor="ctr" rtlCol="false" tIns="50800" lIns="50800" bIns="50800" rIns="50800"/>
            <a:lstStyle/>
            <a:p>
              <a:pPr algn="ctr" marL="0" indent="0" lvl="0">
                <a:lnSpc>
                  <a:spcPts val="3606"/>
                </a:lnSpc>
              </a:pPr>
            </a:p>
          </p:txBody>
        </p:sp>
      </p:grpSp>
      <p:sp>
        <p:nvSpPr>
          <p:cNvPr name="Freeform 25" id="25"/>
          <p:cNvSpPr/>
          <p:nvPr/>
        </p:nvSpPr>
        <p:spPr>
          <a:xfrm flipH="false" flipV="false" rot="0">
            <a:off x="10478509" y="4667902"/>
            <a:ext cx="1228453" cy="1025278"/>
          </a:xfrm>
          <a:custGeom>
            <a:avLst/>
            <a:gdLst/>
            <a:ahLst/>
            <a:cxnLst/>
            <a:rect r="r" b="b" t="t" l="l"/>
            <a:pathLst>
              <a:path h="1025278" w="1228453">
                <a:moveTo>
                  <a:pt x="0" y="0"/>
                </a:moveTo>
                <a:lnTo>
                  <a:pt x="1228453" y="0"/>
                </a:lnTo>
                <a:lnTo>
                  <a:pt x="1228453" y="1025278"/>
                </a:lnTo>
                <a:lnTo>
                  <a:pt x="0" y="1025278"/>
                </a:lnTo>
                <a:lnTo>
                  <a:pt x="0" y="0"/>
                </a:lnTo>
                <a:close/>
              </a:path>
            </a:pathLst>
          </a:custGeom>
          <a:blipFill>
            <a:blip r:embed="rId7"/>
            <a:stretch>
              <a:fillRect l="0" t="0" r="0" b="0"/>
            </a:stretch>
          </a:blipFill>
        </p:spPr>
      </p:sp>
      <p:sp>
        <p:nvSpPr>
          <p:cNvPr name="Freeform 26" id="26"/>
          <p:cNvSpPr/>
          <p:nvPr/>
        </p:nvSpPr>
        <p:spPr>
          <a:xfrm flipH="false" flipV="false" rot="0">
            <a:off x="15763453" y="4708326"/>
            <a:ext cx="2256757" cy="1047780"/>
          </a:xfrm>
          <a:custGeom>
            <a:avLst/>
            <a:gdLst/>
            <a:ahLst/>
            <a:cxnLst/>
            <a:rect r="r" b="b" t="t" l="l"/>
            <a:pathLst>
              <a:path h="1047780" w="2256757">
                <a:moveTo>
                  <a:pt x="0" y="0"/>
                </a:moveTo>
                <a:lnTo>
                  <a:pt x="2256757" y="0"/>
                </a:lnTo>
                <a:lnTo>
                  <a:pt x="2256757" y="1047780"/>
                </a:lnTo>
                <a:lnTo>
                  <a:pt x="0" y="1047780"/>
                </a:lnTo>
                <a:lnTo>
                  <a:pt x="0" y="0"/>
                </a:lnTo>
                <a:close/>
              </a:path>
            </a:pathLst>
          </a:custGeom>
          <a:blipFill>
            <a:blip r:embed="rId8"/>
            <a:stretch>
              <a:fillRect l="0" t="0" r="0" b="0"/>
            </a:stretch>
          </a:blipFill>
        </p:spPr>
      </p:sp>
      <p:sp>
        <p:nvSpPr>
          <p:cNvPr name="TextBox 27" id="27"/>
          <p:cNvSpPr txBox="true"/>
          <p:nvPr/>
        </p:nvSpPr>
        <p:spPr>
          <a:xfrm rot="0">
            <a:off x="4477865" y="952500"/>
            <a:ext cx="9332270" cy="1332038"/>
          </a:xfrm>
          <a:prstGeom prst="rect">
            <a:avLst/>
          </a:prstGeom>
        </p:spPr>
        <p:txBody>
          <a:bodyPr anchor="t" rtlCol="false" tIns="0" lIns="0" bIns="0" rIns="0">
            <a:spAutoFit/>
          </a:bodyPr>
          <a:lstStyle/>
          <a:p>
            <a:pPr algn="ctr" marL="0" indent="0" lvl="0">
              <a:lnSpc>
                <a:spcPts val="5330"/>
              </a:lnSpc>
              <a:spcBef>
                <a:spcPct val="0"/>
              </a:spcBef>
            </a:pPr>
            <a:r>
              <a:rPr lang="en-US" sz="3807">
                <a:solidFill>
                  <a:srgbClr val="0B1C2D"/>
                </a:solidFill>
                <a:latin typeface="Ramabhadra"/>
                <a:ea typeface="Ramabhadra"/>
                <a:cs typeface="Ramabhadra"/>
                <a:sym typeface="Ramabhadra"/>
              </a:rPr>
              <a:t>COPA AIRLINES BAGGAGE POLICIES OVERVIEW</a:t>
            </a:r>
          </a:p>
        </p:txBody>
      </p:sp>
      <p:sp>
        <p:nvSpPr>
          <p:cNvPr name="TextBox 28" id="28"/>
          <p:cNvSpPr txBox="true"/>
          <p:nvPr/>
        </p:nvSpPr>
        <p:spPr>
          <a:xfrm rot="0">
            <a:off x="2056939" y="5885811"/>
            <a:ext cx="3828216" cy="762903"/>
          </a:xfrm>
          <a:prstGeom prst="rect">
            <a:avLst/>
          </a:prstGeom>
        </p:spPr>
        <p:txBody>
          <a:bodyPr anchor="t" rtlCol="false" tIns="0" lIns="0" bIns="0" rIns="0">
            <a:spAutoFit/>
          </a:bodyPr>
          <a:lstStyle/>
          <a:p>
            <a:pPr algn="l" marL="0" indent="0" lvl="0">
              <a:lnSpc>
                <a:spcPts val="2050"/>
              </a:lnSpc>
              <a:spcBef>
                <a:spcPct val="0"/>
              </a:spcBef>
            </a:pPr>
            <a:r>
              <a:rPr lang="en-US" sz="1464">
                <a:solidFill>
                  <a:srgbClr val="1D1D1B"/>
                </a:solidFill>
                <a:latin typeface="Nunito Sans Condensed"/>
                <a:ea typeface="Nunito Sans Condensed"/>
                <a:cs typeface="Nunito Sans Condensed"/>
                <a:sym typeface="Nunito Sans Condensed"/>
              </a:rPr>
              <a:t>Passengers are typically allowed one carry-on bag and one personal item at no extra charge, subject to size and weight limits set by Copa Airlines.</a:t>
            </a:r>
          </a:p>
        </p:txBody>
      </p:sp>
      <p:sp>
        <p:nvSpPr>
          <p:cNvPr name="TextBox 29" id="29"/>
          <p:cNvSpPr txBox="true"/>
          <p:nvPr/>
        </p:nvSpPr>
        <p:spPr>
          <a:xfrm rot="0">
            <a:off x="856780" y="4185096"/>
            <a:ext cx="1878720" cy="476250"/>
          </a:xfrm>
          <a:prstGeom prst="rect">
            <a:avLst/>
          </a:prstGeom>
        </p:spPr>
        <p:txBody>
          <a:bodyPr anchor="t" rtlCol="false" tIns="0" lIns="0" bIns="0" rIns="0">
            <a:spAutoFit/>
          </a:bodyPr>
          <a:lstStyle/>
          <a:p>
            <a:pPr algn="ctr" marL="0" indent="0" lvl="0">
              <a:lnSpc>
                <a:spcPts val="1897"/>
              </a:lnSpc>
            </a:pPr>
            <a:r>
              <a:rPr lang="en-US" b="true" sz="1581">
                <a:solidFill>
                  <a:srgbClr val="1D1D1B"/>
                </a:solidFill>
                <a:latin typeface="Nunito Sans Condensed Bold"/>
                <a:ea typeface="Nunito Sans Condensed Bold"/>
                <a:cs typeface="Nunito Sans Condensed Bold"/>
                <a:sym typeface="Nunito Sans Condensed Bold"/>
              </a:rPr>
              <a:t>CARRY-ON ALLOWANCE</a:t>
            </a:r>
          </a:p>
        </p:txBody>
      </p:sp>
      <p:sp>
        <p:nvSpPr>
          <p:cNvPr name="TextBox 30" id="30"/>
          <p:cNvSpPr txBox="true"/>
          <p:nvPr/>
        </p:nvSpPr>
        <p:spPr>
          <a:xfrm rot="0">
            <a:off x="7812251" y="5885811"/>
            <a:ext cx="3828216" cy="1277253"/>
          </a:xfrm>
          <a:prstGeom prst="rect">
            <a:avLst/>
          </a:prstGeom>
        </p:spPr>
        <p:txBody>
          <a:bodyPr anchor="t" rtlCol="false" tIns="0" lIns="0" bIns="0" rIns="0">
            <a:spAutoFit/>
          </a:bodyPr>
          <a:lstStyle/>
          <a:p>
            <a:pPr algn="l" marL="0" indent="0" lvl="0">
              <a:lnSpc>
                <a:spcPts val="2050"/>
              </a:lnSpc>
              <a:spcBef>
                <a:spcPct val="0"/>
              </a:spcBef>
            </a:pPr>
            <a:r>
              <a:rPr lang="en-US" sz="1464">
                <a:solidFill>
                  <a:srgbClr val="1D1D1B"/>
                </a:solidFill>
                <a:latin typeface="Nunito Sans Condensed"/>
                <a:ea typeface="Nunito Sans Condensed"/>
                <a:cs typeface="Nunito Sans Condensed"/>
                <a:sym typeface="Nunito Sans Condensed"/>
              </a:rPr>
              <a:t>Standard checked baggage allowance varies by ticket class. Economy fares may include one free checked bag, while higher tiers offer more. Understanding copa airlines baggage fees is essential before your trip.</a:t>
            </a:r>
          </a:p>
        </p:txBody>
      </p:sp>
      <p:sp>
        <p:nvSpPr>
          <p:cNvPr name="TextBox 31" id="31"/>
          <p:cNvSpPr txBox="true"/>
          <p:nvPr/>
        </p:nvSpPr>
        <p:spPr>
          <a:xfrm rot="0">
            <a:off x="6612091" y="4185096"/>
            <a:ext cx="1878720" cy="476250"/>
          </a:xfrm>
          <a:prstGeom prst="rect">
            <a:avLst/>
          </a:prstGeom>
        </p:spPr>
        <p:txBody>
          <a:bodyPr anchor="t" rtlCol="false" tIns="0" lIns="0" bIns="0" rIns="0">
            <a:spAutoFit/>
          </a:bodyPr>
          <a:lstStyle/>
          <a:p>
            <a:pPr algn="ctr" marL="0" indent="0" lvl="0">
              <a:lnSpc>
                <a:spcPts val="1897"/>
              </a:lnSpc>
            </a:pPr>
            <a:r>
              <a:rPr lang="en-US" b="true" sz="1581">
                <a:solidFill>
                  <a:srgbClr val="1D1D1B"/>
                </a:solidFill>
                <a:latin typeface="Nunito Sans Condensed Bold"/>
                <a:ea typeface="Nunito Sans Condensed Bold"/>
                <a:cs typeface="Nunito Sans Condensed Bold"/>
                <a:sym typeface="Nunito Sans Condensed Bold"/>
              </a:rPr>
              <a:t>CHECKED BAG ALLOWANCE</a:t>
            </a:r>
          </a:p>
        </p:txBody>
      </p:sp>
      <p:sp>
        <p:nvSpPr>
          <p:cNvPr name="TextBox 32" id="32"/>
          <p:cNvSpPr txBox="true"/>
          <p:nvPr/>
        </p:nvSpPr>
        <p:spPr>
          <a:xfrm rot="0">
            <a:off x="13567562" y="5885811"/>
            <a:ext cx="3828216" cy="1020078"/>
          </a:xfrm>
          <a:prstGeom prst="rect">
            <a:avLst/>
          </a:prstGeom>
        </p:spPr>
        <p:txBody>
          <a:bodyPr anchor="t" rtlCol="false" tIns="0" lIns="0" bIns="0" rIns="0">
            <a:spAutoFit/>
          </a:bodyPr>
          <a:lstStyle/>
          <a:p>
            <a:pPr algn="l" marL="0" indent="0" lvl="0">
              <a:lnSpc>
                <a:spcPts val="2050"/>
              </a:lnSpc>
              <a:spcBef>
                <a:spcPct val="0"/>
              </a:spcBef>
            </a:pPr>
            <a:r>
              <a:rPr lang="en-US" sz="1464">
                <a:solidFill>
                  <a:srgbClr val="1D1D1B"/>
                </a:solidFill>
                <a:latin typeface="Nunito Sans Condensed"/>
                <a:ea typeface="Nunito Sans Condensed"/>
                <a:cs typeface="Nunito Sans Condensed"/>
                <a:sym typeface="Nunito Sans Condensed"/>
              </a:rPr>
              <a:t>Baggage allowance depends on your fare type and route. International and connecting flights may have different rules. Always verify your allowance at the time of booking.</a:t>
            </a:r>
          </a:p>
        </p:txBody>
      </p:sp>
      <p:sp>
        <p:nvSpPr>
          <p:cNvPr name="TextBox 33" id="33"/>
          <p:cNvSpPr txBox="true"/>
          <p:nvPr/>
        </p:nvSpPr>
        <p:spPr>
          <a:xfrm rot="0">
            <a:off x="12254724" y="4223196"/>
            <a:ext cx="2104078" cy="209550"/>
          </a:xfrm>
          <a:prstGeom prst="rect">
            <a:avLst/>
          </a:prstGeom>
        </p:spPr>
        <p:txBody>
          <a:bodyPr anchor="t" rtlCol="false" tIns="0" lIns="0" bIns="0" rIns="0">
            <a:spAutoFit/>
          </a:bodyPr>
          <a:lstStyle/>
          <a:p>
            <a:pPr algn="ctr" marL="0" indent="0" lvl="0">
              <a:lnSpc>
                <a:spcPts val="1687"/>
              </a:lnSpc>
            </a:pPr>
            <a:r>
              <a:rPr lang="en-US" b="true" sz="1405">
                <a:solidFill>
                  <a:srgbClr val="1D1D1B"/>
                </a:solidFill>
                <a:latin typeface="Nunito Sans Condensed Bold"/>
                <a:ea typeface="Nunito Sans Condensed Bold"/>
                <a:cs typeface="Nunito Sans Condensed Bold"/>
                <a:sym typeface="Nunito Sans Condensed Bold"/>
              </a:rPr>
              <a:t>FARE TYPE &amp; ROUTE</a:t>
            </a:r>
          </a:p>
        </p:txBody>
      </p:sp>
      <p:sp>
        <p:nvSpPr>
          <p:cNvPr name="Freeform 34" id="34"/>
          <p:cNvSpPr/>
          <p:nvPr/>
        </p:nvSpPr>
        <p:spPr>
          <a:xfrm flipH="false" flipV="false" rot="0">
            <a:off x="0" y="-8968"/>
            <a:ext cx="1828121" cy="767242"/>
          </a:xfrm>
          <a:custGeom>
            <a:avLst/>
            <a:gdLst/>
            <a:ahLst/>
            <a:cxnLst/>
            <a:rect r="r" b="b" t="t" l="l"/>
            <a:pathLst>
              <a:path h="767242" w="1828121">
                <a:moveTo>
                  <a:pt x="0" y="0"/>
                </a:moveTo>
                <a:lnTo>
                  <a:pt x="1828121" y="0"/>
                </a:lnTo>
                <a:lnTo>
                  <a:pt x="1828121" y="767242"/>
                </a:lnTo>
                <a:lnTo>
                  <a:pt x="0" y="767242"/>
                </a:lnTo>
                <a:lnTo>
                  <a:pt x="0" y="0"/>
                </a:lnTo>
                <a:close/>
              </a:path>
            </a:pathLst>
          </a:custGeom>
          <a:blipFill>
            <a:blip r:embed="rId9"/>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F8F9FB"/>
        </a:solidFill>
      </p:bgPr>
    </p:bg>
    <p:spTree>
      <p:nvGrpSpPr>
        <p:cNvPr id="1" name=""/>
        <p:cNvGrpSpPr/>
        <p:nvPr/>
      </p:nvGrpSpPr>
      <p:grpSpPr>
        <a:xfrm>
          <a:off x="0" y="0"/>
          <a:ext cx="0" cy="0"/>
          <a:chOff x="0" y="0"/>
          <a:chExt cx="0" cy="0"/>
        </a:xfrm>
      </p:grpSpPr>
      <p:sp>
        <p:nvSpPr>
          <p:cNvPr name="Freeform 2" id="2"/>
          <p:cNvSpPr/>
          <p:nvPr/>
        </p:nvSpPr>
        <p:spPr>
          <a:xfrm flipH="false" flipV="false" rot="0">
            <a:off x="-2340932" y="-333449"/>
            <a:ext cx="12245863" cy="12290556"/>
          </a:xfrm>
          <a:custGeom>
            <a:avLst/>
            <a:gdLst/>
            <a:ahLst/>
            <a:cxnLst/>
            <a:rect r="r" b="b" t="t" l="l"/>
            <a:pathLst>
              <a:path h="12290556" w="12245863">
                <a:moveTo>
                  <a:pt x="0" y="0"/>
                </a:moveTo>
                <a:lnTo>
                  <a:pt x="12245864" y="0"/>
                </a:lnTo>
                <a:lnTo>
                  <a:pt x="12245864" y="12290556"/>
                </a:lnTo>
                <a:lnTo>
                  <a:pt x="0" y="12290556"/>
                </a:lnTo>
                <a:lnTo>
                  <a:pt x="0" y="0"/>
                </a:lnTo>
                <a:close/>
              </a:path>
            </a:pathLst>
          </a:custGeom>
          <a:blipFill>
            <a:blip r:embed="rId2"/>
            <a:stretch>
              <a:fillRect l="0" t="0" r="0" b="0"/>
            </a:stretch>
          </a:blipFill>
        </p:spPr>
      </p:sp>
      <p:grpSp>
        <p:nvGrpSpPr>
          <p:cNvPr name="Group 3" id="3"/>
          <p:cNvGrpSpPr/>
          <p:nvPr/>
        </p:nvGrpSpPr>
        <p:grpSpPr>
          <a:xfrm rot="0">
            <a:off x="-1316867" y="-333449"/>
            <a:ext cx="9805991" cy="11062738"/>
            <a:chOff x="0" y="0"/>
            <a:chExt cx="2017694" cy="2276284"/>
          </a:xfrm>
        </p:grpSpPr>
        <p:sp>
          <p:nvSpPr>
            <p:cNvPr name="Freeform 4" id="4"/>
            <p:cNvSpPr/>
            <p:nvPr/>
          </p:nvSpPr>
          <p:spPr>
            <a:xfrm flipH="false" flipV="false" rot="0">
              <a:off x="0" y="0"/>
              <a:ext cx="2017694" cy="2276284"/>
            </a:xfrm>
            <a:custGeom>
              <a:avLst/>
              <a:gdLst/>
              <a:ahLst/>
              <a:cxnLst/>
              <a:rect r="r" b="b" t="t" l="l"/>
              <a:pathLst>
                <a:path h="2276284" w="2017694">
                  <a:moveTo>
                    <a:pt x="0" y="0"/>
                  </a:moveTo>
                  <a:lnTo>
                    <a:pt x="2017694" y="0"/>
                  </a:lnTo>
                  <a:lnTo>
                    <a:pt x="2017694" y="2276284"/>
                  </a:lnTo>
                  <a:lnTo>
                    <a:pt x="0" y="2276284"/>
                  </a:lnTo>
                  <a:close/>
                </a:path>
              </a:pathLst>
            </a:custGeom>
            <a:solidFill>
              <a:srgbClr val="736C5E"/>
            </a:solidFill>
          </p:spPr>
        </p:sp>
        <p:sp>
          <p:nvSpPr>
            <p:cNvPr name="TextBox 5" id="5"/>
            <p:cNvSpPr txBox="true"/>
            <p:nvPr/>
          </p:nvSpPr>
          <p:spPr>
            <a:xfrm>
              <a:off x="0" y="-47625"/>
              <a:ext cx="2017694" cy="2323909"/>
            </a:xfrm>
            <a:prstGeom prst="rect">
              <a:avLst/>
            </a:prstGeom>
          </p:spPr>
          <p:txBody>
            <a:bodyPr anchor="ctr" rtlCol="false" tIns="50800" lIns="50800" bIns="50800" rIns="50800"/>
            <a:lstStyle/>
            <a:p>
              <a:pPr algn="ctr" marL="0" indent="0" lvl="0">
                <a:lnSpc>
                  <a:spcPts val="3606"/>
                </a:lnSpc>
              </a:pPr>
            </a:p>
          </p:txBody>
        </p:sp>
      </p:grpSp>
      <p:sp>
        <p:nvSpPr>
          <p:cNvPr name="Freeform 6" id="6"/>
          <p:cNvSpPr/>
          <p:nvPr/>
        </p:nvSpPr>
        <p:spPr>
          <a:xfrm flipH="false" flipV="false" rot="5400000">
            <a:off x="-460657" y="-1598006"/>
            <a:ext cx="4544458" cy="4114800"/>
          </a:xfrm>
          <a:custGeom>
            <a:avLst/>
            <a:gdLst/>
            <a:ahLst/>
            <a:cxnLst/>
            <a:rect r="r" b="b" t="t" l="l"/>
            <a:pathLst>
              <a:path h="4114800" w="4544458">
                <a:moveTo>
                  <a:pt x="0" y="0"/>
                </a:moveTo>
                <a:lnTo>
                  <a:pt x="4544458" y="0"/>
                </a:lnTo>
                <a:lnTo>
                  <a:pt x="4544458" y="4114800"/>
                </a:lnTo>
                <a:lnTo>
                  <a:pt x="0" y="4114800"/>
                </a:lnTo>
                <a:lnTo>
                  <a:pt x="0" y="0"/>
                </a:lnTo>
                <a:close/>
              </a:path>
            </a:pathLst>
          </a:custGeom>
          <a:blipFill>
            <a:blip r:embed="rId3">
              <a:alphaModFix amt="40000"/>
              <a:extLst>
                <a:ext uri="{96DAC541-7B7A-43D3-8B79-37D633B846F1}">
                  <asvg:svgBlip xmlns:asvg="http://schemas.microsoft.com/office/drawing/2016/SVG/main" r:embed="rId4"/>
                </a:ext>
              </a:extLst>
            </a:blip>
            <a:stretch>
              <a:fillRect l="0" t="0" r="0" b="0"/>
            </a:stretch>
          </a:blipFill>
        </p:spPr>
      </p:sp>
      <p:sp>
        <p:nvSpPr>
          <p:cNvPr name="Freeform 7" id="7"/>
          <p:cNvSpPr/>
          <p:nvPr/>
        </p:nvSpPr>
        <p:spPr>
          <a:xfrm flipH="false" flipV="false" rot="5400000">
            <a:off x="-236266" y="7870809"/>
            <a:ext cx="4475948" cy="4475948"/>
          </a:xfrm>
          <a:custGeom>
            <a:avLst/>
            <a:gdLst/>
            <a:ahLst/>
            <a:cxnLst/>
            <a:rect r="r" b="b" t="t" l="l"/>
            <a:pathLst>
              <a:path h="4475948" w="4475948">
                <a:moveTo>
                  <a:pt x="0" y="0"/>
                </a:moveTo>
                <a:lnTo>
                  <a:pt x="4475949" y="0"/>
                </a:lnTo>
                <a:lnTo>
                  <a:pt x="4475949" y="4475948"/>
                </a:lnTo>
                <a:lnTo>
                  <a:pt x="0" y="4475948"/>
                </a:lnTo>
                <a:lnTo>
                  <a:pt x="0" y="0"/>
                </a:lnTo>
                <a:close/>
              </a:path>
            </a:pathLst>
          </a:custGeom>
          <a:blipFill>
            <a:blip r:embed="rId5">
              <a:alphaModFix amt="40000"/>
            </a:blip>
            <a:stretch>
              <a:fillRect l="0" t="0" r="0" b="0"/>
            </a:stretch>
          </a:blipFill>
        </p:spPr>
      </p:sp>
      <p:grpSp>
        <p:nvGrpSpPr>
          <p:cNvPr name="Group 8" id="8"/>
          <p:cNvGrpSpPr/>
          <p:nvPr/>
        </p:nvGrpSpPr>
        <p:grpSpPr>
          <a:xfrm rot="0">
            <a:off x="9980489" y="1022172"/>
            <a:ext cx="4947135" cy="547206"/>
            <a:chOff x="0" y="0"/>
            <a:chExt cx="674170" cy="74570"/>
          </a:xfrm>
        </p:grpSpPr>
        <p:sp>
          <p:nvSpPr>
            <p:cNvPr name="Freeform 9" id="9"/>
            <p:cNvSpPr/>
            <p:nvPr/>
          </p:nvSpPr>
          <p:spPr>
            <a:xfrm flipH="false" flipV="false" rot="0">
              <a:off x="0" y="0"/>
              <a:ext cx="674170" cy="74570"/>
            </a:xfrm>
            <a:custGeom>
              <a:avLst/>
              <a:gdLst/>
              <a:ahLst/>
              <a:cxnLst/>
              <a:rect r="r" b="b" t="t" l="l"/>
              <a:pathLst>
                <a:path h="74570" w="674170">
                  <a:moveTo>
                    <a:pt x="37285" y="0"/>
                  </a:moveTo>
                  <a:lnTo>
                    <a:pt x="636885" y="0"/>
                  </a:lnTo>
                  <a:cubicBezTo>
                    <a:pt x="646774" y="0"/>
                    <a:pt x="656257" y="3928"/>
                    <a:pt x="663250" y="10921"/>
                  </a:cubicBezTo>
                  <a:cubicBezTo>
                    <a:pt x="670242" y="17913"/>
                    <a:pt x="674170" y="27397"/>
                    <a:pt x="674170" y="37285"/>
                  </a:cubicBezTo>
                  <a:lnTo>
                    <a:pt x="674170" y="37285"/>
                  </a:lnTo>
                  <a:cubicBezTo>
                    <a:pt x="674170" y="47174"/>
                    <a:pt x="670242" y="56657"/>
                    <a:pt x="663250" y="63650"/>
                  </a:cubicBezTo>
                  <a:cubicBezTo>
                    <a:pt x="656257" y="70642"/>
                    <a:pt x="646774" y="74570"/>
                    <a:pt x="636885" y="74570"/>
                  </a:cubicBezTo>
                  <a:lnTo>
                    <a:pt x="37285" y="74570"/>
                  </a:lnTo>
                  <a:cubicBezTo>
                    <a:pt x="27397" y="74570"/>
                    <a:pt x="17913" y="70642"/>
                    <a:pt x="10921" y="63650"/>
                  </a:cubicBezTo>
                  <a:cubicBezTo>
                    <a:pt x="3928" y="56657"/>
                    <a:pt x="0" y="47174"/>
                    <a:pt x="0" y="37285"/>
                  </a:cubicBezTo>
                  <a:lnTo>
                    <a:pt x="0" y="37285"/>
                  </a:lnTo>
                  <a:cubicBezTo>
                    <a:pt x="0" y="27397"/>
                    <a:pt x="3928" y="17913"/>
                    <a:pt x="10921" y="10921"/>
                  </a:cubicBezTo>
                  <a:cubicBezTo>
                    <a:pt x="17913" y="3928"/>
                    <a:pt x="27397" y="0"/>
                    <a:pt x="37285" y="0"/>
                  </a:cubicBezTo>
                  <a:close/>
                </a:path>
              </a:pathLst>
            </a:custGeom>
            <a:solidFill>
              <a:srgbClr val="C6BCB7"/>
            </a:solidFill>
          </p:spPr>
        </p:sp>
        <p:sp>
          <p:nvSpPr>
            <p:cNvPr name="TextBox 10" id="10"/>
            <p:cNvSpPr txBox="true"/>
            <p:nvPr/>
          </p:nvSpPr>
          <p:spPr>
            <a:xfrm>
              <a:off x="0" y="-47625"/>
              <a:ext cx="674170" cy="122195"/>
            </a:xfrm>
            <a:prstGeom prst="rect">
              <a:avLst/>
            </a:prstGeom>
          </p:spPr>
          <p:txBody>
            <a:bodyPr anchor="ctr" rtlCol="false" tIns="50800" lIns="50800" bIns="50800" rIns="50800"/>
            <a:lstStyle/>
            <a:p>
              <a:pPr algn="ctr" marL="0" indent="0" lvl="0">
                <a:lnSpc>
                  <a:spcPts val="3606"/>
                </a:lnSpc>
              </a:pPr>
            </a:p>
          </p:txBody>
        </p:sp>
      </p:grpSp>
      <p:sp>
        <p:nvSpPr>
          <p:cNvPr name="TextBox 11" id="11"/>
          <p:cNvSpPr txBox="true"/>
          <p:nvPr/>
        </p:nvSpPr>
        <p:spPr>
          <a:xfrm rot="0">
            <a:off x="10427390" y="1055807"/>
            <a:ext cx="3970985" cy="439432"/>
          </a:xfrm>
          <a:prstGeom prst="rect">
            <a:avLst/>
          </a:prstGeom>
        </p:spPr>
        <p:txBody>
          <a:bodyPr anchor="t" rtlCol="false" tIns="0" lIns="0" bIns="0" rIns="0">
            <a:spAutoFit/>
          </a:bodyPr>
          <a:lstStyle/>
          <a:p>
            <a:pPr algn="just" marL="0" indent="0" lvl="0">
              <a:lnSpc>
                <a:spcPts val="3604"/>
              </a:lnSpc>
              <a:spcBef>
                <a:spcPct val="0"/>
              </a:spcBef>
            </a:pPr>
            <a:r>
              <a:rPr lang="en-US" b="true" sz="2574">
                <a:solidFill>
                  <a:srgbClr val="1D1D1B"/>
                </a:solidFill>
                <a:latin typeface="Nunito Sans Condensed Bold"/>
                <a:ea typeface="Nunito Sans Condensed Bold"/>
                <a:cs typeface="Nunito Sans Condensed Bold"/>
                <a:sym typeface="Nunito Sans Condensed Bold"/>
              </a:rPr>
              <a:t>Extra Bag Charges</a:t>
            </a:r>
          </a:p>
        </p:txBody>
      </p:sp>
      <p:grpSp>
        <p:nvGrpSpPr>
          <p:cNvPr name="Group 12" id="12"/>
          <p:cNvGrpSpPr/>
          <p:nvPr/>
        </p:nvGrpSpPr>
        <p:grpSpPr>
          <a:xfrm rot="0">
            <a:off x="9980489" y="3848366"/>
            <a:ext cx="4947135" cy="547206"/>
            <a:chOff x="0" y="0"/>
            <a:chExt cx="674170" cy="74570"/>
          </a:xfrm>
        </p:grpSpPr>
        <p:sp>
          <p:nvSpPr>
            <p:cNvPr name="Freeform 13" id="13"/>
            <p:cNvSpPr/>
            <p:nvPr/>
          </p:nvSpPr>
          <p:spPr>
            <a:xfrm flipH="false" flipV="false" rot="0">
              <a:off x="0" y="0"/>
              <a:ext cx="674170" cy="74570"/>
            </a:xfrm>
            <a:custGeom>
              <a:avLst/>
              <a:gdLst/>
              <a:ahLst/>
              <a:cxnLst/>
              <a:rect r="r" b="b" t="t" l="l"/>
              <a:pathLst>
                <a:path h="74570" w="674170">
                  <a:moveTo>
                    <a:pt x="37285" y="0"/>
                  </a:moveTo>
                  <a:lnTo>
                    <a:pt x="636885" y="0"/>
                  </a:lnTo>
                  <a:cubicBezTo>
                    <a:pt x="646774" y="0"/>
                    <a:pt x="656257" y="3928"/>
                    <a:pt x="663250" y="10921"/>
                  </a:cubicBezTo>
                  <a:cubicBezTo>
                    <a:pt x="670242" y="17913"/>
                    <a:pt x="674170" y="27397"/>
                    <a:pt x="674170" y="37285"/>
                  </a:cubicBezTo>
                  <a:lnTo>
                    <a:pt x="674170" y="37285"/>
                  </a:lnTo>
                  <a:cubicBezTo>
                    <a:pt x="674170" y="47174"/>
                    <a:pt x="670242" y="56657"/>
                    <a:pt x="663250" y="63650"/>
                  </a:cubicBezTo>
                  <a:cubicBezTo>
                    <a:pt x="656257" y="70642"/>
                    <a:pt x="646774" y="74570"/>
                    <a:pt x="636885" y="74570"/>
                  </a:cubicBezTo>
                  <a:lnTo>
                    <a:pt x="37285" y="74570"/>
                  </a:lnTo>
                  <a:cubicBezTo>
                    <a:pt x="27397" y="74570"/>
                    <a:pt x="17913" y="70642"/>
                    <a:pt x="10921" y="63650"/>
                  </a:cubicBezTo>
                  <a:cubicBezTo>
                    <a:pt x="3928" y="56657"/>
                    <a:pt x="0" y="47174"/>
                    <a:pt x="0" y="37285"/>
                  </a:cubicBezTo>
                  <a:lnTo>
                    <a:pt x="0" y="37285"/>
                  </a:lnTo>
                  <a:cubicBezTo>
                    <a:pt x="0" y="27397"/>
                    <a:pt x="3928" y="17913"/>
                    <a:pt x="10921" y="10921"/>
                  </a:cubicBezTo>
                  <a:cubicBezTo>
                    <a:pt x="17913" y="3928"/>
                    <a:pt x="27397" y="0"/>
                    <a:pt x="37285" y="0"/>
                  </a:cubicBezTo>
                  <a:close/>
                </a:path>
              </a:pathLst>
            </a:custGeom>
            <a:solidFill>
              <a:srgbClr val="C6BCB7"/>
            </a:solidFill>
          </p:spPr>
        </p:sp>
        <p:sp>
          <p:nvSpPr>
            <p:cNvPr name="TextBox 14" id="14"/>
            <p:cNvSpPr txBox="true"/>
            <p:nvPr/>
          </p:nvSpPr>
          <p:spPr>
            <a:xfrm>
              <a:off x="0" y="-47625"/>
              <a:ext cx="674170" cy="122195"/>
            </a:xfrm>
            <a:prstGeom prst="rect">
              <a:avLst/>
            </a:prstGeom>
          </p:spPr>
          <p:txBody>
            <a:bodyPr anchor="ctr" rtlCol="false" tIns="50800" lIns="50800" bIns="50800" rIns="50800"/>
            <a:lstStyle/>
            <a:p>
              <a:pPr algn="ctr" marL="0" indent="0" lvl="0">
                <a:lnSpc>
                  <a:spcPts val="3606"/>
                </a:lnSpc>
              </a:pPr>
            </a:p>
          </p:txBody>
        </p:sp>
      </p:grpSp>
      <p:sp>
        <p:nvSpPr>
          <p:cNvPr name="TextBox 15" id="15"/>
          <p:cNvSpPr txBox="true"/>
          <p:nvPr/>
        </p:nvSpPr>
        <p:spPr>
          <a:xfrm rot="0">
            <a:off x="10427390" y="3878464"/>
            <a:ext cx="4259160" cy="439432"/>
          </a:xfrm>
          <a:prstGeom prst="rect">
            <a:avLst/>
          </a:prstGeom>
        </p:spPr>
        <p:txBody>
          <a:bodyPr anchor="t" rtlCol="false" tIns="0" lIns="0" bIns="0" rIns="0">
            <a:spAutoFit/>
          </a:bodyPr>
          <a:lstStyle/>
          <a:p>
            <a:pPr algn="just" marL="0" indent="0" lvl="0">
              <a:lnSpc>
                <a:spcPts val="3604"/>
              </a:lnSpc>
              <a:spcBef>
                <a:spcPct val="0"/>
              </a:spcBef>
            </a:pPr>
            <a:r>
              <a:rPr lang="en-US" b="true" sz="2574">
                <a:solidFill>
                  <a:srgbClr val="1D1D1B"/>
                </a:solidFill>
                <a:latin typeface="Nunito Sans Condensed Bold"/>
                <a:ea typeface="Nunito Sans Condensed Bold"/>
                <a:cs typeface="Nunito Sans Condensed Bold"/>
                <a:sym typeface="Nunito Sans Condensed Bold"/>
              </a:rPr>
              <a:t>Weight &amp; Size Restrictions</a:t>
            </a:r>
          </a:p>
        </p:txBody>
      </p:sp>
      <p:grpSp>
        <p:nvGrpSpPr>
          <p:cNvPr name="Group 16" id="16"/>
          <p:cNvGrpSpPr/>
          <p:nvPr/>
        </p:nvGrpSpPr>
        <p:grpSpPr>
          <a:xfrm rot="0">
            <a:off x="9980489" y="6674561"/>
            <a:ext cx="4947135" cy="547206"/>
            <a:chOff x="0" y="0"/>
            <a:chExt cx="674170" cy="74570"/>
          </a:xfrm>
        </p:grpSpPr>
        <p:sp>
          <p:nvSpPr>
            <p:cNvPr name="Freeform 17" id="17"/>
            <p:cNvSpPr/>
            <p:nvPr/>
          </p:nvSpPr>
          <p:spPr>
            <a:xfrm flipH="false" flipV="false" rot="0">
              <a:off x="0" y="0"/>
              <a:ext cx="674170" cy="74570"/>
            </a:xfrm>
            <a:custGeom>
              <a:avLst/>
              <a:gdLst/>
              <a:ahLst/>
              <a:cxnLst/>
              <a:rect r="r" b="b" t="t" l="l"/>
              <a:pathLst>
                <a:path h="74570" w="674170">
                  <a:moveTo>
                    <a:pt x="37285" y="0"/>
                  </a:moveTo>
                  <a:lnTo>
                    <a:pt x="636885" y="0"/>
                  </a:lnTo>
                  <a:cubicBezTo>
                    <a:pt x="646774" y="0"/>
                    <a:pt x="656257" y="3928"/>
                    <a:pt x="663250" y="10921"/>
                  </a:cubicBezTo>
                  <a:cubicBezTo>
                    <a:pt x="670242" y="17913"/>
                    <a:pt x="674170" y="27397"/>
                    <a:pt x="674170" y="37285"/>
                  </a:cubicBezTo>
                  <a:lnTo>
                    <a:pt x="674170" y="37285"/>
                  </a:lnTo>
                  <a:cubicBezTo>
                    <a:pt x="674170" y="47174"/>
                    <a:pt x="670242" y="56657"/>
                    <a:pt x="663250" y="63650"/>
                  </a:cubicBezTo>
                  <a:cubicBezTo>
                    <a:pt x="656257" y="70642"/>
                    <a:pt x="646774" y="74570"/>
                    <a:pt x="636885" y="74570"/>
                  </a:cubicBezTo>
                  <a:lnTo>
                    <a:pt x="37285" y="74570"/>
                  </a:lnTo>
                  <a:cubicBezTo>
                    <a:pt x="27397" y="74570"/>
                    <a:pt x="17913" y="70642"/>
                    <a:pt x="10921" y="63650"/>
                  </a:cubicBezTo>
                  <a:cubicBezTo>
                    <a:pt x="3928" y="56657"/>
                    <a:pt x="0" y="47174"/>
                    <a:pt x="0" y="37285"/>
                  </a:cubicBezTo>
                  <a:lnTo>
                    <a:pt x="0" y="37285"/>
                  </a:lnTo>
                  <a:cubicBezTo>
                    <a:pt x="0" y="27397"/>
                    <a:pt x="3928" y="17913"/>
                    <a:pt x="10921" y="10921"/>
                  </a:cubicBezTo>
                  <a:cubicBezTo>
                    <a:pt x="17913" y="3928"/>
                    <a:pt x="27397" y="0"/>
                    <a:pt x="37285" y="0"/>
                  </a:cubicBezTo>
                  <a:close/>
                </a:path>
              </a:pathLst>
            </a:custGeom>
            <a:solidFill>
              <a:srgbClr val="C6BCB7"/>
            </a:solidFill>
          </p:spPr>
        </p:sp>
        <p:sp>
          <p:nvSpPr>
            <p:cNvPr name="TextBox 18" id="18"/>
            <p:cNvSpPr txBox="true"/>
            <p:nvPr/>
          </p:nvSpPr>
          <p:spPr>
            <a:xfrm>
              <a:off x="0" y="-47625"/>
              <a:ext cx="674170" cy="122195"/>
            </a:xfrm>
            <a:prstGeom prst="rect">
              <a:avLst/>
            </a:prstGeom>
          </p:spPr>
          <p:txBody>
            <a:bodyPr anchor="ctr" rtlCol="false" tIns="50800" lIns="50800" bIns="50800" rIns="50800"/>
            <a:lstStyle/>
            <a:p>
              <a:pPr algn="ctr" marL="0" indent="0" lvl="0">
                <a:lnSpc>
                  <a:spcPts val="3606"/>
                </a:lnSpc>
              </a:pPr>
            </a:p>
          </p:txBody>
        </p:sp>
      </p:grpSp>
      <p:sp>
        <p:nvSpPr>
          <p:cNvPr name="TextBox 19" id="19"/>
          <p:cNvSpPr txBox="true"/>
          <p:nvPr/>
        </p:nvSpPr>
        <p:spPr>
          <a:xfrm rot="0">
            <a:off x="10401508" y="6699212"/>
            <a:ext cx="5332634" cy="439432"/>
          </a:xfrm>
          <a:prstGeom prst="rect">
            <a:avLst/>
          </a:prstGeom>
        </p:spPr>
        <p:txBody>
          <a:bodyPr anchor="t" rtlCol="false" tIns="0" lIns="0" bIns="0" rIns="0">
            <a:spAutoFit/>
          </a:bodyPr>
          <a:lstStyle/>
          <a:p>
            <a:pPr algn="just" marL="0" indent="0" lvl="0">
              <a:lnSpc>
                <a:spcPts val="3604"/>
              </a:lnSpc>
              <a:spcBef>
                <a:spcPct val="0"/>
              </a:spcBef>
            </a:pPr>
            <a:r>
              <a:rPr lang="en-US" b="true" sz="2574">
                <a:solidFill>
                  <a:srgbClr val="1D1D1B"/>
                </a:solidFill>
                <a:latin typeface="Nunito Sans Condensed Bold"/>
                <a:ea typeface="Nunito Sans Condensed Bold"/>
                <a:cs typeface="Nunito Sans Condensed Bold"/>
                <a:sym typeface="Nunito Sans Condensed Bold"/>
              </a:rPr>
              <a:t>Maximum Limits &amp; Penalties</a:t>
            </a:r>
          </a:p>
        </p:txBody>
      </p:sp>
      <p:sp>
        <p:nvSpPr>
          <p:cNvPr name="TextBox 20" id="20"/>
          <p:cNvSpPr txBox="true"/>
          <p:nvPr/>
        </p:nvSpPr>
        <p:spPr>
          <a:xfrm rot="0">
            <a:off x="9980489" y="1613849"/>
            <a:ext cx="5779535" cy="1495575"/>
          </a:xfrm>
          <a:prstGeom prst="rect">
            <a:avLst/>
          </a:prstGeom>
        </p:spPr>
        <p:txBody>
          <a:bodyPr anchor="t" rtlCol="false" tIns="0" lIns="0" bIns="0" rIns="0">
            <a:spAutoFit/>
          </a:bodyPr>
          <a:lstStyle/>
          <a:p>
            <a:pPr algn="just" marL="0" indent="0" lvl="0">
              <a:lnSpc>
                <a:spcPts val="2979"/>
              </a:lnSpc>
              <a:spcBef>
                <a:spcPct val="0"/>
              </a:spcBef>
            </a:pPr>
            <a:r>
              <a:rPr lang="en-US" sz="2127">
                <a:solidFill>
                  <a:srgbClr val="1D1D1B"/>
                </a:solidFill>
                <a:latin typeface="Nunito Sans Condensed"/>
                <a:ea typeface="Nunito Sans Condensed"/>
                <a:cs typeface="Nunito Sans Condensed"/>
                <a:sym typeface="Nunito Sans Condensed"/>
              </a:rPr>
              <a:t>Additional checked bags typically incur a per-bag fee starting around $30–$60 USD.</a:t>
            </a:r>
          </a:p>
          <a:p>
            <a:pPr algn="just" marL="0" indent="0" lvl="0">
              <a:lnSpc>
                <a:spcPts val="2979"/>
              </a:lnSpc>
              <a:spcBef>
                <a:spcPct val="0"/>
              </a:spcBef>
            </a:pPr>
            <a:r>
              <a:rPr lang="en-US" sz="2127">
                <a:solidFill>
                  <a:srgbClr val="1D1D1B"/>
                </a:solidFill>
                <a:latin typeface="Nunito Sans Condensed"/>
                <a:ea typeface="Nunito Sans Condensed"/>
                <a:cs typeface="Nunito Sans Condensed"/>
                <a:sym typeface="Nunito Sans Condensed"/>
              </a:rPr>
              <a:t>Charges increase per kilo for overweight bags exceeding the free allowance.</a:t>
            </a:r>
          </a:p>
        </p:txBody>
      </p:sp>
      <p:sp>
        <p:nvSpPr>
          <p:cNvPr name="TextBox 21" id="21"/>
          <p:cNvSpPr txBox="true"/>
          <p:nvPr/>
        </p:nvSpPr>
        <p:spPr>
          <a:xfrm rot="0">
            <a:off x="9980489" y="4432150"/>
            <a:ext cx="5779535" cy="1495575"/>
          </a:xfrm>
          <a:prstGeom prst="rect">
            <a:avLst/>
          </a:prstGeom>
        </p:spPr>
        <p:txBody>
          <a:bodyPr anchor="t" rtlCol="false" tIns="0" lIns="0" bIns="0" rIns="0">
            <a:spAutoFit/>
          </a:bodyPr>
          <a:lstStyle/>
          <a:p>
            <a:pPr algn="just" marL="0" indent="0" lvl="0">
              <a:lnSpc>
                <a:spcPts val="2979"/>
              </a:lnSpc>
              <a:spcBef>
                <a:spcPct val="0"/>
              </a:spcBef>
            </a:pPr>
            <a:r>
              <a:rPr lang="en-US" sz="2127">
                <a:solidFill>
                  <a:srgbClr val="1D1D1B"/>
                </a:solidFill>
                <a:latin typeface="Nunito Sans Condensed"/>
                <a:ea typeface="Nunito Sans Condensed"/>
                <a:cs typeface="Nunito Sans Condensed"/>
                <a:sym typeface="Nunito Sans Condensed"/>
              </a:rPr>
              <a:t>Each checked bag must not exceed 23 kg (50 lbs) under standard fare allowances.</a:t>
            </a:r>
          </a:p>
          <a:p>
            <a:pPr algn="just" marL="0" indent="0" lvl="0">
              <a:lnSpc>
                <a:spcPts val="2979"/>
              </a:lnSpc>
              <a:spcBef>
                <a:spcPct val="0"/>
              </a:spcBef>
            </a:pPr>
            <a:r>
              <a:rPr lang="en-US" sz="2127">
                <a:solidFill>
                  <a:srgbClr val="1D1D1B"/>
                </a:solidFill>
                <a:latin typeface="Nunito Sans Condensed"/>
                <a:ea typeface="Nunito Sans Condensed"/>
                <a:cs typeface="Nunito Sans Condensed"/>
                <a:sym typeface="Nunito Sans Condensed"/>
              </a:rPr>
              <a:t>Oversized bags (over 158 cm linear) are subject to additional handling fees.</a:t>
            </a:r>
          </a:p>
        </p:txBody>
      </p:sp>
      <p:sp>
        <p:nvSpPr>
          <p:cNvPr name="TextBox 22" id="22"/>
          <p:cNvSpPr txBox="true"/>
          <p:nvPr/>
        </p:nvSpPr>
        <p:spPr>
          <a:xfrm rot="0">
            <a:off x="9980489" y="7252897"/>
            <a:ext cx="5779535" cy="1495575"/>
          </a:xfrm>
          <a:prstGeom prst="rect">
            <a:avLst/>
          </a:prstGeom>
        </p:spPr>
        <p:txBody>
          <a:bodyPr anchor="t" rtlCol="false" tIns="0" lIns="0" bIns="0" rIns="0">
            <a:spAutoFit/>
          </a:bodyPr>
          <a:lstStyle/>
          <a:p>
            <a:pPr algn="just" marL="0" indent="0" lvl="0">
              <a:lnSpc>
                <a:spcPts val="2979"/>
              </a:lnSpc>
              <a:spcBef>
                <a:spcPct val="0"/>
              </a:spcBef>
            </a:pPr>
            <a:r>
              <a:rPr lang="en-US" sz="2127">
                <a:solidFill>
                  <a:srgbClr val="1D1D1B"/>
                </a:solidFill>
                <a:latin typeface="Nunito Sans Condensed"/>
                <a:ea typeface="Nunito Sans Condensed"/>
                <a:cs typeface="Nunito Sans Condensed"/>
                <a:sym typeface="Nunito Sans Condensed"/>
              </a:rPr>
              <a:t>Maximum weight per bag is capped at 32 kg (70 lbs); heavier items are not accepted.</a:t>
            </a:r>
          </a:p>
          <a:p>
            <a:pPr algn="just" marL="0" indent="0" lvl="0">
              <a:lnSpc>
                <a:spcPts val="2979"/>
              </a:lnSpc>
              <a:spcBef>
                <a:spcPct val="0"/>
              </a:spcBef>
            </a:pPr>
            <a:r>
              <a:rPr lang="en-US" sz="2127">
                <a:solidFill>
                  <a:srgbClr val="1D1D1B"/>
                </a:solidFill>
                <a:latin typeface="Nunito Sans Condensed"/>
                <a:ea typeface="Nunito Sans Condensed"/>
                <a:cs typeface="Nunito Sans Condensed"/>
                <a:sym typeface="Nunito Sans Condensed"/>
              </a:rPr>
              <a:t>Exceeding size or weight limits at the airport results in significantly higher penalty fees.</a:t>
            </a:r>
          </a:p>
        </p:txBody>
      </p:sp>
      <p:sp>
        <p:nvSpPr>
          <p:cNvPr name="TextBox 23" id="23"/>
          <p:cNvSpPr txBox="true"/>
          <p:nvPr/>
        </p:nvSpPr>
        <p:spPr>
          <a:xfrm rot="0">
            <a:off x="1371000" y="2256842"/>
            <a:ext cx="6487570" cy="2192683"/>
          </a:xfrm>
          <a:prstGeom prst="rect">
            <a:avLst/>
          </a:prstGeom>
        </p:spPr>
        <p:txBody>
          <a:bodyPr anchor="t" rtlCol="false" tIns="0" lIns="0" bIns="0" rIns="0">
            <a:spAutoFit/>
          </a:bodyPr>
          <a:lstStyle/>
          <a:p>
            <a:pPr algn="l" marL="0" indent="0" lvl="0">
              <a:lnSpc>
                <a:spcPts val="8818"/>
              </a:lnSpc>
              <a:spcBef>
                <a:spcPct val="0"/>
              </a:spcBef>
            </a:pPr>
            <a:r>
              <a:rPr lang="en-US" sz="6298">
                <a:solidFill>
                  <a:srgbClr val="E2E4E6"/>
                </a:solidFill>
                <a:latin typeface="Ramabhadra"/>
                <a:ea typeface="Ramabhadra"/>
                <a:cs typeface="Ramabhadra"/>
                <a:sym typeface="Ramabhadra"/>
              </a:rPr>
              <a:t>BAGGAGE FEES &amp; CHARGES</a:t>
            </a:r>
          </a:p>
        </p:txBody>
      </p:sp>
      <p:sp>
        <p:nvSpPr>
          <p:cNvPr name="TextBox 24" id="24"/>
          <p:cNvSpPr txBox="true"/>
          <p:nvPr/>
        </p:nvSpPr>
        <p:spPr>
          <a:xfrm rot="0">
            <a:off x="1371000" y="5095875"/>
            <a:ext cx="5881910" cy="2174920"/>
          </a:xfrm>
          <a:prstGeom prst="rect">
            <a:avLst/>
          </a:prstGeom>
        </p:spPr>
        <p:txBody>
          <a:bodyPr anchor="t" rtlCol="false" tIns="0" lIns="0" bIns="0" rIns="0">
            <a:spAutoFit/>
          </a:bodyPr>
          <a:lstStyle/>
          <a:p>
            <a:pPr algn="just" marL="0" indent="0" lvl="0">
              <a:lnSpc>
                <a:spcPts val="3497"/>
              </a:lnSpc>
              <a:spcBef>
                <a:spcPct val="0"/>
              </a:spcBef>
            </a:pPr>
            <a:r>
              <a:rPr lang="en-US" sz="2498" u="sng">
                <a:solidFill>
                  <a:srgbClr val="E2E4E6"/>
                </a:solidFill>
                <a:latin typeface="Nunito Sans Condensed"/>
                <a:ea typeface="Nunito Sans Condensed"/>
                <a:cs typeface="Nunito Sans Condensed"/>
                <a:sym typeface="Nunito Sans Condensed"/>
                <a:hlinkClick r:id="rId6" tooltip="https://cartpeggy751.wixsite.com/smart-travel-policy/post/copa-personal-item-size"/>
              </a:rPr>
              <a:t>Copa Airlines baggage fees</a:t>
            </a:r>
            <a:r>
              <a:rPr lang="en-US" sz="2498">
                <a:solidFill>
                  <a:srgbClr val="E2E4E6"/>
                </a:solidFill>
                <a:latin typeface="Nunito Sans Condensed"/>
                <a:ea typeface="Nunito Sans Condensed"/>
                <a:cs typeface="Nunito Sans Condensed"/>
                <a:sym typeface="Nunito Sans Condensed"/>
              </a:rPr>
              <a:t> apply for any extra baggage beyond the free allowance. Fees vary based on weight, size, and number of bags. Always review charges before your trip.</a:t>
            </a:r>
          </a:p>
        </p:txBody>
      </p:sp>
      <p:sp>
        <p:nvSpPr>
          <p:cNvPr name="Freeform 25" id="25"/>
          <p:cNvSpPr/>
          <p:nvPr/>
        </p:nvSpPr>
        <p:spPr>
          <a:xfrm flipH="false" flipV="false" rot="0">
            <a:off x="16120879" y="-283704"/>
            <a:ext cx="3209253" cy="2912397"/>
          </a:xfrm>
          <a:custGeom>
            <a:avLst/>
            <a:gdLst/>
            <a:ahLst/>
            <a:cxnLst/>
            <a:rect r="r" b="b" t="t" l="l"/>
            <a:pathLst>
              <a:path h="2912397" w="3209253">
                <a:moveTo>
                  <a:pt x="0" y="0"/>
                </a:moveTo>
                <a:lnTo>
                  <a:pt x="3209253" y="0"/>
                </a:lnTo>
                <a:lnTo>
                  <a:pt x="3209253" y="2912398"/>
                </a:lnTo>
                <a:lnTo>
                  <a:pt x="0" y="2912398"/>
                </a:lnTo>
                <a:lnTo>
                  <a:pt x="0" y="0"/>
                </a:lnTo>
                <a:close/>
              </a:path>
            </a:pathLst>
          </a:custGeom>
          <a:blipFill>
            <a:blip r:embed="rId7">
              <a:alphaModFix amt="35000"/>
            </a:blip>
            <a:stretch>
              <a:fillRect l="0" t="0" r="0" b="0"/>
            </a:stretch>
          </a:blipFill>
        </p:spPr>
      </p:sp>
      <p:sp>
        <p:nvSpPr>
          <p:cNvPr name="Freeform 26" id="26"/>
          <p:cNvSpPr/>
          <p:nvPr/>
        </p:nvSpPr>
        <p:spPr>
          <a:xfrm flipH="false" flipV="false" rot="0">
            <a:off x="15674118" y="7556885"/>
            <a:ext cx="3209253" cy="2912397"/>
          </a:xfrm>
          <a:custGeom>
            <a:avLst/>
            <a:gdLst/>
            <a:ahLst/>
            <a:cxnLst/>
            <a:rect r="r" b="b" t="t" l="l"/>
            <a:pathLst>
              <a:path h="2912397" w="3209253">
                <a:moveTo>
                  <a:pt x="0" y="0"/>
                </a:moveTo>
                <a:lnTo>
                  <a:pt x="3209253" y="0"/>
                </a:lnTo>
                <a:lnTo>
                  <a:pt x="3209253" y="2912397"/>
                </a:lnTo>
                <a:lnTo>
                  <a:pt x="0" y="2912397"/>
                </a:lnTo>
                <a:lnTo>
                  <a:pt x="0" y="0"/>
                </a:lnTo>
                <a:close/>
              </a:path>
            </a:pathLst>
          </a:custGeom>
          <a:blipFill>
            <a:blip r:embed="rId8">
              <a:alphaModFix amt="35000"/>
            </a:blip>
            <a:stretch>
              <a:fillRect l="0" t="0" r="0" b="0"/>
            </a:stretch>
          </a:blipFill>
        </p:spPr>
      </p:sp>
      <p:sp>
        <p:nvSpPr>
          <p:cNvPr name="Freeform 27" id="27"/>
          <p:cNvSpPr/>
          <p:nvPr/>
        </p:nvSpPr>
        <p:spPr>
          <a:xfrm flipH="false" flipV="false" rot="0">
            <a:off x="0" y="-8968"/>
            <a:ext cx="1828121" cy="767242"/>
          </a:xfrm>
          <a:custGeom>
            <a:avLst/>
            <a:gdLst/>
            <a:ahLst/>
            <a:cxnLst/>
            <a:rect r="r" b="b" t="t" l="l"/>
            <a:pathLst>
              <a:path h="767242" w="1828121">
                <a:moveTo>
                  <a:pt x="0" y="0"/>
                </a:moveTo>
                <a:lnTo>
                  <a:pt x="1828121" y="0"/>
                </a:lnTo>
                <a:lnTo>
                  <a:pt x="1828121" y="767242"/>
                </a:lnTo>
                <a:lnTo>
                  <a:pt x="0" y="767242"/>
                </a:lnTo>
                <a:lnTo>
                  <a:pt x="0" y="0"/>
                </a:lnTo>
                <a:close/>
              </a:path>
            </a:pathLst>
          </a:custGeom>
          <a:blipFill>
            <a:blip r:embed="rId9"/>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A09786"/>
        </a:solidFill>
      </p:bgPr>
    </p:bg>
    <p:spTree>
      <p:nvGrpSpPr>
        <p:cNvPr id="1" name=""/>
        <p:cNvGrpSpPr/>
        <p:nvPr/>
      </p:nvGrpSpPr>
      <p:grpSpPr>
        <a:xfrm>
          <a:off x="0" y="0"/>
          <a:ext cx="0" cy="0"/>
          <a:chOff x="0" y="0"/>
          <a:chExt cx="0" cy="0"/>
        </a:xfrm>
      </p:grpSpPr>
      <p:sp>
        <p:nvSpPr>
          <p:cNvPr name="Freeform 2" id="2"/>
          <p:cNvSpPr/>
          <p:nvPr/>
        </p:nvSpPr>
        <p:spPr>
          <a:xfrm flipH="false" flipV="false" rot="5400000">
            <a:off x="-460657" y="-1598006"/>
            <a:ext cx="4544458" cy="4114800"/>
          </a:xfrm>
          <a:custGeom>
            <a:avLst/>
            <a:gdLst/>
            <a:ahLst/>
            <a:cxnLst/>
            <a:rect r="r" b="b" t="t" l="l"/>
            <a:pathLst>
              <a:path h="4114800" w="4544458">
                <a:moveTo>
                  <a:pt x="0" y="0"/>
                </a:moveTo>
                <a:lnTo>
                  <a:pt x="4544458" y="0"/>
                </a:lnTo>
                <a:lnTo>
                  <a:pt x="4544458" y="4114800"/>
                </a:lnTo>
                <a:lnTo>
                  <a:pt x="0" y="4114800"/>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3456766" y="2272183"/>
            <a:ext cx="11374468" cy="4407606"/>
          </a:xfrm>
          <a:custGeom>
            <a:avLst/>
            <a:gdLst/>
            <a:ahLst/>
            <a:cxnLst/>
            <a:rect r="r" b="b" t="t" l="l"/>
            <a:pathLst>
              <a:path h="4407606" w="11374468">
                <a:moveTo>
                  <a:pt x="0" y="0"/>
                </a:moveTo>
                <a:lnTo>
                  <a:pt x="11374468" y="0"/>
                </a:lnTo>
                <a:lnTo>
                  <a:pt x="11374468" y="4407607"/>
                </a:lnTo>
                <a:lnTo>
                  <a:pt x="0" y="440760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 id="4"/>
          <p:cNvSpPr/>
          <p:nvPr/>
        </p:nvSpPr>
        <p:spPr>
          <a:xfrm flipH="false" flipV="false" rot="0">
            <a:off x="14831234" y="-533149"/>
            <a:ext cx="4532006" cy="4114800"/>
          </a:xfrm>
          <a:custGeom>
            <a:avLst/>
            <a:gdLst/>
            <a:ahLst/>
            <a:cxnLst/>
            <a:rect r="r" b="b" t="t" l="l"/>
            <a:pathLst>
              <a:path h="4114800" w="4532006">
                <a:moveTo>
                  <a:pt x="0" y="0"/>
                </a:moveTo>
                <a:lnTo>
                  <a:pt x="4532006" y="0"/>
                </a:lnTo>
                <a:lnTo>
                  <a:pt x="4532006" y="4114800"/>
                </a:lnTo>
                <a:lnTo>
                  <a:pt x="0" y="4114800"/>
                </a:lnTo>
                <a:lnTo>
                  <a:pt x="0" y="0"/>
                </a:lnTo>
                <a:close/>
              </a:path>
            </a:pathLst>
          </a:custGeom>
          <a:blipFill>
            <a:blip r:embed="rId6">
              <a:alphaModFix amt="35000"/>
              <a:extLst>
                <a:ext uri="{96DAC541-7B7A-43D3-8B79-37D633B846F1}">
                  <asvg:svgBlip xmlns:asvg="http://schemas.microsoft.com/office/drawing/2016/SVG/main" r:embed="rId7"/>
                </a:ext>
              </a:extLst>
            </a:blip>
            <a:stretch>
              <a:fillRect l="0" t="0" r="0" b="0"/>
            </a:stretch>
          </a:blipFill>
        </p:spPr>
      </p:sp>
      <p:sp>
        <p:nvSpPr>
          <p:cNvPr name="Freeform 5" id="5"/>
          <p:cNvSpPr/>
          <p:nvPr/>
        </p:nvSpPr>
        <p:spPr>
          <a:xfrm flipH="false" flipV="false" rot="0">
            <a:off x="14208244" y="8890903"/>
            <a:ext cx="4280591" cy="1548795"/>
          </a:xfrm>
          <a:custGeom>
            <a:avLst/>
            <a:gdLst/>
            <a:ahLst/>
            <a:cxnLst/>
            <a:rect r="r" b="b" t="t" l="l"/>
            <a:pathLst>
              <a:path h="1548795" w="4280591">
                <a:moveTo>
                  <a:pt x="0" y="0"/>
                </a:moveTo>
                <a:lnTo>
                  <a:pt x="4280590" y="0"/>
                </a:lnTo>
                <a:lnTo>
                  <a:pt x="4280590" y="1548795"/>
                </a:lnTo>
                <a:lnTo>
                  <a:pt x="0" y="1548795"/>
                </a:lnTo>
                <a:lnTo>
                  <a:pt x="0" y="0"/>
                </a:lnTo>
                <a:close/>
              </a:path>
            </a:pathLst>
          </a:custGeom>
          <a:blipFill>
            <a:blip r:embed="rId8">
              <a:alphaModFix amt="65000"/>
              <a:extLst>
                <a:ext uri="{96DAC541-7B7A-43D3-8B79-37D633B846F1}">
                  <asvg:svgBlip xmlns:asvg="http://schemas.microsoft.com/office/drawing/2016/SVG/main" r:embed="rId9"/>
                </a:ext>
              </a:extLst>
            </a:blip>
            <a:stretch>
              <a:fillRect l="0" t="0" r="0" b="0"/>
            </a:stretch>
          </a:blipFill>
        </p:spPr>
      </p:sp>
      <p:sp>
        <p:nvSpPr>
          <p:cNvPr name="TextBox 6" id="6"/>
          <p:cNvSpPr txBox="true"/>
          <p:nvPr/>
        </p:nvSpPr>
        <p:spPr>
          <a:xfrm rot="0">
            <a:off x="3118532" y="794051"/>
            <a:ext cx="11417803" cy="596539"/>
          </a:xfrm>
          <a:prstGeom prst="rect">
            <a:avLst/>
          </a:prstGeom>
        </p:spPr>
        <p:txBody>
          <a:bodyPr anchor="t" rtlCol="false" tIns="0" lIns="0" bIns="0" rIns="0">
            <a:spAutoFit/>
          </a:bodyPr>
          <a:lstStyle/>
          <a:p>
            <a:pPr algn="ctr" marL="0" indent="0" lvl="0">
              <a:lnSpc>
                <a:spcPts val="4919"/>
              </a:lnSpc>
              <a:spcBef>
                <a:spcPct val="0"/>
              </a:spcBef>
            </a:pPr>
            <a:r>
              <a:rPr lang="en-US" sz="3514">
                <a:solidFill>
                  <a:srgbClr val="0B1C2D"/>
                </a:solidFill>
                <a:latin typeface="Ramabhadra"/>
                <a:ea typeface="Ramabhadra"/>
                <a:cs typeface="Ramabhadra"/>
                <a:sym typeface="Ramabhadra"/>
              </a:rPr>
              <a:t>HOW TO BUY EXTRA BAGGAGE ON COPA AIRLINES</a:t>
            </a:r>
          </a:p>
        </p:txBody>
      </p:sp>
      <p:sp>
        <p:nvSpPr>
          <p:cNvPr name="TextBox 7" id="7"/>
          <p:cNvSpPr txBox="true"/>
          <p:nvPr/>
        </p:nvSpPr>
        <p:spPr>
          <a:xfrm rot="0">
            <a:off x="1589103" y="3987207"/>
            <a:ext cx="3766099" cy="481489"/>
          </a:xfrm>
          <a:prstGeom prst="rect">
            <a:avLst/>
          </a:prstGeom>
        </p:spPr>
        <p:txBody>
          <a:bodyPr anchor="t" rtlCol="false" tIns="0" lIns="0" bIns="0" rIns="0">
            <a:spAutoFit/>
          </a:bodyPr>
          <a:lstStyle/>
          <a:p>
            <a:pPr algn="ctr" marL="0" indent="0" lvl="0">
              <a:lnSpc>
                <a:spcPts val="3911"/>
              </a:lnSpc>
              <a:spcBef>
                <a:spcPct val="0"/>
              </a:spcBef>
            </a:pPr>
            <a:r>
              <a:rPr lang="en-US" b="true" sz="2793">
                <a:solidFill>
                  <a:srgbClr val="131614"/>
                </a:solidFill>
                <a:latin typeface="Nunito Sans Condensed Bold"/>
                <a:ea typeface="Nunito Sans Condensed Bold"/>
                <a:cs typeface="Nunito Sans Condensed Bold"/>
                <a:sym typeface="Nunito Sans Condensed Bold"/>
              </a:rPr>
              <a:t>Visit the Website or App</a:t>
            </a:r>
          </a:p>
        </p:txBody>
      </p:sp>
      <p:sp>
        <p:nvSpPr>
          <p:cNvPr name="TextBox 8" id="8"/>
          <p:cNvSpPr txBox="true"/>
          <p:nvPr/>
        </p:nvSpPr>
        <p:spPr>
          <a:xfrm rot="0">
            <a:off x="7290069" y="6841218"/>
            <a:ext cx="3707861" cy="531439"/>
          </a:xfrm>
          <a:prstGeom prst="rect">
            <a:avLst/>
          </a:prstGeom>
        </p:spPr>
        <p:txBody>
          <a:bodyPr anchor="t" rtlCol="false" tIns="0" lIns="0" bIns="0" rIns="0">
            <a:spAutoFit/>
          </a:bodyPr>
          <a:lstStyle/>
          <a:p>
            <a:pPr algn="ctr" marL="0" indent="0" lvl="0">
              <a:lnSpc>
                <a:spcPts val="4308"/>
              </a:lnSpc>
              <a:spcBef>
                <a:spcPct val="0"/>
              </a:spcBef>
            </a:pPr>
            <a:r>
              <a:rPr lang="en-US" b="true" sz="3077">
                <a:solidFill>
                  <a:srgbClr val="131614"/>
                </a:solidFill>
                <a:latin typeface="Nunito Sans Condensed Bold"/>
                <a:ea typeface="Nunito Sans Condensed Bold"/>
                <a:cs typeface="Nunito Sans Condensed Bold"/>
                <a:sym typeface="Nunito Sans Condensed Bold"/>
              </a:rPr>
              <a:t>Choose Bags &amp; Pay</a:t>
            </a:r>
          </a:p>
        </p:txBody>
      </p:sp>
      <p:sp>
        <p:nvSpPr>
          <p:cNvPr name="TextBox 9" id="9"/>
          <p:cNvSpPr txBox="true"/>
          <p:nvPr/>
        </p:nvSpPr>
        <p:spPr>
          <a:xfrm rot="0">
            <a:off x="12954770" y="3987207"/>
            <a:ext cx="3187529" cy="481489"/>
          </a:xfrm>
          <a:prstGeom prst="rect">
            <a:avLst/>
          </a:prstGeom>
        </p:spPr>
        <p:txBody>
          <a:bodyPr anchor="t" rtlCol="false" tIns="0" lIns="0" bIns="0" rIns="0">
            <a:spAutoFit/>
          </a:bodyPr>
          <a:lstStyle/>
          <a:p>
            <a:pPr algn="ctr" marL="0" indent="0" lvl="0">
              <a:lnSpc>
                <a:spcPts val="3911"/>
              </a:lnSpc>
              <a:spcBef>
                <a:spcPct val="0"/>
              </a:spcBef>
            </a:pPr>
            <a:r>
              <a:rPr lang="en-US" b="true" sz="2793">
                <a:solidFill>
                  <a:srgbClr val="131614"/>
                </a:solidFill>
                <a:latin typeface="Nunito Sans Condensed Bold"/>
                <a:ea typeface="Nunito Sans Condensed Bold"/>
                <a:cs typeface="Nunito Sans Condensed Bold"/>
                <a:sym typeface="Nunito Sans Condensed Bold"/>
              </a:rPr>
              <a:t>Manage Your Booking</a:t>
            </a:r>
          </a:p>
        </p:txBody>
      </p:sp>
      <p:sp>
        <p:nvSpPr>
          <p:cNvPr name="TextBox 10" id="10"/>
          <p:cNvSpPr txBox="true"/>
          <p:nvPr/>
        </p:nvSpPr>
        <p:spPr>
          <a:xfrm rot="0">
            <a:off x="1661031" y="4574839"/>
            <a:ext cx="3910875" cy="1739936"/>
          </a:xfrm>
          <a:prstGeom prst="rect">
            <a:avLst/>
          </a:prstGeom>
        </p:spPr>
        <p:txBody>
          <a:bodyPr anchor="t" rtlCol="false" tIns="0" lIns="0" bIns="0" rIns="0">
            <a:spAutoFit/>
          </a:bodyPr>
          <a:lstStyle/>
          <a:p>
            <a:pPr algn="ctr" marL="0" indent="0" lvl="0">
              <a:lnSpc>
                <a:spcPts val="2798"/>
              </a:lnSpc>
              <a:spcBef>
                <a:spcPct val="0"/>
              </a:spcBef>
            </a:pPr>
            <a:r>
              <a:rPr lang="en-US" sz="1998">
                <a:solidFill>
                  <a:srgbClr val="131614"/>
                </a:solidFill>
                <a:latin typeface="Nunito Sans Condensed"/>
                <a:ea typeface="Nunito Sans Condensed"/>
                <a:cs typeface="Nunito Sans Condensed"/>
                <a:sym typeface="Nunito Sans Condensed"/>
              </a:rPr>
              <a:t>Go to the Copa Airlines official website or open the mobile app. Log in to your account to access your upcoming reservation and baggage options.</a:t>
            </a:r>
          </a:p>
        </p:txBody>
      </p:sp>
      <p:sp>
        <p:nvSpPr>
          <p:cNvPr name="TextBox 11" id="11"/>
          <p:cNvSpPr txBox="true"/>
          <p:nvPr/>
        </p:nvSpPr>
        <p:spPr>
          <a:xfrm rot="0">
            <a:off x="6865505" y="7376412"/>
            <a:ext cx="4556990" cy="1739936"/>
          </a:xfrm>
          <a:prstGeom prst="rect">
            <a:avLst/>
          </a:prstGeom>
        </p:spPr>
        <p:txBody>
          <a:bodyPr anchor="t" rtlCol="false" tIns="0" lIns="0" bIns="0" rIns="0">
            <a:spAutoFit/>
          </a:bodyPr>
          <a:lstStyle/>
          <a:p>
            <a:pPr algn="ctr" marL="0" indent="0" lvl="0">
              <a:lnSpc>
                <a:spcPts val="2798"/>
              </a:lnSpc>
              <a:spcBef>
                <a:spcPct val="0"/>
              </a:spcBef>
            </a:pPr>
            <a:r>
              <a:rPr lang="en-US" b="true" sz="1998">
                <a:solidFill>
                  <a:srgbClr val="131614"/>
                </a:solidFill>
                <a:latin typeface="Nunito Sans Condensed Medium"/>
                <a:ea typeface="Nunito Sans Condensed Medium"/>
                <a:cs typeface="Nunito Sans Condensed Medium"/>
                <a:sym typeface="Nunito Sans Condensed Medium"/>
              </a:rPr>
              <a:t>Select the number of extra bags and the required weight. Pay securely online before your flight — buying in advance helps avoid higher Copa Airlines baggage fees at the airport.</a:t>
            </a:r>
          </a:p>
        </p:txBody>
      </p:sp>
      <p:sp>
        <p:nvSpPr>
          <p:cNvPr name="TextBox 12" id="12"/>
          <p:cNvSpPr txBox="true"/>
          <p:nvPr/>
        </p:nvSpPr>
        <p:spPr>
          <a:xfrm rot="0">
            <a:off x="12581893" y="4574839"/>
            <a:ext cx="3908884" cy="1739936"/>
          </a:xfrm>
          <a:prstGeom prst="rect">
            <a:avLst/>
          </a:prstGeom>
        </p:spPr>
        <p:txBody>
          <a:bodyPr anchor="t" rtlCol="false" tIns="0" lIns="0" bIns="0" rIns="0">
            <a:spAutoFit/>
          </a:bodyPr>
          <a:lstStyle/>
          <a:p>
            <a:pPr algn="ctr" marL="0" indent="0" lvl="0">
              <a:lnSpc>
                <a:spcPts val="2798"/>
              </a:lnSpc>
              <a:spcBef>
                <a:spcPct val="0"/>
              </a:spcBef>
            </a:pPr>
            <a:r>
              <a:rPr lang="en-US" sz="1998">
                <a:solidFill>
                  <a:srgbClr val="131614"/>
                </a:solidFill>
                <a:latin typeface="Nunito Sans Condensed"/>
                <a:ea typeface="Nunito Sans Condensed"/>
                <a:cs typeface="Nunito Sans Condensed"/>
                <a:sym typeface="Nunito Sans Condensed"/>
              </a:rPr>
              <a:t>Navigate to "Manage My Booking" and select the "Add Baggage" option. Review the available Copa Airlines baggage fees and choose the allowance that fits your needs.</a:t>
            </a:r>
          </a:p>
        </p:txBody>
      </p:sp>
      <p:sp>
        <p:nvSpPr>
          <p:cNvPr name="TextBox 13" id="13"/>
          <p:cNvSpPr txBox="true"/>
          <p:nvPr/>
        </p:nvSpPr>
        <p:spPr>
          <a:xfrm rot="0">
            <a:off x="6076731" y="2780781"/>
            <a:ext cx="968644" cy="745607"/>
          </a:xfrm>
          <a:prstGeom prst="rect">
            <a:avLst/>
          </a:prstGeom>
        </p:spPr>
        <p:txBody>
          <a:bodyPr anchor="t" rtlCol="false" tIns="0" lIns="0" bIns="0" rIns="0">
            <a:spAutoFit/>
          </a:bodyPr>
          <a:lstStyle/>
          <a:p>
            <a:pPr algn="ctr" marL="0" indent="0" lvl="0">
              <a:lnSpc>
                <a:spcPts val="6153"/>
              </a:lnSpc>
              <a:spcBef>
                <a:spcPct val="0"/>
              </a:spcBef>
            </a:pPr>
            <a:r>
              <a:rPr lang="en-US" sz="4395">
                <a:solidFill>
                  <a:srgbClr val="0B1C2D"/>
                </a:solidFill>
                <a:latin typeface="Ramabhadra"/>
                <a:ea typeface="Ramabhadra"/>
                <a:cs typeface="Ramabhadra"/>
                <a:sym typeface="Ramabhadra"/>
              </a:rPr>
              <a:t>1</a:t>
            </a:r>
          </a:p>
        </p:txBody>
      </p:sp>
      <p:sp>
        <p:nvSpPr>
          <p:cNvPr name="TextBox 14" id="14"/>
          <p:cNvSpPr txBox="true"/>
          <p:nvPr/>
        </p:nvSpPr>
        <p:spPr>
          <a:xfrm rot="0">
            <a:off x="8659678" y="4640903"/>
            <a:ext cx="968644" cy="745607"/>
          </a:xfrm>
          <a:prstGeom prst="rect">
            <a:avLst/>
          </a:prstGeom>
        </p:spPr>
        <p:txBody>
          <a:bodyPr anchor="t" rtlCol="false" tIns="0" lIns="0" bIns="0" rIns="0">
            <a:spAutoFit/>
          </a:bodyPr>
          <a:lstStyle/>
          <a:p>
            <a:pPr algn="ctr" marL="0" indent="0" lvl="0">
              <a:lnSpc>
                <a:spcPts val="6153"/>
              </a:lnSpc>
              <a:spcBef>
                <a:spcPct val="0"/>
              </a:spcBef>
            </a:pPr>
            <a:r>
              <a:rPr lang="en-US" sz="4395">
                <a:solidFill>
                  <a:srgbClr val="0B1C2D"/>
                </a:solidFill>
                <a:latin typeface="Ramabhadra"/>
                <a:ea typeface="Ramabhadra"/>
                <a:cs typeface="Ramabhadra"/>
                <a:sym typeface="Ramabhadra"/>
              </a:rPr>
              <a:t>2</a:t>
            </a:r>
          </a:p>
        </p:txBody>
      </p:sp>
      <p:sp>
        <p:nvSpPr>
          <p:cNvPr name="TextBox 15" id="15"/>
          <p:cNvSpPr txBox="true"/>
          <p:nvPr/>
        </p:nvSpPr>
        <p:spPr>
          <a:xfrm rot="0">
            <a:off x="11262226" y="2780781"/>
            <a:ext cx="968644" cy="745607"/>
          </a:xfrm>
          <a:prstGeom prst="rect">
            <a:avLst/>
          </a:prstGeom>
        </p:spPr>
        <p:txBody>
          <a:bodyPr anchor="t" rtlCol="false" tIns="0" lIns="0" bIns="0" rIns="0">
            <a:spAutoFit/>
          </a:bodyPr>
          <a:lstStyle/>
          <a:p>
            <a:pPr algn="ctr" marL="0" indent="0" lvl="0">
              <a:lnSpc>
                <a:spcPts val="6153"/>
              </a:lnSpc>
              <a:spcBef>
                <a:spcPct val="0"/>
              </a:spcBef>
            </a:pPr>
            <a:r>
              <a:rPr lang="en-US" sz="4395">
                <a:solidFill>
                  <a:srgbClr val="0B1C2D"/>
                </a:solidFill>
                <a:latin typeface="Ramabhadra"/>
                <a:ea typeface="Ramabhadra"/>
                <a:cs typeface="Ramabhadra"/>
                <a:sym typeface="Ramabhadra"/>
              </a:rPr>
              <a:t>3</a:t>
            </a:r>
          </a:p>
        </p:txBody>
      </p:sp>
      <p:sp>
        <p:nvSpPr>
          <p:cNvPr name="Freeform 16" id="16"/>
          <p:cNvSpPr/>
          <p:nvPr/>
        </p:nvSpPr>
        <p:spPr>
          <a:xfrm flipH="true" flipV="false" rot="5400000">
            <a:off x="-1325590" y="8341914"/>
            <a:ext cx="4280591" cy="1548795"/>
          </a:xfrm>
          <a:custGeom>
            <a:avLst/>
            <a:gdLst/>
            <a:ahLst/>
            <a:cxnLst/>
            <a:rect r="r" b="b" t="t" l="l"/>
            <a:pathLst>
              <a:path h="1548795" w="4280591">
                <a:moveTo>
                  <a:pt x="4280590" y="0"/>
                </a:moveTo>
                <a:lnTo>
                  <a:pt x="0" y="0"/>
                </a:lnTo>
                <a:lnTo>
                  <a:pt x="0" y="1548796"/>
                </a:lnTo>
                <a:lnTo>
                  <a:pt x="4280590" y="1548796"/>
                </a:lnTo>
                <a:lnTo>
                  <a:pt x="4280590" y="0"/>
                </a:lnTo>
                <a:close/>
              </a:path>
            </a:pathLst>
          </a:custGeom>
          <a:blipFill>
            <a:blip r:embed="rId8">
              <a:alphaModFix amt="65000"/>
              <a:extLst>
                <a:ext uri="{96DAC541-7B7A-43D3-8B79-37D633B846F1}">
                  <asvg:svgBlip xmlns:asvg="http://schemas.microsoft.com/office/drawing/2016/SVG/main" r:embed="rId9"/>
                </a:ext>
              </a:extLst>
            </a:blip>
            <a:stretch>
              <a:fillRect l="0" t="0" r="0" b="0"/>
            </a:stretch>
          </a:blipFill>
        </p:spPr>
      </p:sp>
      <p:sp>
        <p:nvSpPr>
          <p:cNvPr name="Freeform 17" id="17"/>
          <p:cNvSpPr/>
          <p:nvPr/>
        </p:nvSpPr>
        <p:spPr>
          <a:xfrm flipH="false" flipV="false" rot="0">
            <a:off x="0" y="-8968"/>
            <a:ext cx="1828121" cy="767242"/>
          </a:xfrm>
          <a:custGeom>
            <a:avLst/>
            <a:gdLst/>
            <a:ahLst/>
            <a:cxnLst/>
            <a:rect r="r" b="b" t="t" l="l"/>
            <a:pathLst>
              <a:path h="767242" w="1828121">
                <a:moveTo>
                  <a:pt x="0" y="0"/>
                </a:moveTo>
                <a:lnTo>
                  <a:pt x="1828121" y="0"/>
                </a:lnTo>
                <a:lnTo>
                  <a:pt x="1828121" y="767242"/>
                </a:lnTo>
                <a:lnTo>
                  <a:pt x="0" y="767242"/>
                </a:lnTo>
                <a:lnTo>
                  <a:pt x="0" y="0"/>
                </a:lnTo>
                <a:close/>
              </a:path>
            </a:pathLst>
          </a:custGeom>
          <a:blipFill>
            <a:blip r:embed="rId10"/>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F8F9FB"/>
        </a:solidFill>
      </p:bgPr>
    </p:bg>
    <p:spTree>
      <p:nvGrpSpPr>
        <p:cNvPr id="1" name=""/>
        <p:cNvGrpSpPr/>
        <p:nvPr/>
      </p:nvGrpSpPr>
      <p:grpSpPr>
        <a:xfrm>
          <a:off x="0" y="0"/>
          <a:ext cx="0" cy="0"/>
          <a:chOff x="0" y="0"/>
          <a:chExt cx="0" cy="0"/>
        </a:xfrm>
      </p:grpSpPr>
      <p:sp>
        <p:nvSpPr>
          <p:cNvPr name="TextBox 2" id="2"/>
          <p:cNvSpPr txBox="true"/>
          <p:nvPr/>
        </p:nvSpPr>
        <p:spPr>
          <a:xfrm rot="0">
            <a:off x="8769382" y="3648018"/>
            <a:ext cx="6224802" cy="3347509"/>
          </a:xfrm>
          <a:prstGeom prst="rect">
            <a:avLst/>
          </a:prstGeom>
        </p:spPr>
        <p:txBody>
          <a:bodyPr anchor="t" rtlCol="false" tIns="0" lIns="0" bIns="0" rIns="0">
            <a:spAutoFit/>
          </a:bodyPr>
          <a:lstStyle/>
          <a:p>
            <a:pPr algn="l" marL="0" indent="0" lvl="0">
              <a:lnSpc>
                <a:spcPts val="6561"/>
              </a:lnSpc>
            </a:pPr>
            <a:r>
              <a:rPr lang="en-US" sz="6561">
                <a:solidFill>
                  <a:srgbClr val="131614"/>
                </a:solidFill>
                <a:latin typeface="Ramabhadra"/>
                <a:ea typeface="Ramabhadra"/>
                <a:cs typeface="Ramabhadra"/>
                <a:sym typeface="Ramabhadra"/>
              </a:rPr>
              <a:t>SAFE TRAVELS</a:t>
            </a:r>
          </a:p>
          <a:p>
            <a:pPr algn="l" marL="0" indent="0" lvl="0">
              <a:lnSpc>
                <a:spcPts val="6561"/>
              </a:lnSpc>
            </a:pPr>
            <a:r>
              <a:rPr lang="en-US" sz="6561">
                <a:solidFill>
                  <a:srgbClr val="131614"/>
                </a:solidFill>
                <a:latin typeface="Ramabhadra"/>
                <a:ea typeface="Ramabhadra"/>
                <a:cs typeface="Ramabhadra"/>
                <a:sym typeface="Ramabhadra"/>
              </a:rPr>
              <a:t>WITH COPA AIRLINES!</a:t>
            </a:r>
          </a:p>
        </p:txBody>
      </p:sp>
      <p:sp>
        <p:nvSpPr>
          <p:cNvPr name="Freeform 3" id="3"/>
          <p:cNvSpPr/>
          <p:nvPr/>
        </p:nvSpPr>
        <p:spPr>
          <a:xfrm flipH="false" flipV="false" rot="-10800000">
            <a:off x="7135229" y="0"/>
            <a:ext cx="3268304" cy="3347425"/>
          </a:xfrm>
          <a:custGeom>
            <a:avLst/>
            <a:gdLst/>
            <a:ahLst/>
            <a:cxnLst/>
            <a:rect r="r" b="b" t="t" l="l"/>
            <a:pathLst>
              <a:path h="3347425" w="3268304">
                <a:moveTo>
                  <a:pt x="0" y="0"/>
                </a:moveTo>
                <a:lnTo>
                  <a:pt x="3268305" y="0"/>
                </a:lnTo>
                <a:lnTo>
                  <a:pt x="3268305" y="3347425"/>
                </a:lnTo>
                <a:lnTo>
                  <a:pt x="0" y="3347425"/>
                </a:lnTo>
                <a:lnTo>
                  <a:pt x="0" y="0"/>
                </a:lnTo>
                <a:close/>
              </a:path>
            </a:pathLst>
          </a:custGeom>
          <a:blipFill>
            <a:blip r:embed="rId2">
              <a:alphaModFix amt="40000"/>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3673177" y="-217555"/>
            <a:ext cx="12245863" cy="12290556"/>
          </a:xfrm>
          <a:custGeom>
            <a:avLst/>
            <a:gdLst/>
            <a:ahLst/>
            <a:cxnLst/>
            <a:rect r="r" b="b" t="t" l="l"/>
            <a:pathLst>
              <a:path h="12290556" w="12245863">
                <a:moveTo>
                  <a:pt x="0" y="0"/>
                </a:moveTo>
                <a:lnTo>
                  <a:pt x="12245863" y="0"/>
                </a:lnTo>
                <a:lnTo>
                  <a:pt x="12245863" y="12290557"/>
                </a:lnTo>
                <a:lnTo>
                  <a:pt x="0" y="12290557"/>
                </a:lnTo>
                <a:lnTo>
                  <a:pt x="0" y="0"/>
                </a:lnTo>
                <a:close/>
              </a:path>
            </a:pathLst>
          </a:custGeom>
          <a:blipFill>
            <a:blip r:embed="rId4"/>
            <a:stretch>
              <a:fillRect l="0" t="0" r="0" b="0"/>
            </a:stretch>
          </a:blipFill>
        </p:spPr>
      </p:sp>
      <p:sp>
        <p:nvSpPr>
          <p:cNvPr name="Freeform 5" id="5"/>
          <p:cNvSpPr/>
          <p:nvPr/>
        </p:nvSpPr>
        <p:spPr>
          <a:xfrm flipH="false" flipV="false" rot="0">
            <a:off x="-144126" y="-278681"/>
            <a:ext cx="7236147" cy="10844362"/>
          </a:xfrm>
          <a:custGeom>
            <a:avLst/>
            <a:gdLst/>
            <a:ahLst/>
            <a:cxnLst/>
            <a:rect r="r" b="b" t="t" l="l"/>
            <a:pathLst>
              <a:path h="10844362" w="7236147">
                <a:moveTo>
                  <a:pt x="0" y="0"/>
                </a:moveTo>
                <a:lnTo>
                  <a:pt x="7236147" y="0"/>
                </a:lnTo>
                <a:lnTo>
                  <a:pt x="7236147" y="10844362"/>
                </a:lnTo>
                <a:lnTo>
                  <a:pt x="0" y="10844362"/>
                </a:lnTo>
                <a:lnTo>
                  <a:pt x="0" y="0"/>
                </a:lnTo>
                <a:close/>
              </a:path>
            </a:pathLst>
          </a:custGeom>
          <a:blipFill>
            <a:blip r:embed="rId5"/>
            <a:stretch>
              <a:fillRect l="-485" t="0" r="-485" b="0"/>
            </a:stretch>
          </a:blipFill>
        </p:spPr>
      </p:sp>
      <p:sp>
        <p:nvSpPr>
          <p:cNvPr name="Freeform 6" id="6"/>
          <p:cNvSpPr/>
          <p:nvPr/>
        </p:nvSpPr>
        <p:spPr>
          <a:xfrm flipH="false" flipV="false" rot="0">
            <a:off x="12869137" y="6995527"/>
            <a:ext cx="6067399" cy="4114800"/>
          </a:xfrm>
          <a:custGeom>
            <a:avLst/>
            <a:gdLst/>
            <a:ahLst/>
            <a:cxnLst/>
            <a:rect r="r" b="b" t="t" l="l"/>
            <a:pathLst>
              <a:path h="4114800" w="6067399">
                <a:moveTo>
                  <a:pt x="0" y="0"/>
                </a:moveTo>
                <a:lnTo>
                  <a:pt x="6067400" y="0"/>
                </a:lnTo>
                <a:lnTo>
                  <a:pt x="6067400" y="4114800"/>
                </a:lnTo>
                <a:lnTo>
                  <a:pt x="0" y="4114800"/>
                </a:lnTo>
                <a:lnTo>
                  <a:pt x="0" y="0"/>
                </a:lnTo>
                <a:close/>
              </a:path>
            </a:pathLst>
          </a:custGeom>
          <a:blipFill>
            <a:blip r:embed="rId6">
              <a:alphaModFix amt="35000"/>
              <a:extLst>
                <a:ext uri="{96DAC541-7B7A-43D3-8B79-37D633B846F1}">
                  <asvg:svgBlip xmlns:asvg="http://schemas.microsoft.com/office/drawing/2016/SVG/main" r:embed="rId7"/>
                </a:ext>
              </a:extLst>
            </a:blip>
            <a:stretch>
              <a:fillRect l="0" t="0" r="0" b="0"/>
            </a:stretch>
          </a:blipFill>
        </p:spPr>
      </p:sp>
      <p:sp>
        <p:nvSpPr>
          <p:cNvPr name="TextBox 7" id="7"/>
          <p:cNvSpPr txBox="true"/>
          <p:nvPr/>
        </p:nvSpPr>
        <p:spPr>
          <a:xfrm rot="0">
            <a:off x="7429776" y="8102403"/>
            <a:ext cx="4070079" cy="1965118"/>
          </a:xfrm>
          <a:prstGeom prst="rect">
            <a:avLst/>
          </a:prstGeom>
        </p:spPr>
        <p:txBody>
          <a:bodyPr anchor="t" rtlCol="false" tIns="0" lIns="0" bIns="0" rIns="0">
            <a:spAutoFit/>
          </a:bodyPr>
          <a:lstStyle/>
          <a:p>
            <a:pPr algn="l" marL="0" indent="0" lvl="0">
              <a:lnSpc>
                <a:spcPts val="3134"/>
              </a:lnSpc>
              <a:spcBef>
                <a:spcPct val="0"/>
              </a:spcBef>
            </a:pPr>
            <a:r>
              <a:rPr lang="en-US" sz="2239">
                <a:solidFill>
                  <a:srgbClr val="131614"/>
                </a:solidFill>
                <a:latin typeface="Nunito Sans Condensed"/>
                <a:ea typeface="Nunito Sans Condensed"/>
                <a:cs typeface="Nunito Sans Condensed"/>
                <a:sym typeface="Nunito Sans Condensed"/>
              </a:rPr>
              <a:t>Key Tips: Check your baggage allowance early, buy extra baggage online, and stay within size &amp; weight limits to avoid extra copa airlines baggage fees.</a:t>
            </a:r>
          </a:p>
        </p:txBody>
      </p:sp>
      <p:sp>
        <p:nvSpPr>
          <p:cNvPr name="Freeform 8" id="8"/>
          <p:cNvSpPr/>
          <p:nvPr/>
        </p:nvSpPr>
        <p:spPr>
          <a:xfrm flipH="false" flipV="false" rot="0">
            <a:off x="0" y="-8968"/>
            <a:ext cx="1828121" cy="767242"/>
          </a:xfrm>
          <a:custGeom>
            <a:avLst/>
            <a:gdLst/>
            <a:ahLst/>
            <a:cxnLst/>
            <a:rect r="r" b="b" t="t" l="l"/>
            <a:pathLst>
              <a:path h="767242" w="1828121">
                <a:moveTo>
                  <a:pt x="0" y="0"/>
                </a:moveTo>
                <a:lnTo>
                  <a:pt x="1828121" y="0"/>
                </a:lnTo>
                <a:lnTo>
                  <a:pt x="1828121" y="767242"/>
                </a:lnTo>
                <a:lnTo>
                  <a:pt x="0" y="767242"/>
                </a:lnTo>
                <a:lnTo>
                  <a:pt x="0" y="0"/>
                </a:lnTo>
                <a:close/>
              </a:path>
            </a:pathLst>
          </a:custGeom>
          <a:blipFill>
            <a:blip r:embed="rId8"/>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DAHPEe9RBBg</dc:identifier>
  <dcterms:modified xsi:type="dcterms:W3CDTF">2011-08-01T06:04:30Z</dcterms:modified>
  <cp:revision>1</cp:revision>
  <dc:title>Can I Buy Extra Baggage on Copa Airlines?</dc:title>
</cp:coreProperties>
</file>