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64" r:id="rId5"/>
    <p:sldId id="258" r:id="rId6"/>
    <p:sldId id="259" r:id="rId7"/>
    <p:sldId id="260" r:id="rId8"/>
    <p:sldId id="261"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3/4/2024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3/4/2024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3/4/2024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posenhomes.com/new-construction-homes-cape-coral-and-fort-myers-f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posenhomes.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509" y="2160693"/>
            <a:ext cx="8825658" cy="2677648"/>
          </a:xfrm>
        </p:spPr>
        <p:txBody>
          <a:bodyPr/>
          <a:lstStyle/>
          <a:p>
            <a:pPr algn="ctr"/>
            <a:r>
              <a:rPr lang="en-US" sz="4400" b="1" dirty="0">
                <a:latin typeface="Georgia" panose="02040502050405020303" pitchFamily="18" charset="0"/>
              </a:rPr>
              <a:t>Guidelines for Minimizing your Expenses during New Home Construction in Cape Coral</a:t>
            </a:r>
            <a:endParaRPr lang="en-IN" sz="4400" b="1" dirty="0">
              <a:latin typeface="Georgia" panose="02040502050405020303" pitchFamily="18" charset="0"/>
            </a:endParaRPr>
          </a:p>
        </p:txBody>
      </p:sp>
    </p:spTree>
    <p:extLst>
      <p:ext uri="{BB962C8B-B14F-4D97-AF65-F5344CB8AC3E}">
        <p14:creationId xmlns:p14="http://schemas.microsoft.com/office/powerpoint/2010/main" val="157796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56489">
            <a:off x="2464526" y="3283131"/>
            <a:ext cx="8186057" cy="707886"/>
          </a:xfrm>
          <a:prstGeom prst="rect">
            <a:avLst/>
          </a:prstGeom>
          <a:noFill/>
        </p:spPr>
        <p:txBody>
          <a:bodyPr wrap="square" rtlCol="0">
            <a:spAutoFit/>
          </a:bodyPr>
          <a:lstStyle/>
          <a:p>
            <a:r>
              <a:rPr lang="en-US" sz="4000" b="1" dirty="0" smtClean="0">
                <a:ln w="22225">
                  <a:solidFill>
                    <a:schemeClr val="accent2"/>
                  </a:solidFill>
                  <a:prstDash val="solid"/>
                </a:ln>
                <a:solidFill>
                  <a:schemeClr val="accent2">
                    <a:lumMod val="40000"/>
                    <a:lumOff val="60000"/>
                  </a:schemeClr>
                </a:solidFill>
                <a:latin typeface="Georgia" panose="02040502050405020303" pitchFamily="18" charset="0"/>
              </a:rPr>
              <a:t>THANKS FOR WATCHING</a:t>
            </a:r>
            <a:endParaRPr lang="en-IN" sz="4000" b="1" dirty="0">
              <a:ln w="22225">
                <a:solidFill>
                  <a:schemeClr val="accent2"/>
                </a:solidFill>
                <a:prstDash val="solid"/>
              </a:ln>
              <a:solidFill>
                <a:schemeClr val="accent2">
                  <a:lumMod val="40000"/>
                  <a:lumOff val="60000"/>
                </a:schemeClr>
              </a:solidFill>
              <a:latin typeface="Georgia" panose="02040502050405020303" pitchFamily="18" charset="0"/>
            </a:endParaRPr>
          </a:p>
        </p:txBody>
      </p:sp>
    </p:spTree>
    <p:extLst>
      <p:ext uri="{BB962C8B-B14F-4D97-AF65-F5344CB8AC3E}">
        <p14:creationId xmlns:p14="http://schemas.microsoft.com/office/powerpoint/2010/main" val="19190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79" y="1767840"/>
            <a:ext cx="9440092" cy="2308324"/>
          </a:xfrm>
          <a:prstGeom prst="rect">
            <a:avLst/>
          </a:prstGeom>
          <a:noFill/>
        </p:spPr>
        <p:txBody>
          <a:bodyPr wrap="square" rtlCol="0">
            <a:spAutoFit/>
          </a:bodyPr>
          <a:lstStyle/>
          <a:p>
            <a:pPr algn="just"/>
            <a:r>
              <a:rPr lang="en-US" sz="2400" dirty="0">
                <a:latin typeface="Georgia" panose="02040502050405020303" pitchFamily="18" charset="0"/>
              </a:rPr>
              <a:t>It’ll be a sensible idea to make a proper plan before starting the construction of your new house. In case you move ahead without a plan, it can result in severe disruptions and you might end up losing cash. In the subsequent paragraphs, we have mentioned some prominent guidelines that will allow you to minimize the overall cost of your new home construction in Cape Coral.</a:t>
            </a:r>
            <a:endParaRPr lang="en-IN" sz="2400" dirty="0">
              <a:latin typeface="Georgia" panose="02040502050405020303" pitchFamily="18" charset="0"/>
            </a:endParaRPr>
          </a:p>
        </p:txBody>
      </p:sp>
    </p:spTree>
    <p:extLst>
      <p:ext uri="{BB962C8B-B14F-4D97-AF65-F5344CB8AC3E}">
        <p14:creationId xmlns:p14="http://schemas.microsoft.com/office/powerpoint/2010/main" val="250012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08502"/>
            <a:ext cx="8761413" cy="706964"/>
          </a:xfrm>
        </p:spPr>
        <p:txBody>
          <a:bodyPr/>
          <a:lstStyle/>
          <a:p>
            <a:r>
              <a:rPr lang="en-IN" b="1" dirty="0">
                <a:latin typeface="Georgia" panose="02040502050405020303" pitchFamily="18" charset="0"/>
              </a:rPr>
              <a:t>Choosing the </a:t>
            </a:r>
            <a:r>
              <a:rPr lang="en-IN" b="1" dirty="0" smtClean="0">
                <a:latin typeface="Georgia" panose="02040502050405020303" pitchFamily="18" charset="0"/>
              </a:rPr>
              <a:t>Plot </a:t>
            </a:r>
            <a:r>
              <a:rPr lang="en-IN" b="1" dirty="0">
                <a:latin typeface="Georgia" panose="02040502050405020303" pitchFamily="18" charset="0"/>
              </a:rPr>
              <a:t>A</a:t>
            </a:r>
            <a:r>
              <a:rPr lang="en-IN" b="1" dirty="0" smtClean="0">
                <a:latin typeface="Georgia" panose="02040502050405020303" pitchFamily="18" charset="0"/>
              </a:rPr>
              <a:t>rea</a:t>
            </a:r>
            <a:r>
              <a:rPr lang="en-IN" dirty="0">
                <a:latin typeface="Georgia" panose="02040502050405020303" pitchFamily="18" charset="0"/>
              </a:rPr>
              <a:t/>
            </a:r>
            <a:br>
              <a:rPr lang="en-IN" dirty="0">
                <a:latin typeface="Georgia" panose="02040502050405020303" pitchFamily="18" charset="0"/>
              </a:rPr>
            </a:br>
            <a:endParaRPr lang="en-IN" dirty="0">
              <a:latin typeface="Georgia" panose="02040502050405020303" pitchFamily="18" charset="0"/>
            </a:endParaRPr>
          </a:p>
        </p:txBody>
      </p:sp>
      <p:sp>
        <p:nvSpPr>
          <p:cNvPr id="4" name="TextBox 3"/>
          <p:cNvSpPr txBox="1"/>
          <p:nvPr/>
        </p:nvSpPr>
        <p:spPr>
          <a:xfrm>
            <a:off x="687977" y="2717074"/>
            <a:ext cx="10650583" cy="2492990"/>
          </a:xfrm>
          <a:prstGeom prst="rect">
            <a:avLst/>
          </a:prstGeom>
          <a:noFill/>
        </p:spPr>
        <p:txBody>
          <a:bodyPr wrap="square" rtlCol="0">
            <a:spAutoFit/>
          </a:bodyPr>
          <a:lstStyle/>
          <a:p>
            <a:pPr algn="just"/>
            <a:r>
              <a:rPr lang="en-US" sz="2400" dirty="0">
                <a:latin typeface="Georgia" panose="02040502050405020303" pitchFamily="18" charset="0"/>
              </a:rPr>
              <a:t>Everything will begin with the selection of the appropriate plot area for your house. It will be better to opt for a plot on the roadside where there will be proper transportation and communication facilities. It can help you to minimize your transportation expenses for your lifetime. Therefore, it is crucial to be meticulous while selecting the plot for your dream house.</a:t>
            </a:r>
          </a:p>
          <a:p>
            <a:r>
              <a:rPr lang="en-US" dirty="0"/>
              <a:t/>
            </a:r>
            <a:br>
              <a:rPr lang="en-US" dirty="0"/>
            </a:br>
            <a:endParaRPr lang="en-IN" dirty="0"/>
          </a:p>
        </p:txBody>
      </p:sp>
    </p:spTree>
    <p:extLst>
      <p:ext uri="{BB962C8B-B14F-4D97-AF65-F5344CB8AC3E}">
        <p14:creationId xmlns:p14="http://schemas.microsoft.com/office/powerpoint/2010/main" val="74660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973115" cy="706964"/>
          </a:xfrm>
        </p:spPr>
        <p:txBody>
          <a:bodyPr/>
          <a:lstStyle/>
          <a:p>
            <a:r>
              <a:rPr lang="en-US" dirty="0" smtClean="0">
                <a:latin typeface="Georgia" panose="02040502050405020303" pitchFamily="18" charset="0"/>
              </a:rPr>
              <a:t>Some Design for </a:t>
            </a:r>
            <a:r>
              <a:rPr lang="en-US" dirty="0" err="1" smtClean="0">
                <a:latin typeface="Georgia" panose="02040502050405020303" pitchFamily="18" charset="0"/>
              </a:rPr>
              <a:t>Sposen</a:t>
            </a:r>
            <a:r>
              <a:rPr lang="en-US" dirty="0" smtClean="0">
                <a:latin typeface="Georgia" panose="02040502050405020303" pitchFamily="18" charset="0"/>
              </a:rPr>
              <a:t> Signature HOMES</a:t>
            </a:r>
            <a:endParaRPr lang="en-IN" dirty="0">
              <a:latin typeface="Georgia" panose="02040502050405020303"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37879" y="3179763"/>
            <a:ext cx="4260055" cy="2840037"/>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90891" y="3179763"/>
            <a:ext cx="4260055" cy="2840037"/>
          </a:xfrm>
        </p:spPr>
      </p:pic>
    </p:spTree>
    <p:extLst>
      <p:ext uri="{BB962C8B-B14F-4D97-AF65-F5344CB8AC3E}">
        <p14:creationId xmlns:p14="http://schemas.microsoft.com/office/powerpoint/2010/main" val="63146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45" y="973667"/>
            <a:ext cx="8761413" cy="706964"/>
          </a:xfrm>
        </p:spPr>
        <p:txBody>
          <a:bodyPr/>
          <a:lstStyle/>
          <a:p>
            <a:r>
              <a:rPr lang="en-IN" b="1" dirty="0">
                <a:latin typeface="Georgia" panose="02040502050405020303" pitchFamily="18" charset="0"/>
              </a:rPr>
              <a:t>Prepare a </a:t>
            </a:r>
            <a:r>
              <a:rPr lang="en-IN" b="1" dirty="0" smtClean="0">
                <a:latin typeface="Georgia" panose="02040502050405020303" pitchFamily="18" charset="0"/>
              </a:rPr>
              <a:t>Budget-Conscious </a:t>
            </a:r>
            <a:r>
              <a:rPr lang="en-IN" b="1" dirty="0">
                <a:latin typeface="Georgia" panose="02040502050405020303" pitchFamily="18" charset="0"/>
              </a:rPr>
              <a:t>P</a:t>
            </a:r>
            <a:r>
              <a:rPr lang="en-IN" b="1" dirty="0" smtClean="0">
                <a:latin typeface="Georgia" panose="02040502050405020303" pitchFamily="18" charset="0"/>
              </a:rPr>
              <a:t>lan</a:t>
            </a:r>
            <a:endParaRPr lang="en-IN" dirty="0">
              <a:latin typeface="Georgia" panose="02040502050405020303" pitchFamily="18" charset="0"/>
            </a:endParaRPr>
          </a:p>
        </p:txBody>
      </p:sp>
      <p:sp>
        <p:nvSpPr>
          <p:cNvPr id="4" name="TextBox 3"/>
          <p:cNvSpPr txBox="1"/>
          <p:nvPr/>
        </p:nvSpPr>
        <p:spPr>
          <a:xfrm>
            <a:off x="687977" y="2717074"/>
            <a:ext cx="10650583" cy="3600986"/>
          </a:xfrm>
          <a:prstGeom prst="rect">
            <a:avLst/>
          </a:prstGeom>
          <a:noFill/>
        </p:spPr>
        <p:txBody>
          <a:bodyPr wrap="square" rtlCol="0">
            <a:spAutoFit/>
          </a:bodyPr>
          <a:lstStyle/>
          <a:p>
            <a:pPr algn="just"/>
            <a:r>
              <a:rPr lang="en-US" sz="2400" dirty="0">
                <a:latin typeface="Georgia" panose="02040502050405020303" pitchFamily="18" charset="0"/>
              </a:rPr>
              <a:t>It is essential for the planning phase to consist of a budget restriction policy so that you’re able to remain within your budgetary constraints. Make sure to plan out the entire procedure before the commencement of any project which should be followed by every construction team out there. It’ll be advisable to compare all the procedures with their financial plan regularly while the project is going on. It is vital to figure out the proper number of individuals in case the initial plan specifies a restriction for manual labor.</a:t>
            </a:r>
          </a:p>
          <a:p>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97398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45" y="973667"/>
            <a:ext cx="8761413" cy="706964"/>
          </a:xfrm>
        </p:spPr>
        <p:txBody>
          <a:bodyPr/>
          <a:lstStyle/>
          <a:p>
            <a:r>
              <a:rPr lang="en-US" b="1" dirty="0">
                <a:latin typeface="Georgia" panose="02040502050405020303" pitchFamily="18" charset="0"/>
              </a:rPr>
              <a:t>Emphasize the color and putter</a:t>
            </a:r>
            <a:endParaRPr lang="en-US" dirty="0">
              <a:latin typeface="Georgia" panose="02040502050405020303" pitchFamily="18" charset="0"/>
            </a:endParaRPr>
          </a:p>
        </p:txBody>
      </p:sp>
      <p:sp>
        <p:nvSpPr>
          <p:cNvPr id="4" name="TextBox 3"/>
          <p:cNvSpPr txBox="1"/>
          <p:nvPr/>
        </p:nvSpPr>
        <p:spPr>
          <a:xfrm>
            <a:off x="687977" y="2717074"/>
            <a:ext cx="10650583" cy="3231654"/>
          </a:xfrm>
          <a:prstGeom prst="rect">
            <a:avLst/>
          </a:prstGeom>
          <a:noFill/>
        </p:spPr>
        <p:txBody>
          <a:bodyPr wrap="square" rtlCol="0">
            <a:spAutoFit/>
          </a:bodyPr>
          <a:lstStyle/>
          <a:p>
            <a:pPr algn="just"/>
            <a:r>
              <a:rPr lang="en-US" sz="2400" dirty="0">
                <a:latin typeface="Georgia" panose="02040502050405020303" pitchFamily="18" charset="0"/>
              </a:rPr>
              <a:t>It is vital to choose a color depending on your house’s atmosphere. Moreover, putty is likewise extremely efficient. The job of putty is to make the walls smooth, and you need to go for standardized sizes. If the walls are smooth, it’ll be possible for them to safeguard themselves from any long-term damage which will help you to save a lot of money eventually.</a:t>
            </a:r>
          </a:p>
          <a:p>
            <a:r>
              <a:rPr lang="en-US" sz="2400" dirty="0"/>
              <a:t/>
            </a:r>
            <a:br>
              <a:rPr lang="en-US" sz="2400" dirty="0"/>
            </a:br>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191265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45" y="973667"/>
            <a:ext cx="8761413" cy="706964"/>
          </a:xfrm>
        </p:spPr>
        <p:txBody>
          <a:bodyPr/>
          <a:lstStyle/>
          <a:p>
            <a:r>
              <a:rPr lang="en-IN" b="1" dirty="0"/>
              <a:t>Perform </a:t>
            </a:r>
            <a:r>
              <a:rPr lang="en-IN" b="1" dirty="0"/>
              <a:t>S</a:t>
            </a:r>
            <a:r>
              <a:rPr lang="en-IN" b="1" dirty="0" smtClean="0"/>
              <a:t>oil </a:t>
            </a:r>
            <a:r>
              <a:rPr lang="en-IN" b="1" dirty="0"/>
              <a:t>T</a:t>
            </a:r>
            <a:r>
              <a:rPr lang="en-IN" b="1" dirty="0" smtClean="0"/>
              <a:t>est</a:t>
            </a:r>
            <a:endParaRPr lang="en-IN" dirty="0"/>
          </a:p>
        </p:txBody>
      </p:sp>
      <p:sp>
        <p:nvSpPr>
          <p:cNvPr id="4" name="TextBox 3"/>
          <p:cNvSpPr txBox="1"/>
          <p:nvPr/>
        </p:nvSpPr>
        <p:spPr>
          <a:xfrm>
            <a:off x="809897" y="2569029"/>
            <a:ext cx="10650583" cy="5078313"/>
          </a:xfrm>
          <a:prstGeom prst="rect">
            <a:avLst/>
          </a:prstGeom>
          <a:noFill/>
        </p:spPr>
        <p:txBody>
          <a:bodyPr wrap="square" rtlCol="0">
            <a:spAutoFit/>
          </a:bodyPr>
          <a:lstStyle/>
          <a:p>
            <a:r>
              <a:rPr lang="en-US" sz="2400" dirty="0">
                <a:latin typeface="Georgia" panose="02040502050405020303" pitchFamily="18" charset="0"/>
              </a:rPr>
              <a:t>Apart from performing all the above-mentioned procedures during </a:t>
            </a:r>
            <a:r>
              <a:rPr lang="en-US" sz="2400" b="1" dirty="0">
                <a:latin typeface="Georgia" panose="02040502050405020303" pitchFamily="18" charset="0"/>
                <a:hlinkClick r:id="rId2"/>
              </a:rPr>
              <a:t>new home construction in Cape Coral</a:t>
            </a:r>
            <a:r>
              <a:rPr lang="en-US" sz="2400" dirty="0">
                <a:latin typeface="Georgia" panose="02040502050405020303" pitchFamily="18" charset="0"/>
                <a:hlinkClick r:id="rId2"/>
              </a:rPr>
              <a:t>,</a:t>
            </a:r>
            <a:r>
              <a:rPr lang="en-US" sz="2400" dirty="0">
                <a:latin typeface="Georgia" panose="02040502050405020303" pitchFamily="18" charset="0"/>
              </a:rPr>
              <a:t> it is likewise essential to perform the soil test. At present, you will come across different types of soils which behave in a different manner. Try to find out whether the soil happens to be an agricultural field, a paddy field, or whether it is hard soil.</a:t>
            </a:r>
          </a:p>
          <a:p>
            <a:r>
              <a:rPr lang="en-US" sz="2400" dirty="0">
                <a:latin typeface="Georgia" panose="02040502050405020303" pitchFamily="18" charset="0"/>
              </a:rPr>
              <a:t/>
            </a:r>
            <a:br>
              <a:rPr lang="en-US" sz="2400" dirty="0">
                <a:latin typeface="Georgia" panose="02040502050405020303" pitchFamily="18" charset="0"/>
              </a:rPr>
            </a:br>
            <a:r>
              <a:rPr lang="en-US" sz="2400" dirty="0">
                <a:latin typeface="Georgia" panose="02040502050405020303" pitchFamily="18" charset="0"/>
              </a:rPr>
              <a:t>You need to spend a lot of money if the soil is not good or if it is loose. Moreover, in case you come to know that the plot had been a paddy field before, it is essential to get permission to construct your house.</a:t>
            </a:r>
          </a:p>
          <a:p>
            <a:r>
              <a:rPr lang="en-US" sz="2400" dirty="0">
                <a:latin typeface="Georgia" panose="02040502050405020303" pitchFamily="18" charset="0"/>
              </a:rPr>
              <a:t/>
            </a:r>
            <a:br>
              <a:rPr lang="en-US" sz="2400" dirty="0">
                <a:latin typeface="Georgia" panose="02040502050405020303" pitchFamily="18" charset="0"/>
              </a:rPr>
            </a:br>
            <a:r>
              <a:rPr lang="en-US" sz="2400" dirty="0">
                <a:latin typeface="Georgia" panose="02040502050405020303" pitchFamily="18" charset="0"/>
              </a:rPr>
              <a:t/>
            </a:r>
            <a:br>
              <a:rPr lang="en-US" sz="2400" dirty="0">
                <a:latin typeface="Georgia" panose="02040502050405020303" pitchFamily="18" charset="0"/>
              </a:rPr>
            </a:br>
            <a:r>
              <a:rPr lang="en-US" sz="2400" dirty="0">
                <a:latin typeface="Georgia" panose="02040502050405020303" pitchFamily="18" charset="0"/>
              </a:rPr>
              <a:t/>
            </a:r>
            <a:br>
              <a:rPr lang="en-US" sz="2400" dirty="0">
                <a:latin typeface="Georgia" panose="02040502050405020303" pitchFamily="18" charset="0"/>
              </a:rPr>
            </a:br>
            <a:r>
              <a:rPr lang="en-US" dirty="0">
                <a:latin typeface="Georgia" panose="02040502050405020303" pitchFamily="18" charset="0"/>
              </a:rPr>
              <a:t/>
            </a:r>
            <a:br>
              <a:rPr lang="en-US" dirty="0">
                <a:latin typeface="Georgia" panose="02040502050405020303" pitchFamily="18" charset="0"/>
              </a:rPr>
            </a:br>
            <a:endParaRPr lang="en-IN" dirty="0">
              <a:latin typeface="Georgia" panose="02040502050405020303" pitchFamily="18" charset="0"/>
            </a:endParaRPr>
          </a:p>
        </p:txBody>
      </p:sp>
    </p:spTree>
    <p:extLst>
      <p:ext uri="{BB962C8B-B14F-4D97-AF65-F5344CB8AC3E}">
        <p14:creationId xmlns:p14="http://schemas.microsoft.com/office/powerpoint/2010/main" val="334236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45" y="973667"/>
            <a:ext cx="9034075" cy="706964"/>
          </a:xfrm>
        </p:spPr>
        <p:txBody>
          <a:bodyPr/>
          <a:lstStyle/>
          <a:p>
            <a:r>
              <a:rPr lang="en-IN" b="1" dirty="0">
                <a:latin typeface="Georgia" panose="02040502050405020303" pitchFamily="18" charset="0"/>
              </a:rPr>
              <a:t>Selecting the </a:t>
            </a:r>
            <a:r>
              <a:rPr lang="en-IN" b="1" dirty="0" smtClean="0">
                <a:latin typeface="Georgia" panose="02040502050405020303" pitchFamily="18" charset="0"/>
              </a:rPr>
              <a:t>Construction </a:t>
            </a:r>
            <a:r>
              <a:rPr lang="en-IN" b="1" dirty="0">
                <a:latin typeface="Georgia" panose="02040502050405020303" pitchFamily="18" charset="0"/>
              </a:rPr>
              <a:t>M</a:t>
            </a:r>
            <a:r>
              <a:rPr lang="en-IN" b="1" dirty="0" smtClean="0">
                <a:latin typeface="Georgia" panose="02040502050405020303" pitchFamily="18" charset="0"/>
              </a:rPr>
              <a:t>aterials</a:t>
            </a:r>
            <a:endParaRPr lang="en-IN" dirty="0">
              <a:latin typeface="Georgia" panose="02040502050405020303" pitchFamily="18" charset="0"/>
            </a:endParaRPr>
          </a:p>
        </p:txBody>
      </p:sp>
      <p:sp>
        <p:nvSpPr>
          <p:cNvPr id="4" name="TextBox 3"/>
          <p:cNvSpPr txBox="1"/>
          <p:nvPr/>
        </p:nvSpPr>
        <p:spPr>
          <a:xfrm>
            <a:off x="687977" y="2717074"/>
            <a:ext cx="10650583" cy="4339650"/>
          </a:xfrm>
          <a:prstGeom prst="rect">
            <a:avLst/>
          </a:prstGeom>
          <a:noFill/>
        </p:spPr>
        <p:txBody>
          <a:bodyPr wrap="square" rtlCol="0">
            <a:spAutoFit/>
          </a:bodyPr>
          <a:lstStyle/>
          <a:p>
            <a:pPr algn="just"/>
            <a:r>
              <a:rPr lang="en-US" sz="2400" dirty="0">
                <a:latin typeface="Georgia" panose="02040502050405020303" pitchFamily="18" charset="0"/>
              </a:rPr>
              <a:t>Building materials will play an essential role in any kind of construction out there. If you are planning to build Cape Coral new construction homes then construction materials will mainly consist of brick, sand, cement, and rod. It’ll be recommended for you to purchase everything in bulk so that you need to spend less money while doing so. This is due to the fact that the dealer will provide you with discounts since you are going to purchase more amount of construction materials.</a:t>
            </a:r>
          </a:p>
          <a:p>
            <a:r>
              <a:rPr lang="en-US" sz="2400" dirty="0"/>
              <a:t/>
            </a:r>
            <a:br>
              <a:rPr lang="en-US" sz="2400" dirty="0"/>
            </a:br>
            <a:r>
              <a:rPr lang="en-US" sz="2400" dirty="0"/>
              <a:t/>
            </a:r>
            <a:br>
              <a:rPr lang="en-US" sz="2400" dirty="0"/>
            </a:br>
            <a:r>
              <a:rPr lang="en-US" sz="2400" dirty="0"/>
              <a:t/>
            </a:r>
            <a:br>
              <a:rPr lang="en-US" sz="2400" dirty="0"/>
            </a:br>
            <a:r>
              <a:rPr lang="en-US" dirty="0"/>
              <a:t/>
            </a:r>
            <a:br>
              <a:rPr lang="en-US" dirty="0"/>
            </a:br>
            <a:endParaRPr lang="en-IN" dirty="0"/>
          </a:p>
        </p:txBody>
      </p:sp>
    </p:spTree>
    <p:extLst>
      <p:ext uri="{BB962C8B-B14F-4D97-AF65-F5344CB8AC3E}">
        <p14:creationId xmlns:p14="http://schemas.microsoft.com/office/powerpoint/2010/main" val="353009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Georgia" panose="02040502050405020303" pitchFamily="18" charset="0"/>
              </a:rPr>
              <a:t>CONTACT US</a:t>
            </a:r>
            <a:endParaRPr lang="en-IN" b="1" dirty="0">
              <a:latin typeface="Georgia" panose="02040502050405020303" pitchFamily="18" charset="0"/>
            </a:endParaRPr>
          </a:p>
        </p:txBody>
      </p:sp>
      <p:sp>
        <p:nvSpPr>
          <p:cNvPr id="3" name="TextBox 2"/>
          <p:cNvSpPr txBox="1"/>
          <p:nvPr/>
        </p:nvSpPr>
        <p:spPr>
          <a:xfrm>
            <a:off x="1750423" y="2934789"/>
            <a:ext cx="7628708" cy="2554545"/>
          </a:xfrm>
          <a:prstGeom prst="rect">
            <a:avLst/>
          </a:prstGeom>
          <a:noFill/>
        </p:spPr>
        <p:txBody>
          <a:bodyPr wrap="square" rtlCol="0">
            <a:spAutoFit/>
          </a:bodyPr>
          <a:lstStyle/>
          <a:p>
            <a:pPr algn="ctr"/>
            <a:endParaRPr lang="en-US" sz="2000" dirty="0">
              <a:latin typeface="Georgia" panose="02040502050405020303" pitchFamily="18" charset="0"/>
            </a:endParaRPr>
          </a:p>
          <a:p>
            <a:pPr algn="ctr"/>
            <a:r>
              <a:rPr lang="en-US" sz="2000" dirty="0">
                <a:latin typeface="Georgia" panose="02040502050405020303" pitchFamily="18" charset="0"/>
              </a:rPr>
              <a:t>Company Name- </a:t>
            </a:r>
            <a:r>
              <a:rPr lang="en-US" sz="2000" dirty="0" err="1">
                <a:latin typeface="Georgia" panose="02040502050405020303" pitchFamily="18" charset="0"/>
              </a:rPr>
              <a:t>Sposen</a:t>
            </a:r>
            <a:r>
              <a:rPr lang="en-US" sz="2000" dirty="0">
                <a:latin typeface="Georgia" panose="02040502050405020303" pitchFamily="18" charset="0"/>
              </a:rPr>
              <a:t> Signature Homes</a:t>
            </a:r>
          </a:p>
          <a:p>
            <a:pPr algn="ctr"/>
            <a:r>
              <a:rPr lang="en-US" sz="2000" dirty="0">
                <a:latin typeface="Georgia" panose="02040502050405020303" pitchFamily="18" charset="0"/>
              </a:rPr>
              <a:t>Address- 2311 Santa Barbara Blvd, Suite 112, 33991 Cape Coral, Florida, USA</a:t>
            </a:r>
          </a:p>
          <a:p>
            <a:pPr algn="ctr"/>
            <a:r>
              <a:rPr lang="en-US" sz="2000" dirty="0">
                <a:latin typeface="Georgia" panose="02040502050405020303" pitchFamily="18" charset="0"/>
              </a:rPr>
              <a:t>Toll-Free –239-244-8886</a:t>
            </a:r>
          </a:p>
          <a:p>
            <a:pPr algn="ctr"/>
            <a:r>
              <a:rPr lang="en-US" sz="2000" dirty="0">
                <a:latin typeface="Georgia" panose="02040502050405020303" pitchFamily="18" charset="0"/>
              </a:rPr>
              <a:t>Email ID- hello@sposenhomes.com</a:t>
            </a:r>
          </a:p>
          <a:p>
            <a:pPr algn="ctr"/>
            <a:r>
              <a:rPr lang="en-US" sz="2000" dirty="0">
                <a:latin typeface="Georgia" panose="02040502050405020303" pitchFamily="18" charset="0"/>
              </a:rPr>
              <a:t>Website : </a:t>
            </a:r>
            <a:r>
              <a:rPr lang="en-US" sz="2000" dirty="0">
                <a:latin typeface="Georgia" panose="02040502050405020303" pitchFamily="18" charset="0"/>
                <a:hlinkClick r:id="rId2"/>
              </a:rPr>
              <a:t>https://</a:t>
            </a:r>
            <a:r>
              <a:rPr lang="en-US" sz="2000" dirty="0" smtClean="0">
                <a:latin typeface="Georgia" panose="02040502050405020303" pitchFamily="18" charset="0"/>
                <a:hlinkClick r:id="rId2"/>
              </a:rPr>
              <a:t>sposenhomes.com</a:t>
            </a:r>
            <a:endParaRPr lang="en-US" sz="2000" dirty="0" smtClean="0">
              <a:latin typeface="Georgia" panose="02040502050405020303" pitchFamily="18" charset="0"/>
            </a:endParaRPr>
          </a:p>
          <a:p>
            <a:pPr algn="ctr"/>
            <a:endParaRPr lang="en-IN" sz="2000" dirty="0">
              <a:latin typeface="Georgia" panose="02040502050405020303" pitchFamily="18" charset="0"/>
            </a:endParaRPr>
          </a:p>
        </p:txBody>
      </p:sp>
    </p:spTree>
    <p:extLst>
      <p:ext uri="{BB962C8B-B14F-4D97-AF65-F5344CB8AC3E}">
        <p14:creationId xmlns:p14="http://schemas.microsoft.com/office/powerpoint/2010/main" val="2299966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TotalTime>
  <Words>475</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Georgia</vt:lpstr>
      <vt:lpstr>Wingdings 3</vt:lpstr>
      <vt:lpstr>Ion Boardroom</vt:lpstr>
      <vt:lpstr>Guidelines for Minimizing your Expenses during New Home Construction in Cape Coral</vt:lpstr>
      <vt:lpstr>PowerPoint Presentation</vt:lpstr>
      <vt:lpstr>Choosing the Plot Area </vt:lpstr>
      <vt:lpstr>Some Design for Sposen Signature HOMES</vt:lpstr>
      <vt:lpstr>Prepare a Budget-Conscious Plan</vt:lpstr>
      <vt:lpstr>Emphasize the color and putter</vt:lpstr>
      <vt:lpstr>Perform Soil Test</vt:lpstr>
      <vt:lpstr>Selecting the Construction Materials</vt:lpstr>
      <vt:lpstr>CONTACT US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Minimizing your Expenses during New Home Construction in Cape Coral</dc:title>
  <dc:creator>EZ-120</dc:creator>
  <cp:lastModifiedBy>EZ-120</cp:lastModifiedBy>
  <cp:revision>2</cp:revision>
  <dcterms:created xsi:type="dcterms:W3CDTF">2024-03-04T10:36:06Z</dcterms:created>
  <dcterms:modified xsi:type="dcterms:W3CDTF">2024-03-04T10:52:34Z</dcterms:modified>
</cp:coreProperties>
</file>