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61" r:id="rId3"/>
    <p:sldId id="262" r:id="rId4"/>
    <p:sldId id="260" r:id="rId5"/>
  </p:sldIdLst>
  <p:sldSz cx="16459200" cy="9144000"/>
  <p:notesSz cx="6858000" cy="9144000"/>
  <p:embeddedFontLst>
    <p:embeddedFont>
      <p:font typeface="Calibri" pitchFamily="34" charset="0"/>
      <p:regular r:id="rId6"/>
      <p:bold r:id="rId7"/>
      <p:italic r:id="rId8"/>
      <p:boldItalic r:id="rId9"/>
    </p:embeddedFont>
    <p:embeddedFont>
      <p:font typeface="Gabriola" pitchFamily="82" charset="0"/>
      <p:regular r:id="rId10"/>
    </p:embeddedFont>
  </p:embeddedFontLst>
  <p:defaultTextStyle>
    <a:defPPr>
      <a:defRPr lang="en-US"/>
    </a:defPPr>
    <a:lvl1pPr marL="0" algn="l" defTabSz="81930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9651" algn="l" defTabSz="81930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9302" algn="l" defTabSz="81930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8954" algn="l" defTabSz="81930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8605" algn="l" defTabSz="81930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8256" algn="l" defTabSz="81930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57907" algn="l" defTabSz="81930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67558" algn="l" defTabSz="81930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77210" algn="l" defTabSz="81930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1" d="100"/>
          <a:sy n="51" d="100"/>
        </p:scale>
        <p:origin x="-750" y="-114"/>
      </p:cViewPr>
      <p:guideLst>
        <p:guide orient="horz" pos="1920"/>
        <p:guide pos="25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893712"/>
            <a:ext cx="6995160" cy="130668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4440" y="3454400"/>
            <a:ext cx="5760720" cy="15578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9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9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8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8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8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57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67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77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66460" y="244123"/>
            <a:ext cx="1851660" cy="52013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1480" y="244123"/>
            <a:ext cx="5417820" cy="52013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082" y="3917245"/>
            <a:ext cx="6995160" cy="121073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082" y="2583745"/>
            <a:ext cx="6995160" cy="133350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96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930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895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86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825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5790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6755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7721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80" y="1422401"/>
            <a:ext cx="3634740" cy="4023078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83380" y="1422401"/>
            <a:ext cx="3634740" cy="4023078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480" y="1364545"/>
            <a:ext cx="3636169" cy="56867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9651" indent="0">
              <a:buNone/>
              <a:defRPr sz="1800" b="1"/>
            </a:lvl2pPr>
            <a:lvl3pPr marL="819302" indent="0">
              <a:buNone/>
              <a:defRPr sz="1600" b="1"/>
            </a:lvl3pPr>
            <a:lvl4pPr marL="1228954" indent="0">
              <a:buNone/>
              <a:defRPr sz="1400" b="1"/>
            </a:lvl4pPr>
            <a:lvl5pPr marL="1638605" indent="0">
              <a:buNone/>
              <a:defRPr sz="1400" b="1"/>
            </a:lvl5pPr>
            <a:lvl6pPr marL="2048256" indent="0">
              <a:buNone/>
              <a:defRPr sz="1400" b="1"/>
            </a:lvl6pPr>
            <a:lvl7pPr marL="2457907" indent="0">
              <a:buNone/>
              <a:defRPr sz="1400" b="1"/>
            </a:lvl7pPr>
            <a:lvl8pPr marL="2867558" indent="0">
              <a:buNone/>
              <a:defRPr sz="1400" b="1"/>
            </a:lvl8pPr>
            <a:lvl9pPr marL="3277210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0" y="1933222"/>
            <a:ext cx="3636169" cy="351225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0523" y="1364545"/>
            <a:ext cx="3637598" cy="56867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9651" indent="0">
              <a:buNone/>
              <a:defRPr sz="1800" b="1"/>
            </a:lvl2pPr>
            <a:lvl3pPr marL="819302" indent="0">
              <a:buNone/>
              <a:defRPr sz="1600" b="1"/>
            </a:lvl3pPr>
            <a:lvl4pPr marL="1228954" indent="0">
              <a:buNone/>
              <a:defRPr sz="1400" b="1"/>
            </a:lvl4pPr>
            <a:lvl5pPr marL="1638605" indent="0">
              <a:buNone/>
              <a:defRPr sz="1400" b="1"/>
            </a:lvl5pPr>
            <a:lvl6pPr marL="2048256" indent="0">
              <a:buNone/>
              <a:defRPr sz="1400" b="1"/>
            </a:lvl6pPr>
            <a:lvl7pPr marL="2457907" indent="0">
              <a:buNone/>
              <a:defRPr sz="1400" b="1"/>
            </a:lvl7pPr>
            <a:lvl8pPr marL="2867558" indent="0">
              <a:buNone/>
              <a:defRPr sz="1400" b="1"/>
            </a:lvl8pPr>
            <a:lvl9pPr marL="3277210" indent="0">
              <a:buNone/>
              <a:defRPr sz="1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0523" y="1933222"/>
            <a:ext cx="3637598" cy="351225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" y="242711"/>
            <a:ext cx="2707482" cy="103293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7545" y="242712"/>
            <a:ext cx="4600575" cy="5202767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1480" y="1275645"/>
            <a:ext cx="2707482" cy="4169834"/>
          </a:xfrm>
        </p:spPr>
        <p:txBody>
          <a:bodyPr/>
          <a:lstStyle>
            <a:lvl1pPr marL="0" indent="0">
              <a:buNone/>
              <a:defRPr sz="1300"/>
            </a:lvl1pPr>
            <a:lvl2pPr marL="409651" indent="0">
              <a:buNone/>
              <a:defRPr sz="1100"/>
            </a:lvl2pPr>
            <a:lvl3pPr marL="819302" indent="0">
              <a:buNone/>
              <a:defRPr sz="900"/>
            </a:lvl3pPr>
            <a:lvl4pPr marL="1228954" indent="0">
              <a:buNone/>
              <a:defRPr sz="800"/>
            </a:lvl4pPr>
            <a:lvl5pPr marL="1638605" indent="0">
              <a:buNone/>
              <a:defRPr sz="800"/>
            </a:lvl5pPr>
            <a:lvl6pPr marL="2048256" indent="0">
              <a:buNone/>
              <a:defRPr sz="800"/>
            </a:lvl6pPr>
            <a:lvl7pPr marL="2457907" indent="0">
              <a:buNone/>
              <a:defRPr sz="800"/>
            </a:lvl7pPr>
            <a:lvl8pPr marL="2867558" indent="0">
              <a:buNone/>
              <a:defRPr sz="800"/>
            </a:lvl8pPr>
            <a:lvl9pPr marL="327721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059" y="4267200"/>
            <a:ext cx="4937760" cy="50376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13059" y="544689"/>
            <a:ext cx="4937760" cy="3657600"/>
          </a:xfrm>
        </p:spPr>
        <p:txBody>
          <a:bodyPr/>
          <a:lstStyle>
            <a:lvl1pPr marL="0" indent="0">
              <a:buNone/>
              <a:defRPr sz="2900"/>
            </a:lvl1pPr>
            <a:lvl2pPr marL="409651" indent="0">
              <a:buNone/>
              <a:defRPr sz="2500"/>
            </a:lvl2pPr>
            <a:lvl3pPr marL="819302" indent="0">
              <a:buNone/>
              <a:defRPr sz="2200"/>
            </a:lvl3pPr>
            <a:lvl4pPr marL="1228954" indent="0">
              <a:buNone/>
              <a:defRPr sz="1800"/>
            </a:lvl4pPr>
            <a:lvl5pPr marL="1638605" indent="0">
              <a:buNone/>
              <a:defRPr sz="1800"/>
            </a:lvl5pPr>
            <a:lvl6pPr marL="2048256" indent="0">
              <a:buNone/>
              <a:defRPr sz="1800"/>
            </a:lvl6pPr>
            <a:lvl7pPr marL="2457907" indent="0">
              <a:buNone/>
              <a:defRPr sz="1800"/>
            </a:lvl7pPr>
            <a:lvl8pPr marL="2867558" indent="0">
              <a:buNone/>
              <a:defRPr sz="1800"/>
            </a:lvl8pPr>
            <a:lvl9pPr marL="327721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3059" y="4770967"/>
            <a:ext cx="4937760" cy="715433"/>
          </a:xfrm>
        </p:spPr>
        <p:txBody>
          <a:bodyPr/>
          <a:lstStyle>
            <a:lvl1pPr marL="0" indent="0">
              <a:buNone/>
              <a:defRPr sz="1300"/>
            </a:lvl1pPr>
            <a:lvl2pPr marL="409651" indent="0">
              <a:buNone/>
              <a:defRPr sz="1100"/>
            </a:lvl2pPr>
            <a:lvl3pPr marL="819302" indent="0">
              <a:buNone/>
              <a:defRPr sz="900"/>
            </a:lvl3pPr>
            <a:lvl4pPr marL="1228954" indent="0">
              <a:buNone/>
              <a:defRPr sz="800"/>
            </a:lvl4pPr>
            <a:lvl5pPr marL="1638605" indent="0">
              <a:buNone/>
              <a:defRPr sz="800"/>
            </a:lvl5pPr>
            <a:lvl6pPr marL="2048256" indent="0">
              <a:buNone/>
              <a:defRPr sz="800"/>
            </a:lvl6pPr>
            <a:lvl7pPr marL="2457907" indent="0">
              <a:buNone/>
              <a:defRPr sz="800"/>
            </a:lvl7pPr>
            <a:lvl8pPr marL="2867558" indent="0">
              <a:buNone/>
              <a:defRPr sz="800"/>
            </a:lvl8pPr>
            <a:lvl9pPr marL="327721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1480" y="244123"/>
            <a:ext cx="7406640" cy="1016000"/>
          </a:xfrm>
          <a:prstGeom prst="rect">
            <a:avLst/>
          </a:prstGeom>
        </p:spPr>
        <p:txBody>
          <a:bodyPr vert="horz" lIns="81930" tIns="40965" rIns="81930" bIns="4096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480" y="1422401"/>
            <a:ext cx="7406640" cy="4023078"/>
          </a:xfrm>
          <a:prstGeom prst="rect">
            <a:avLst/>
          </a:prstGeom>
        </p:spPr>
        <p:txBody>
          <a:bodyPr vert="horz" lIns="81930" tIns="40965" rIns="81930" bIns="4096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1480" y="5650089"/>
            <a:ext cx="1920240" cy="324556"/>
          </a:xfrm>
          <a:prstGeom prst="rect">
            <a:avLst/>
          </a:prstGeom>
        </p:spPr>
        <p:txBody>
          <a:bodyPr vert="horz" lIns="81930" tIns="40965" rIns="81930" bIns="4096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11780" y="5650089"/>
            <a:ext cx="2606040" cy="324556"/>
          </a:xfrm>
          <a:prstGeom prst="rect">
            <a:avLst/>
          </a:prstGeom>
        </p:spPr>
        <p:txBody>
          <a:bodyPr vert="horz" lIns="81930" tIns="40965" rIns="81930" bIns="4096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97880" y="5650089"/>
            <a:ext cx="1920240" cy="324556"/>
          </a:xfrm>
          <a:prstGeom prst="rect">
            <a:avLst/>
          </a:prstGeom>
        </p:spPr>
        <p:txBody>
          <a:bodyPr vert="horz" lIns="81930" tIns="40965" rIns="81930" bIns="4096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19302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7238" indent="-307238" algn="l" defTabSz="8193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5683" indent="-256032" algn="l" defTabSz="819302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4128" indent="-204826" algn="l" defTabSz="81930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33779" indent="-204826" algn="l" defTabSz="819302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3430" indent="-204826" algn="l" defTabSz="819302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3082" indent="-204826" algn="l" defTabSz="81930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2733" indent="-204826" algn="l" defTabSz="81930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72384" indent="-204826" algn="l" defTabSz="81930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82035" indent="-204826" algn="l" defTabSz="819302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930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9651" algn="l" defTabSz="81930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9302" algn="l" defTabSz="81930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8954" algn="l" defTabSz="81930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8605" algn="l" defTabSz="81930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8256" algn="l" defTabSz="81930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57907" algn="l" defTabSz="81930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67558" algn="l" defTabSz="81930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77210" algn="l" defTabSz="81930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rdittahairtransplant.com/male-pattern-baldness-treatment-uk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rdittahairtransplant.com/best-hair-transplant-clinic-in-london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rdittahairtransplant.com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C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23806" y="3124200"/>
            <a:ext cx="13211589" cy="4849558"/>
            <a:chOff x="0" y="0"/>
            <a:chExt cx="3866217" cy="128693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66217" cy="1286937"/>
            </a:xfrm>
            <a:custGeom>
              <a:avLst/>
              <a:gdLst/>
              <a:ahLst/>
              <a:cxnLst/>
              <a:rect l="l" t="t" r="r" b="b"/>
              <a:pathLst>
                <a:path w="3866217" h="1286937">
                  <a:moveTo>
                    <a:pt x="11603" y="0"/>
                  </a:moveTo>
                  <a:lnTo>
                    <a:pt x="3854614" y="0"/>
                  </a:lnTo>
                  <a:cubicBezTo>
                    <a:pt x="3857692" y="0"/>
                    <a:pt x="3860643" y="1222"/>
                    <a:pt x="3862819" y="3398"/>
                  </a:cubicBezTo>
                  <a:cubicBezTo>
                    <a:pt x="3864995" y="5574"/>
                    <a:pt x="3866217" y="8525"/>
                    <a:pt x="3866217" y="11603"/>
                  </a:cubicBezTo>
                  <a:lnTo>
                    <a:pt x="3866217" y="1275334"/>
                  </a:lnTo>
                  <a:cubicBezTo>
                    <a:pt x="3866217" y="1278411"/>
                    <a:pt x="3864995" y="1281362"/>
                    <a:pt x="3862819" y="1283538"/>
                  </a:cubicBezTo>
                  <a:cubicBezTo>
                    <a:pt x="3860643" y="1285714"/>
                    <a:pt x="3857692" y="1286937"/>
                    <a:pt x="3854614" y="1286937"/>
                  </a:cubicBezTo>
                  <a:lnTo>
                    <a:pt x="11603" y="1286937"/>
                  </a:lnTo>
                  <a:cubicBezTo>
                    <a:pt x="8525" y="1286937"/>
                    <a:pt x="5574" y="1285714"/>
                    <a:pt x="3398" y="1283538"/>
                  </a:cubicBezTo>
                  <a:cubicBezTo>
                    <a:pt x="1222" y="1281362"/>
                    <a:pt x="0" y="1278411"/>
                    <a:pt x="0" y="1275334"/>
                  </a:cubicBezTo>
                  <a:lnTo>
                    <a:pt x="0" y="11603"/>
                  </a:lnTo>
                  <a:cubicBezTo>
                    <a:pt x="0" y="8525"/>
                    <a:pt x="1222" y="5574"/>
                    <a:pt x="3398" y="3398"/>
                  </a:cubicBezTo>
                  <a:cubicBezTo>
                    <a:pt x="5574" y="1222"/>
                    <a:pt x="8525" y="0"/>
                    <a:pt x="11603" y="0"/>
                  </a:cubicBezTo>
                  <a:close/>
                </a:path>
              </a:pathLst>
            </a:custGeom>
            <a:solidFill>
              <a:srgbClr val="EBC43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3866217" cy="1353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981200" y="3774281"/>
            <a:ext cx="124206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 smtClean="0">
                <a:latin typeface="Gabriola" pitchFamily="82" charset="0"/>
              </a:rPr>
              <a:t>Explore </a:t>
            </a:r>
            <a:r>
              <a:rPr lang="en-US" sz="6000" b="1" dirty="0" smtClean="0">
                <a:latin typeface="Gabriola" pitchFamily="82" charset="0"/>
                <a:hlinkClick r:id="rId2"/>
              </a:rPr>
              <a:t>male pattern baldness treatment in UK</a:t>
            </a:r>
            <a:r>
              <a:rPr lang="en-US" sz="6000" dirty="0" smtClean="0">
                <a:latin typeface="Gabriola" pitchFamily="82" charset="0"/>
              </a:rPr>
              <a:t> for thinning hair, receding hairlines, and crown loss with care planned around your hair needs, stage, and aim.</a:t>
            </a:r>
            <a:endParaRPr lang="en-US" sz="6000" dirty="0">
              <a:latin typeface="Gabriola" pitchFamily="82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371600" y="1532480"/>
            <a:ext cx="13716000" cy="78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93"/>
              </a:lnSpc>
            </a:pPr>
            <a:r>
              <a:rPr lang="en-US" sz="9600" b="1" dirty="0" smtClean="0">
                <a:solidFill>
                  <a:srgbClr val="000000"/>
                </a:solidFill>
                <a:latin typeface="Gabriola" pitchFamily="82" charset="0"/>
                <a:ea typeface="Agrandir Bold"/>
                <a:cs typeface="Agrandir Bold"/>
                <a:sym typeface="Agrandir Bold"/>
              </a:rPr>
              <a:t>Male Pattern Baldness Treatment UK</a:t>
            </a:r>
            <a:endParaRPr lang="en-US" sz="9600" b="1" dirty="0">
              <a:solidFill>
                <a:srgbClr val="000000"/>
              </a:solidFill>
              <a:latin typeface="Gabriola" pitchFamily="82" charset="0"/>
              <a:ea typeface="Agrandir Bold"/>
              <a:cs typeface="Agrandir Bold"/>
              <a:sym typeface="Agrandir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C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1623806" y="3124200"/>
            <a:ext cx="13211589" cy="4849558"/>
            <a:chOff x="0" y="0"/>
            <a:chExt cx="3866217" cy="128693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66217" cy="1286937"/>
            </a:xfrm>
            <a:custGeom>
              <a:avLst/>
              <a:gdLst/>
              <a:ahLst/>
              <a:cxnLst/>
              <a:rect l="l" t="t" r="r" b="b"/>
              <a:pathLst>
                <a:path w="3866217" h="1286937">
                  <a:moveTo>
                    <a:pt x="11603" y="0"/>
                  </a:moveTo>
                  <a:lnTo>
                    <a:pt x="3854614" y="0"/>
                  </a:lnTo>
                  <a:cubicBezTo>
                    <a:pt x="3857692" y="0"/>
                    <a:pt x="3860643" y="1222"/>
                    <a:pt x="3862819" y="3398"/>
                  </a:cubicBezTo>
                  <a:cubicBezTo>
                    <a:pt x="3864995" y="5574"/>
                    <a:pt x="3866217" y="8525"/>
                    <a:pt x="3866217" y="11603"/>
                  </a:cubicBezTo>
                  <a:lnTo>
                    <a:pt x="3866217" y="1275334"/>
                  </a:lnTo>
                  <a:cubicBezTo>
                    <a:pt x="3866217" y="1278411"/>
                    <a:pt x="3864995" y="1281362"/>
                    <a:pt x="3862819" y="1283538"/>
                  </a:cubicBezTo>
                  <a:cubicBezTo>
                    <a:pt x="3860643" y="1285714"/>
                    <a:pt x="3857692" y="1286937"/>
                    <a:pt x="3854614" y="1286937"/>
                  </a:cubicBezTo>
                  <a:lnTo>
                    <a:pt x="11603" y="1286937"/>
                  </a:lnTo>
                  <a:cubicBezTo>
                    <a:pt x="8525" y="1286937"/>
                    <a:pt x="5574" y="1285714"/>
                    <a:pt x="3398" y="1283538"/>
                  </a:cubicBezTo>
                  <a:cubicBezTo>
                    <a:pt x="1222" y="1281362"/>
                    <a:pt x="0" y="1278411"/>
                    <a:pt x="0" y="1275334"/>
                  </a:cubicBezTo>
                  <a:lnTo>
                    <a:pt x="0" y="11603"/>
                  </a:lnTo>
                  <a:cubicBezTo>
                    <a:pt x="0" y="8525"/>
                    <a:pt x="1222" y="5574"/>
                    <a:pt x="3398" y="3398"/>
                  </a:cubicBezTo>
                  <a:cubicBezTo>
                    <a:pt x="5574" y="1222"/>
                    <a:pt x="8525" y="0"/>
                    <a:pt x="11603" y="0"/>
                  </a:cubicBezTo>
                  <a:close/>
                </a:path>
              </a:pathLst>
            </a:custGeom>
            <a:solidFill>
              <a:srgbClr val="EBC43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3866217" cy="1353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209800" y="3774281"/>
            <a:ext cx="120396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 smtClean="0">
                <a:latin typeface="Gabriola" pitchFamily="82" charset="0"/>
              </a:rPr>
              <a:t>Are you looking for hair restoration surgeon in UK support? Get a scalp review, tailored treatment plan, expert care, and easy aftercare for your hair growth.</a:t>
            </a:r>
            <a:endParaRPr lang="en-US" sz="6000" dirty="0">
              <a:latin typeface="Gabriola" pitchFamily="82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371600" y="1532480"/>
            <a:ext cx="13716000" cy="861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93"/>
              </a:lnSpc>
            </a:pPr>
            <a:r>
              <a:rPr lang="en-US" sz="9600" b="1" dirty="0" smtClean="0">
                <a:solidFill>
                  <a:srgbClr val="000000"/>
                </a:solidFill>
                <a:latin typeface="Gabriola" pitchFamily="82" charset="0"/>
                <a:ea typeface="Agrandir Bold"/>
                <a:cs typeface="Agrandir Bold"/>
                <a:sym typeface="Agrandir Bold"/>
              </a:rPr>
              <a:t>Hair Restoration Surgeon UK</a:t>
            </a:r>
            <a:endParaRPr lang="en-US" sz="9600" b="1" dirty="0">
              <a:solidFill>
                <a:srgbClr val="000000"/>
              </a:solidFill>
              <a:latin typeface="Gabriola" pitchFamily="82" charset="0"/>
              <a:ea typeface="Agrandir Bold"/>
              <a:cs typeface="Agrandir Bold"/>
              <a:sym typeface="Agrandir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C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1623806" y="3124200"/>
            <a:ext cx="13211589" cy="4849558"/>
            <a:chOff x="0" y="0"/>
            <a:chExt cx="3866217" cy="128693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66217" cy="1286937"/>
            </a:xfrm>
            <a:custGeom>
              <a:avLst/>
              <a:gdLst/>
              <a:ahLst/>
              <a:cxnLst/>
              <a:rect l="l" t="t" r="r" b="b"/>
              <a:pathLst>
                <a:path w="3866217" h="1286937">
                  <a:moveTo>
                    <a:pt x="11603" y="0"/>
                  </a:moveTo>
                  <a:lnTo>
                    <a:pt x="3854614" y="0"/>
                  </a:lnTo>
                  <a:cubicBezTo>
                    <a:pt x="3857692" y="0"/>
                    <a:pt x="3860643" y="1222"/>
                    <a:pt x="3862819" y="3398"/>
                  </a:cubicBezTo>
                  <a:cubicBezTo>
                    <a:pt x="3864995" y="5574"/>
                    <a:pt x="3866217" y="8525"/>
                    <a:pt x="3866217" y="11603"/>
                  </a:cubicBezTo>
                  <a:lnTo>
                    <a:pt x="3866217" y="1275334"/>
                  </a:lnTo>
                  <a:cubicBezTo>
                    <a:pt x="3866217" y="1278411"/>
                    <a:pt x="3864995" y="1281362"/>
                    <a:pt x="3862819" y="1283538"/>
                  </a:cubicBezTo>
                  <a:cubicBezTo>
                    <a:pt x="3860643" y="1285714"/>
                    <a:pt x="3857692" y="1286937"/>
                    <a:pt x="3854614" y="1286937"/>
                  </a:cubicBezTo>
                  <a:lnTo>
                    <a:pt x="11603" y="1286937"/>
                  </a:lnTo>
                  <a:cubicBezTo>
                    <a:pt x="8525" y="1286937"/>
                    <a:pt x="5574" y="1285714"/>
                    <a:pt x="3398" y="1283538"/>
                  </a:cubicBezTo>
                  <a:cubicBezTo>
                    <a:pt x="1222" y="1281362"/>
                    <a:pt x="0" y="1278411"/>
                    <a:pt x="0" y="1275334"/>
                  </a:cubicBezTo>
                  <a:lnTo>
                    <a:pt x="0" y="11603"/>
                  </a:lnTo>
                  <a:cubicBezTo>
                    <a:pt x="0" y="8525"/>
                    <a:pt x="1222" y="5574"/>
                    <a:pt x="3398" y="3398"/>
                  </a:cubicBezTo>
                  <a:cubicBezTo>
                    <a:pt x="5574" y="1222"/>
                    <a:pt x="8525" y="0"/>
                    <a:pt x="11603" y="0"/>
                  </a:cubicBezTo>
                  <a:close/>
                </a:path>
              </a:pathLst>
            </a:custGeom>
            <a:solidFill>
              <a:srgbClr val="EBC43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3866217" cy="1353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209800" y="3774281"/>
            <a:ext cx="120396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dirty="0" smtClean="0">
                <a:latin typeface="Gabriola" pitchFamily="82" charset="0"/>
              </a:rPr>
              <a:t>Pick our </a:t>
            </a:r>
            <a:r>
              <a:rPr lang="en-US" sz="6000" b="1" dirty="0" smtClean="0">
                <a:latin typeface="Gabriola" pitchFamily="82" charset="0"/>
                <a:hlinkClick r:id="rId2"/>
              </a:rPr>
              <a:t>best hair transplant clinic in London</a:t>
            </a:r>
            <a:r>
              <a:rPr lang="en-US" sz="6000" dirty="0" smtClean="0">
                <a:latin typeface="Gabriola" pitchFamily="82" charset="0"/>
              </a:rPr>
              <a:t> for your expert care, natural hairline planning, modern techniques, and guidance from consultation onward.</a:t>
            </a:r>
            <a:endParaRPr lang="en-US" sz="6000" dirty="0">
              <a:latin typeface="Gabriola" pitchFamily="82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066800" y="1532480"/>
            <a:ext cx="14097000" cy="78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93"/>
              </a:lnSpc>
            </a:pPr>
            <a:r>
              <a:rPr lang="en-US" sz="9600" b="1" dirty="0" smtClean="0">
                <a:solidFill>
                  <a:srgbClr val="000000"/>
                </a:solidFill>
                <a:latin typeface="Gabriola" pitchFamily="82" charset="0"/>
                <a:ea typeface="Agrandir Bold"/>
                <a:cs typeface="Agrandir Bold"/>
                <a:sym typeface="Agrandir Bold"/>
              </a:rPr>
              <a:t>Best Hair Transplant Clinic in London</a:t>
            </a:r>
            <a:endParaRPr lang="en-US" sz="9600" b="1" dirty="0">
              <a:solidFill>
                <a:srgbClr val="000000"/>
              </a:solidFill>
              <a:latin typeface="Gabriola" pitchFamily="82" charset="0"/>
              <a:ea typeface="Agrandir Bold"/>
              <a:cs typeface="Agrandir Bold"/>
              <a:sym typeface="Agrandir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C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585705" y="2951074"/>
            <a:ext cx="13211589" cy="5061746"/>
            <a:chOff x="0" y="0"/>
            <a:chExt cx="3866217" cy="128693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66217" cy="1286937"/>
            </a:xfrm>
            <a:custGeom>
              <a:avLst/>
              <a:gdLst/>
              <a:ahLst/>
              <a:cxnLst/>
              <a:rect l="l" t="t" r="r" b="b"/>
              <a:pathLst>
                <a:path w="3866217" h="1286937">
                  <a:moveTo>
                    <a:pt x="11603" y="0"/>
                  </a:moveTo>
                  <a:lnTo>
                    <a:pt x="3854614" y="0"/>
                  </a:lnTo>
                  <a:cubicBezTo>
                    <a:pt x="3857692" y="0"/>
                    <a:pt x="3860643" y="1222"/>
                    <a:pt x="3862819" y="3398"/>
                  </a:cubicBezTo>
                  <a:cubicBezTo>
                    <a:pt x="3864995" y="5574"/>
                    <a:pt x="3866217" y="8525"/>
                    <a:pt x="3866217" y="11603"/>
                  </a:cubicBezTo>
                  <a:lnTo>
                    <a:pt x="3866217" y="1275334"/>
                  </a:lnTo>
                  <a:cubicBezTo>
                    <a:pt x="3866217" y="1278411"/>
                    <a:pt x="3864995" y="1281362"/>
                    <a:pt x="3862819" y="1283538"/>
                  </a:cubicBezTo>
                  <a:cubicBezTo>
                    <a:pt x="3860643" y="1285714"/>
                    <a:pt x="3857692" y="1286937"/>
                    <a:pt x="3854614" y="1286937"/>
                  </a:cubicBezTo>
                  <a:lnTo>
                    <a:pt x="11603" y="1286937"/>
                  </a:lnTo>
                  <a:cubicBezTo>
                    <a:pt x="8525" y="1286937"/>
                    <a:pt x="5574" y="1285714"/>
                    <a:pt x="3398" y="1283538"/>
                  </a:cubicBezTo>
                  <a:cubicBezTo>
                    <a:pt x="1222" y="1281362"/>
                    <a:pt x="0" y="1278411"/>
                    <a:pt x="0" y="1275334"/>
                  </a:cubicBezTo>
                  <a:lnTo>
                    <a:pt x="0" y="11603"/>
                  </a:lnTo>
                  <a:cubicBezTo>
                    <a:pt x="0" y="8525"/>
                    <a:pt x="1222" y="5574"/>
                    <a:pt x="3398" y="3398"/>
                  </a:cubicBezTo>
                  <a:cubicBezTo>
                    <a:pt x="5574" y="1222"/>
                    <a:pt x="8525" y="0"/>
                    <a:pt x="11603" y="0"/>
                  </a:cubicBezTo>
                  <a:close/>
                </a:path>
              </a:pathLst>
            </a:custGeom>
            <a:solidFill>
              <a:srgbClr val="EBC43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3866217" cy="13536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0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816359" y="3276600"/>
            <a:ext cx="12725400" cy="4185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400" b="1" dirty="0" smtClean="0">
                <a:latin typeface="Gabriola" pitchFamily="82" charset="0"/>
              </a:rPr>
              <a:t>About </a:t>
            </a:r>
            <a:r>
              <a:rPr lang="en-US" sz="3400" b="1" dirty="0" smtClean="0">
                <a:latin typeface="Gabriola" pitchFamily="82" charset="0"/>
              </a:rPr>
              <a:t>: </a:t>
            </a:r>
            <a:r>
              <a:rPr lang="en-US" sz="3400" dirty="0" smtClean="0">
                <a:latin typeface="Gabriola" pitchFamily="82" charset="0"/>
              </a:rPr>
              <a:t>Dr. Ditta Hair Transplants provides expert, natural-looking hair restoration across the UK, led by GMC-registered surgeon Dr. Ditta, delivering outstanding, proven patient results.</a:t>
            </a:r>
            <a:endParaRPr lang="en-US" sz="3400" dirty="0" smtClean="0">
              <a:latin typeface="Gabriola" pitchFamily="82" charset="0"/>
            </a:endParaRPr>
          </a:p>
          <a:p>
            <a:pPr algn="ctr"/>
            <a:endParaRPr lang="en-US" sz="3400" dirty="0">
              <a:latin typeface="Gabriola" pitchFamily="82" charset="0"/>
            </a:endParaRPr>
          </a:p>
          <a:p>
            <a:pPr algn="ctr"/>
            <a:r>
              <a:rPr lang="en-US" sz="3400" b="1" dirty="0">
                <a:latin typeface="Gabriola" pitchFamily="82" charset="0"/>
              </a:rPr>
              <a:t>Address</a:t>
            </a:r>
            <a:r>
              <a:rPr lang="en-US" sz="3400" b="1" dirty="0" smtClean="0">
                <a:latin typeface="Gabriola" pitchFamily="82" charset="0"/>
              </a:rPr>
              <a:t>: </a:t>
            </a:r>
            <a:r>
              <a:rPr lang="en-US" sz="3400" dirty="0" smtClean="0">
                <a:latin typeface="Gabriola" pitchFamily="82" charset="0"/>
              </a:rPr>
              <a:t>Cheshire, London, Manchester, England, UK</a:t>
            </a:r>
            <a:endParaRPr lang="en-US" sz="3400" dirty="0" smtClean="0">
              <a:latin typeface="Gabriola" pitchFamily="82" charset="0"/>
            </a:endParaRPr>
          </a:p>
          <a:p>
            <a:pPr algn="ctr"/>
            <a:endParaRPr lang="en-US" sz="3400" dirty="0">
              <a:latin typeface="Gabriola" pitchFamily="82" charset="0"/>
            </a:endParaRPr>
          </a:p>
          <a:p>
            <a:pPr algn="ctr"/>
            <a:r>
              <a:rPr lang="en-US" sz="3400" b="1" dirty="0" smtClean="0">
                <a:latin typeface="Gabriola" pitchFamily="82" charset="0"/>
              </a:rPr>
              <a:t>Phone No.: </a:t>
            </a:r>
            <a:r>
              <a:rPr lang="en-US" sz="3400" dirty="0" smtClean="0">
                <a:latin typeface="Gabriola" pitchFamily="82" charset="0"/>
              </a:rPr>
              <a:t>07300 825 826</a:t>
            </a:r>
            <a:endParaRPr lang="en-US" sz="3400" dirty="0" smtClean="0">
              <a:latin typeface="Gabriola" pitchFamily="82" charset="0"/>
            </a:endParaRPr>
          </a:p>
          <a:p>
            <a:pPr algn="ctr"/>
            <a:endParaRPr lang="en-US" sz="3400" dirty="0">
              <a:latin typeface="Gabriola" pitchFamily="82" charset="0"/>
            </a:endParaRPr>
          </a:p>
          <a:p>
            <a:pPr algn="ctr"/>
            <a:r>
              <a:rPr lang="en-US" sz="3400" b="1" dirty="0" smtClean="0">
                <a:latin typeface="Gabriola" pitchFamily="82" charset="0"/>
              </a:rPr>
              <a:t>Website</a:t>
            </a:r>
            <a:r>
              <a:rPr lang="en-US" sz="3400" b="1" dirty="0" smtClean="0">
                <a:latin typeface="Gabriola" pitchFamily="82" charset="0"/>
              </a:rPr>
              <a:t>: </a:t>
            </a:r>
            <a:r>
              <a:rPr lang="en-US" sz="3400" b="1" dirty="0" smtClean="0">
                <a:latin typeface="Gabriola" pitchFamily="82" charset="0"/>
                <a:hlinkClick r:id="rId2"/>
              </a:rPr>
              <a:t>https://drdittahairtransplant.com/</a:t>
            </a:r>
            <a:endParaRPr lang="en-US" sz="3400" b="1" dirty="0">
              <a:latin typeface="Gabriola" pitchFamily="82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038600" y="1331944"/>
            <a:ext cx="7239000" cy="78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93"/>
              </a:lnSpc>
            </a:pPr>
            <a:r>
              <a:rPr lang="en-US" sz="10000" b="1" dirty="0" smtClean="0">
                <a:solidFill>
                  <a:srgbClr val="000000"/>
                </a:solidFill>
                <a:latin typeface="Gabriola" pitchFamily="82" charset="0"/>
                <a:ea typeface="Agrandir Bold"/>
                <a:cs typeface="Agrandir Bold"/>
                <a:sym typeface="Agrandir Bold"/>
              </a:rPr>
              <a:t>Contact Us</a:t>
            </a:r>
            <a:endParaRPr lang="en-US" sz="10000" b="1" dirty="0">
              <a:solidFill>
                <a:srgbClr val="000000"/>
              </a:solidFill>
              <a:latin typeface="Gabriola" pitchFamily="82" charset="0"/>
              <a:ea typeface="Agrandir Bold"/>
              <a:cs typeface="Agrandir Bold"/>
              <a:sym typeface="Agrandir Bold"/>
            </a:endParaRPr>
          </a:p>
        </p:txBody>
      </p:sp>
      <p:pic>
        <p:nvPicPr>
          <p:cNvPr id="8" name="Picture 7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344400" y="685800"/>
            <a:ext cx="1524000" cy="1524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308689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159</Words>
  <Application>Microsoft Office PowerPoint</Application>
  <PresentationFormat>Custom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Gabriola</vt:lpstr>
      <vt:lpstr>Agrandir Bold</vt:lpstr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Yellow Beige and Black Simple Pitch Deck Presentation</dc:title>
  <cp:lastModifiedBy>PC</cp:lastModifiedBy>
  <cp:revision>13</cp:revision>
  <dcterms:created xsi:type="dcterms:W3CDTF">2006-08-16T00:00:00Z</dcterms:created>
  <dcterms:modified xsi:type="dcterms:W3CDTF">2026-08-10T08:21:17Z</dcterms:modified>
  <dc:identifier>DAHRTDSd0f0</dc:identifier>
</cp:coreProperties>
</file>