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share.google/Vb6AUCFrgjNy4uKjR" TargetMode="External"/><Relationship Id="rId3" Type="http://schemas.openxmlformats.org/officeDocument/2006/relationships/image" Target="../media/image1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google.com/search?sca_esv=260512ec18042d9e&amp;rlz=1C1RXQR_en-GBIN1172IN1172&amp;sxsrf=ANbL-n4O5cBeBAKNDCJTvBK9ByE1oHDMNQ%3A1776832974468&amp;q=acharya+shakti+%7C+best+numerologist+in+bengaluru+%7C+best+astrologer+in+bangalore+address&amp;ludocid=4917991116969766247&amp;sa=X&amp;ved=2ahUKEwiewJLS0oCUAxWQ2TgGHUHHCMQQ6BN6BAgkEAI" TargetMode="External"/><Relationship Id="rId3" Type="http://schemas.openxmlformats.org/officeDocument/2006/relationships/hyperlink" Target="https://www.google.com/search?sca_esv=260512ec18042d9e&amp;rlz=1C1RXQR_en-GBIN1172IN1172&amp;sxsrf=ANbL-n5p6AZ_dyTU6I6YFO8BnZP4AsjYhQ%3A1775644799687&amp;kgmid=/g/11vwwvcxqx&amp;q=Acharya+shakti+%7C+Best+Numerologist+in+Bengaluru+%7C+Best+Astrologer+In+Bangalore&amp;shem=epsdc&amp;shndl=30&amp;source=sh/x/loc/uni/m1/1&amp;kgs=cb9dad3ec5727b3d&amp;utm_source=epsdc%2Csh/x/loc/uni/m1/1" TargetMode="External"/><Relationship Id="rId4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927225"/>
            <a:ext cx="5946775" cy="71126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27025">
              <a:lnSpc>
                <a:spcPct val="110200"/>
              </a:lnSpc>
              <a:spcBef>
                <a:spcPts val="100"/>
              </a:spcBef>
            </a:pPr>
            <a:r>
              <a:rPr dirty="0" sz="2000">
                <a:latin typeface="Arial MT"/>
                <a:cs typeface="Arial MT"/>
              </a:rPr>
              <a:t>Unlocking</a:t>
            </a:r>
            <a:r>
              <a:rPr dirty="0" sz="2000" spc="-10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Life’s</a:t>
            </a:r>
            <a:r>
              <a:rPr dirty="0" sz="2000" spc="-10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Hidde</a:t>
            </a:r>
            <a:r>
              <a:rPr dirty="0" sz="2000">
                <a:latin typeface="Arial MT"/>
                <a:cs typeface="Arial MT"/>
              </a:rPr>
              <a:t>n</a:t>
            </a:r>
            <a:r>
              <a:rPr dirty="0" sz="2000" spc="-10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Patterns</a:t>
            </a:r>
            <a:r>
              <a:rPr dirty="0" sz="2000" spc="-10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Through</a:t>
            </a:r>
            <a:r>
              <a:rPr dirty="0" sz="2000" spc="-10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Ancient </a:t>
            </a:r>
            <a:r>
              <a:rPr dirty="0" sz="2000">
                <a:latin typeface="Arial MT"/>
                <a:cs typeface="Arial MT"/>
              </a:rPr>
              <a:t>Wisdom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and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Spiritual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Guidance</a:t>
            </a:r>
            <a:endParaRPr sz="2000">
              <a:latin typeface="Arial MT"/>
              <a:cs typeface="Arial MT"/>
            </a:endParaRPr>
          </a:p>
          <a:p>
            <a:pPr marL="12700" marR="237490">
              <a:lnSpc>
                <a:spcPct val="110200"/>
              </a:lnSpc>
              <a:spcBef>
                <a:spcPts val="1365"/>
              </a:spcBef>
            </a:pP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fast-</a:t>
            </a:r>
            <a:r>
              <a:rPr dirty="0" sz="1100">
                <a:latin typeface="Arial MT"/>
                <a:cs typeface="Arial MT"/>
              </a:rPr>
              <a:t>moving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city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like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many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people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seek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deeper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answers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about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career, relationships,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health,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finances,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personal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growth.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This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growing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interest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increased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the </a:t>
            </a:r>
            <a:r>
              <a:rPr dirty="0" sz="1100">
                <a:latin typeface="Arial MT"/>
                <a:cs typeface="Arial MT"/>
              </a:rPr>
              <a:t>demand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numerologists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trusted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guidance,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holistic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 solutions.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People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today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only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searching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predictions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also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looking</a:t>
            </a:r>
            <a:r>
              <a:rPr dirty="0" sz="1100" spc="-25">
                <a:latin typeface="Arial MT"/>
                <a:cs typeface="Arial MT"/>
              </a:rPr>
              <a:t> for </a:t>
            </a:r>
            <a:r>
              <a:rPr dirty="0" sz="1100" spc="-10">
                <a:latin typeface="Arial MT"/>
                <a:cs typeface="Arial MT"/>
              </a:rPr>
              <a:t>transformation,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inner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balance,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practical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remedies.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latin typeface="Arial MT"/>
                <a:cs typeface="Arial MT"/>
              </a:rPr>
              <a:t>Why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People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Seek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 spc="-45">
                <a:latin typeface="Arial MT"/>
                <a:cs typeface="Arial MT"/>
              </a:rPr>
              <a:t>Top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Numerologists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Bangalore</a:t>
            </a:r>
            <a:endParaRPr sz="1600">
              <a:latin typeface="Arial MT"/>
              <a:cs typeface="Arial MT"/>
            </a:endParaRPr>
          </a:p>
          <a:p>
            <a:pPr marL="12700" marR="105410">
              <a:lnSpc>
                <a:spcPct val="110200"/>
              </a:lnSpc>
              <a:spcBef>
                <a:spcPts val="1290"/>
              </a:spcBef>
            </a:pPr>
            <a:r>
              <a:rPr dirty="0" sz="1100" spc="-10">
                <a:latin typeface="Arial MT"/>
                <a:cs typeface="Arial MT"/>
              </a:rPr>
              <a:t>Numerology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ancient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science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studies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influence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numbers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human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life.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From </a:t>
            </a:r>
            <a:r>
              <a:rPr dirty="0" sz="1100">
                <a:latin typeface="Arial MT"/>
                <a:cs typeface="Arial MT"/>
              </a:rPr>
              <a:t>name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correction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destiny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analysis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career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guidance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compatibility,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top </a:t>
            </a:r>
            <a:r>
              <a:rPr dirty="0" sz="1100" spc="-10">
                <a:latin typeface="Arial MT"/>
                <a:cs typeface="Arial MT"/>
              </a:rPr>
              <a:t>numerologists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individuals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understand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hidden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patterns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shape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life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events.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Many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people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consult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numerologists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to: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Improve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career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growth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financial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stability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Find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10">
                <a:latin typeface="Arial MT"/>
                <a:cs typeface="Arial MT"/>
              </a:rPr>
              <a:t> relationship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challenges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Choose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favorable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names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personal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business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success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Understand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life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path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numbers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destiny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cycles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Get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guidance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during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uncertain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phases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0">
                <a:latin typeface="Arial MT"/>
                <a:cs typeface="Arial MT"/>
              </a:rPr>
              <a:t> life</a:t>
            </a:r>
            <a:endParaRPr sz="1100">
              <a:latin typeface="Arial MT"/>
              <a:cs typeface="Arial MT"/>
            </a:endParaRPr>
          </a:p>
          <a:p>
            <a:pPr marL="12700" marR="43815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numerologists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 </a:t>
            </a:r>
            <a:r>
              <a:rPr dirty="0" sz="1100">
                <a:latin typeface="Arial MT"/>
                <a:cs typeface="Arial MT"/>
              </a:rPr>
              <a:t>combine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traditional numerology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principles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modern-</a:t>
            </a:r>
            <a:r>
              <a:rPr dirty="0" sz="1100" spc="-25">
                <a:latin typeface="Arial MT"/>
                <a:cs typeface="Arial MT"/>
              </a:rPr>
              <a:t>day </a:t>
            </a:r>
            <a:r>
              <a:rPr dirty="0" sz="1100">
                <a:latin typeface="Arial MT"/>
                <a:cs typeface="Arial MT"/>
              </a:rPr>
              <a:t>practical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insights,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helping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people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informed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decisions.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1100">
              <a:latin typeface="Arial MT"/>
              <a:cs typeface="Arial MT"/>
            </a:endParaRPr>
          </a:p>
          <a:p>
            <a:pPr marL="12700" marR="174625">
              <a:lnSpc>
                <a:spcPct val="110200"/>
              </a:lnSpc>
            </a:pPr>
            <a:r>
              <a:rPr dirty="0" sz="1600">
                <a:latin typeface="Arial MT"/>
                <a:cs typeface="Arial MT"/>
              </a:rPr>
              <a:t>Acharya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Shakti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–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Trusted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Guidance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Numerology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and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Spiritual Healing</a:t>
            </a:r>
            <a:endParaRPr sz="16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95"/>
              </a:spcBef>
            </a:pPr>
            <a:r>
              <a:rPr dirty="0" sz="1100">
                <a:latin typeface="Arial MT"/>
                <a:cs typeface="Arial MT"/>
              </a:rPr>
              <a:t>Acharya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Shakti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built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strong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reputation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providing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authentic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consultations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rooted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ancient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wisdom.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those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searching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numerologists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Acharya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Shakti</a:t>
            </a:r>
            <a:r>
              <a:rPr dirty="0" sz="1100" spc="5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personalized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through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detailed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readings,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name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correction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guidance,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 remedies.</a:t>
            </a:r>
            <a:endParaRPr sz="1100">
              <a:latin typeface="Arial MT"/>
              <a:cs typeface="Arial MT"/>
            </a:endParaRPr>
          </a:p>
          <a:p>
            <a:pPr marL="12700" marR="43180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Unlike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generalized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predictions,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Acharya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Shakti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focuses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individual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patterns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and </a:t>
            </a:r>
            <a:r>
              <a:rPr dirty="0" sz="1100">
                <a:latin typeface="Arial MT"/>
                <a:cs typeface="Arial MT"/>
              </a:rPr>
              <a:t>practical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tailored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personal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concerns.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8600" y="1192976"/>
            <a:ext cx="829685" cy="4034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682061"/>
            <a:ext cx="5930900" cy="72332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Arial MT"/>
                <a:cs typeface="Arial MT"/>
              </a:rPr>
              <a:t>Role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45">
                <a:latin typeface="Arial MT"/>
                <a:cs typeface="Arial MT"/>
              </a:rPr>
              <a:t>Top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Spiritual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Healin</a:t>
            </a:r>
            <a:r>
              <a:rPr dirty="0" sz="1600">
                <a:latin typeface="Arial MT"/>
                <a:cs typeface="Arial MT"/>
              </a:rPr>
              <a:t>g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Counsellors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Bangalore</a:t>
            </a:r>
            <a:endParaRPr sz="1600">
              <a:latin typeface="Arial MT"/>
              <a:cs typeface="Arial MT"/>
            </a:endParaRPr>
          </a:p>
          <a:p>
            <a:pPr marL="12700" marR="43815">
              <a:lnSpc>
                <a:spcPct val="110200"/>
              </a:lnSpc>
              <a:spcBef>
                <a:spcPts val="1290"/>
              </a:spcBef>
            </a:pPr>
            <a:r>
              <a:rPr dirty="0" sz="1100">
                <a:latin typeface="Arial MT"/>
                <a:cs typeface="Arial MT"/>
              </a:rPr>
              <a:t>Life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stress,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emotional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blockages,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negative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thought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patterns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often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impact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overall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well-</a:t>
            </a:r>
            <a:r>
              <a:rPr dirty="0" sz="1100" spc="-10">
                <a:latin typeface="Arial MT"/>
                <a:cs typeface="Arial MT"/>
              </a:rPr>
              <a:t>being. </a:t>
            </a:r>
            <a:r>
              <a:rPr dirty="0" sz="1100">
                <a:latin typeface="Arial MT"/>
                <a:cs typeface="Arial MT"/>
              </a:rPr>
              <a:t>This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where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counselors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play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important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role.</a:t>
            </a:r>
            <a:endParaRPr sz="1100">
              <a:latin typeface="Arial MT"/>
              <a:cs typeface="Arial MT"/>
            </a:endParaRPr>
          </a:p>
          <a:p>
            <a:pPr marL="12700" marR="283845">
              <a:lnSpc>
                <a:spcPct val="110200"/>
              </a:lnSpc>
              <a:spcBef>
                <a:spcPts val="1200"/>
              </a:spcBef>
            </a:pP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counseling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focuses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restoring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emotional,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mental,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energetic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balance. </a:t>
            </a:r>
            <a:r>
              <a:rPr dirty="0" sz="1100">
                <a:latin typeface="Arial MT"/>
                <a:cs typeface="Arial MT"/>
              </a:rPr>
              <a:t>Through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intuitive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guidance,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work,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practices,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 counsellors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people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overcome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internal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conflicts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clarity.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People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seek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counseling</a:t>
            </a:r>
            <a:r>
              <a:rPr dirty="0" sz="1100" spc="-20">
                <a:latin typeface="Arial MT"/>
                <a:cs typeface="Arial MT"/>
              </a:rPr>
              <a:t> for: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Emotional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stress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relief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Relationship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harmony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Removing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negative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patterns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Mental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peace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inner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confidence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Personal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growth</a:t>
            </a:r>
            <a:endParaRPr sz="1100">
              <a:latin typeface="Arial MT"/>
              <a:cs typeface="Arial MT"/>
            </a:endParaRPr>
          </a:p>
          <a:p>
            <a:pPr marL="12700" marR="434340">
              <a:lnSpc>
                <a:spcPct val="110200"/>
              </a:lnSpc>
              <a:spcBef>
                <a:spcPts val="1200"/>
              </a:spcBef>
            </a:pPr>
            <a:r>
              <a:rPr dirty="0" sz="1100" spc="-10">
                <a:latin typeface="Arial MT"/>
                <a:cs typeface="Arial MT"/>
              </a:rPr>
              <a:t>Working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45">
                <a:latin typeface="Arial MT"/>
                <a:cs typeface="Arial MT"/>
              </a:rPr>
              <a:t>Top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Counsellors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provide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support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beyond conventional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approaches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addressing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deeper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energetic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causes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life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challenges.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How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Numerology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and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Spiritual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Healing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Work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Together</a:t>
            </a:r>
            <a:endParaRPr sz="1600">
              <a:latin typeface="Arial MT"/>
              <a:cs typeface="Arial MT"/>
            </a:endParaRPr>
          </a:p>
          <a:p>
            <a:pPr marL="12700" marR="82550">
              <a:lnSpc>
                <a:spcPct val="110200"/>
              </a:lnSpc>
              <a:spcBef>
                <a:spcPts val="1295"/>
              </a:spcBef>
            </a:pPr>
            <a:r>
              <a:rPr dirty="0" sz="1100">
                <a:latin typeface="Arial MT"/>
                <a:cs typeface="Arial MT"/>
              </a:rPr>
              <a:t>Many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people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combine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stronger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results.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While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numerology identifies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patterns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influences,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practices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remove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energetic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obstacles.</a:t>
            </a:r>
            <a:endParaRPr sz="11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This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integrated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approach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many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seekers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consult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both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numerologists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and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counselors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complete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guidance.</a:t>
            </a:r>
            <a:endParaRPr sz="1100">
              <a:latin typeface="Arial MT"/>
              <a:cs typeface="Arial MT"/>
            </a:endParaRPr>
          </a:p>
          <a:p>
            <a:pPr marL="12700" marR="2032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Acharya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Shakti,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this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combined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approach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individuals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receive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both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insight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corrective solutions.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latin typeface="Arial MT"/>
                <a:cs typeface="Arial MT"/>
              </a:rPr>
              <a:t>Importance</a:t>
            </a:r>
            <a:r>
              <a:rPr dirty="0" sz="1600" spc="-5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Spiritual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Researchers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Bangalore</a:t>
            </a:r>
            <a:endParaRPr sz="1600">
              <a:latin typeface="Arial MT"/>
              <a:cs typeface="Arial MT"/>
            </a:endParaRPr>
          </a:p>
          <a:p>
            <a:pPr marL="12700" marR="136525">
              <a:lnSpc>
                <a:spcPct val="110200"/>
              </a:lnSpc>
              <a:spcBef>
                <a:spcPts val="1290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growing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interest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metaphysical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sciences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also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increased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relevance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 </a:t>
            </a:r>
            <a:r>
              <a:rPr dirty="0" sz="1100">
                <a:latin typeface="Arial MT"/>
                <a:cs typeface="Arial MT"/>
              </a:rPr>
              <a:t>researchers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Bangalore.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These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study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ancient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systems,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energy principles,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consciousness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practices,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traditional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sciences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deeper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understanding</a:t>
            </a:r>
            <a:r>
              <a:rPr dirty="0" sz="1100" spc="-25">
                <a:latin typeface="Arial MT"/>
                <a:cs typeface="Arial MT"/>
              </a:rPr>
              <a:t> to </a:t>
            </a:r>
            <a:r>
              <a:rPr dirty="0" sz="1100" spc="-10">
                <a:latin typeface="Arial MT"/>
                <a:cs typeface="Arial MT"/>
              </a:rPr>
              <a:t>seekers.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Spiritual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researchers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in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Bangalore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often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explore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following: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8600" y="938976"/>
            <a:ext cx="829685" cy="4034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592700"/>
            <a:ext cx="5858510" cy="7353300"/>
          </a:xfrm>
          <a:prstGeom prst="rect">
            <a:avLst/>
          </a:prstGeom>
        </p:spPr>
        <p:txBody>
          <a:bodyPr wrap="square" lIns="0" tIns="29844" rIns="0" bIns="0" rtlCol="0" vert="horz">
            <a:spAutoFit/>
          </a:bodyPr>
          <a:lstStyle/>
          <a:p>
            <a:pPr marL="469265" indent="-227965">
              <a:lnSpc>
                <a:spcPct val="100000"/>
              </a:lnSpc>
              <a:spcBef>
                <a:spcPts val="234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Ancient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sciences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Energy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methodologies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Meditation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 </a:t>
            </a:r>
            <a:r>
              <a:rPr dirty="0" sz="1100" spc="-10">
                <a:latin typeface="Arial MT"/>
                <a:cs typeface="Arial MT"/>
              </a:rPr>
              <a:t>consciousness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st</a:t>
            </a:r>
            <a:r>
              <a:rPr dirty="0" sz="1100" spc="-10">
                <a:latin typeface="Arial MT"/>
                <a:cs typeface="Arial MT"/>
              </a:rPr>
              <a:t>u</a:t>
            </a:r>
            <a:r>
              <a:rPr dirty="0" sz="1100" spc="-10">
                <a:latin typeface="Arial MT"/>
                <a:cs typeface="Arial MT"/>
              </a:rPr>
              <a:t>dies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Symbolism, vibrations,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cosmic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influences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Practical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applications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knowledge</a:t>
            </a:r>
            <a:endParaRPr sz="1100">
              <a:latin typeface="Arial MT"/>
              <a:cs typeface="Arial MT"/>
            </a:endParaRPr>
          </a:p>
          <a:p>
            <a:pPr marL="12700" marR="250825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work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researchers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bridge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traditional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wisdom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modern understanding,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making</a:t>
            </a:r>
            <a:r>
              <a:rPr dirty="0" sz="1100" spc="-10">
                <a:latin typeface="Arial MT"/>
                <a:cs typeface="Arial MT"/>
              </a:rPr>
              <a:t> spiritual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guidance </a:t>
            </a:r>
            <a:r>
              <a:rPr dirty="0" sz="1100">
                <a:latin typeface="Arial MT"/>
                <a:cs typeface="Arial MT"/>
              </a:rPr>
              <a:t>more</a:t>
            </a:r>
            <a:r>
              <a:rPr dirty="0" sz="1100" spc="-10">
                <a:latin typeface="Arial MT"/>
                <a:cs typeface="Arial MT"/>
              </a:rPr>
              <a:t> accessible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10">
                <a:latin typeface="Arial MT"/>
                <a:cs typeface="Arial MT"/>
              </a:rPr>
              <a:t> meaningful.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Why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Bangalore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Has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Become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Hub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for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Spiritual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Guidance</a:t>
            </a:r>
            <a:endParaRPr sz="16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95"/>
              </a:spcBef>
            </a:pP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become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center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entrepreneurs,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students,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families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from </a:t>
            </a:r>
            <a:r>
              <a:rPr dirty="0" sz="1100">
                <a:latin typeface="Arial MT"/>
                <a:cs typeface="Arial MT"/>
              </a:rPr>
              <a:t>diverse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backgrounds.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increasing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pressure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uncertainty,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people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turning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the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numerologists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top</a:t>
            </a:r>
            <a:r>
              <a:rPr dirty="0" u="sng" sz="1100" spc="-2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spiritual</a:t>
            </a:r>
            <a:r>
              <a:rPr dirty="0" u="sng" sz="1100" spc="-1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healing</a:t>
            </a:r>
            <a:r>
              <a:rPr dirty="0" u="sng" sz="1100" spc="-2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spc="-1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counsellors</a:t>
            </a:r>
            <a:r>
              <a:rPr dirty="0" u="sng" sz="1100" spc="-2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in</a:t>
            </a:r>
            <a:r>
              <a:rPr dirty="0" u="sng" sz="1100" spc="-2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spc="-1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Bangalore</a:t>
            </a:r>
            <a:r>
              <a:rPr dirty="0" sz="1100" spc="-20" b="1">
                <a:solidFill>
                  <a:srgbClr val="1154CC"/>
                </a:solidFill>
                <a:latin typeface="Arial"/>
                <a:cs typeface="Arial"/>
              </a:rPr>
              <a:t> </a:t>
            </a:r>
            <a:r>
              <a:rPr dirty="0" sz="1100" spc="-25">
                <a:latin typeface="Arial MT"/>
                <a:cs typeface="Arial MT"/>
              </a:rPr>
              <a:t>for </a:t>
            </a:r>
            <a:r>
              <a:rPr dirty="0" sz="1100" spc="-10">
                <a:latin typeface="Arial MT"/>
                <a:cs typeface="Arial MT"/>
              </a:rPr>
              <a:t>support.</a:t>
            </a:r>
            <a:endParaRPr sz="1100">
              <a:latin typeface="Arial MT"/>
              <a:cs typeface="Arial MT"/>
            </a:endParaRPr>
          </a:p>
          <a:p>
            <a:pPr marL="12700" marR="9779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city’s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openness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alternative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personal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growth,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exploration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also </a:t>
            </a:r>
            <a:r>
              <a:rPr dirty="0" sz="1100">
                <a:latin typeface="Arial MT"/>
                <a:cs typeface="Arial MT"/>
              </a:rPr>
              <a:t>created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demand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experienced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researchers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Signs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35">
                <a:solidFill>
                  <a:srgbClr val="424242"/>
                </a:solidFill>
                <a:latin typeface="Arial MT"/>
                <a:cs typeface="Arial MT"/>
              </a:rPr>
              <a:t>You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May</a:t>
            </a:r>
            <a:r>
              <a:rPr dirty="0" sz="14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Need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Numerology</a:t>
            </a:r>
            <a:r>
              <a:rPr dirty="0" sz="14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or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Spiritual</a:t>
            </a:r>
            <a:r>
              <a:rPr dirty="0" sz="14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Counseling</a:t>
            </a:r>
            <a:endParaRPr sz="1400">
              <a:latin typeface="Arial MT"/>
              <a:cs typeface="Arial MT"/>
            </a:endParaRPr>
          </a:p>
          <a:p>
            <a:pPr marL="12700" marR="332740">
              <a:lnSpc>
                <a:spcPct val="110200"/>
              </a:lnSpc>
              <a:spcBef>
                <a:spcPts val="1255"/>
              </a:spcBef>
            </a:pPr>
            <a:r>
              <a:rPr dirty="0" sz="1100" spc="-35">
                <a:latin typeface="Arial MT"/>
                <a:cs typeface="Arial MT"/>
              </a:rPr>
              <a:t>You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benefit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from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consulting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numerologists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if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experience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the </a:t>
            </a:r>
            <a:r>
              <a:rPr dirty="0" sz="1100" spc="-10">
                <a:latin typeface="Arial MT"/>
                <a:cs typeface="Arial MT"/>
              </a:rPr>
              <a:t>following: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Repeated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setbacks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despite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hard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work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Career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confusion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10">
                <a:latin typeface="Arial MT"/>
                <a:cs typeface="Arial MT"/>
              </a:rPr>
              <a:t> financial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instability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Constant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relationship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conflicts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Lack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direction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life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Repeating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patterns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struggle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Font typeface="Arial MT"/>
              <a:buChar char="●"/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 spc="-35">
                <a:latin typeface="Arial MT"/>
                <a:cs typeface="Arial MT"/>
              </a:rPr>
              <a:t>You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benefit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from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counselors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if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feel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Emotional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heaviness</a:t>
            </a:r>
            <a:r>
              <a:rPr dirty="0" sz="1100">
                <a:latin typeface="Arial MT"/>
                <a:cs typeface="Arial MT"/>
              </a:rPr>
              <a:t> or </a:t>
            </a:r>
            <a:r>
              <a:rPr dirty="0" sz="1100" spc="-10">
                <a:latin typeface="Arial MT"/>
                <a:cs typeface="Arial MT"/>
              </a:rPr>
              <a:t>stress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Negative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around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you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Persistent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anxiety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Lack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peace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motivation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disconnection</a:t>
            </a:r>
            <a:endParaRPr sz="1100">
              <a:latin typeface="Arial MT"/>
              <a:cs typeface="Arial MT"/>
            </a:endParaRPr>
          </a:p>
          <a:p>
            <a:pPr marL="12700" marR="219075">
              <a:lnSpc>
                <a:spcPct val="110200"/>
              </a:lnSpc>
              <a:spcBef>
                <a:spcPts val="1200"/>
              </a:spcBef>
            </a:pPr>
            <a:r>
              <a:rPr dirty="0" sz="1100" spc="-10">
                <a:latin typeface="Arial MT"/>
                <a:cs typeface="Arial MT"/>
              </a:rPr>
              <a:t>Consulting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experienced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researchers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also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if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want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deeper understanding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sciences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self-awareness.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68600" y="938976"/>
            <a:ext cx="829685" cy="4034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662534"/>
            <a:ext cx="5775960" cy="2538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Arial MT"/>
                <a:cs typeface="Arial MT"/>
              </a:rPr>
              <a:t>What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Makes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Acharya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Shakt</a:t>
            </a:r>
            <a:r>
              <a:rPr dirty="0" sz="1600">
                <a:latin typeface="Arial MT"/>
                <a:cs typeface="Arial MT"/>
              </a:rPr>
              <a:t>i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Stand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 spc="-25">
                <a:latin typeface="Arial MT"/>
                <a:cs typeface="Arial MT"/>
              </a:rPr>
              <a:t>Out</a:t>
            </a:r>
            <a:endParaRPr sz="1600">
              <a:latin typeface="Arial MT"/>
              <a:cs typeface="Arial MT"/>
            </a:endParaRPr>
          </a:p>
          <a:p>
            <a:pPr marL="12700" marR="369570">
              <a:lnSpc>
                <a:spcPct val="110200"/>
              </a:lnSpc>
              <a:spcBef>
                <a:spcPts val="1290"/>
              </a:spcBef>
            </a:pPr>
            <a:r>
              <a:rPr dirty="0" sz="1100">
                <a:latin typeface="Arial MT"/>
                <a:cs typeface="Arial MT"/>
              </a:rPr>
              <a:t>Among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numerologists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Acharya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Shakti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known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practical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and </a:t>
            </a:r>
            <a:r>
              <a:rPr dirty="0" sz="1100" spc="-10">
                <a:latin typeface="Arial MT"/>
                <a:cs typeface="Arial MT"/>
              </a:rPr>
              <a:t>authentic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approach.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Personalized</a:t>
            </a:r>
            <a:r>
              <a:rPr dirty="0" sz="1400" spc="-8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Consultations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Every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person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unique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energy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pattern.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customized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rather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generalized.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Integrated</a:t>
            </a:r>
            <a:r>
              <a:rPr dirty="0" sz="1400" spc="-6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Spiritual</a:t>
            </a:r>
            <a:r>
              <a:rPr dirty="0" sz="1400" spc="-5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Approach</a:t>
            </a:r>
            <a:endParaRPr sz="1400">
              <a:latin typeface="Arial MT"/>
              <a:cs typeface="Arial MT"/>
            </a:endParaRPr>
          </a:p>
          <a:p>
            <a:pPr marL="12700" marR="217170">
              <a:lnSpc>
                <a:spcPct val="110200"/>
              </a:lnSpc>
              <a:spcBef>
                <a:spcPts val="1255"/>
              </a:spcBef>
            </a:pPr>
            <a:r>
              <a:rPr dirty="0" sz="1100" spc="-10">
                <a:latin typeface="Arial MT"/>
                <a:cs typeface="Arial MT"/>
              </a:rPr>
              <a:t>Combining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numerology,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guidance,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insights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inspired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researchers</a:t>
            </a:r>
            <a:r>
              <a:rPr dirty="0" sz="1100" spc="-25">
                <a:latin typeface="Arial MT"/>
                <a:cs typeface="Arial MT"/>
              </a:rPr>
              <a:t> in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creates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broader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support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system.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3960" y="938976"/>
            <a:ext cx="838904" cy="40346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3450" y="4385524"/>
            <a:ext cx="5943600" cy="39623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638709"/>
            <a:ext cx="5915660" cy="7105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Ethical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and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Authentic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Guidance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Acharya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Shakti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focuses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clarity,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empo</a:t>
            </a:r>
            <a:r>
              <a:rPr dirty="0" sz="1100" spc="-10">
                <a:latin typeface="Arial MT"/>
                <a:cs typeface="Arial MT"/>
              </a:rPr>
              <a:t>w</a:t>
            </a:r>
            <a:r>
              <a:rPr dirty="0" sz="1100" spc="-10">
                <a:latin typeface="Arial MT"/>
                <a:cs typeface="Arial MT"/>
              </a:rPr>
              <a:t>erment,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genuine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support.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Holistic</a:t>
            </a:r>
            <a:r>
              <a:rPr dirty="0" sz="1400" spc="-5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Problem</a:t>
            </a:r>
            <a:r>
              <a:rPr dirty="0" sz="1400" spc="-5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Solving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55"/>
              </a:spcBef>
            </a:pPr>
            <a:r>
              <a:rPr dirty="0" sz="1100">
                <a:latin typeface="Arial MT"/>
                <a:cs typeface="Arial MT"/>
              </a:rPr>
              <a:t>Clients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often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seek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support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career,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relationships,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emotional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well-</a:t>
            </a:r>
            <a:r>
              <a:rPr dirty="0" sz="1100">
                <a:latin typeface="Arial MT"/>
                <a:cs typeface="Arial MT"/>
              </a:rPr>
              <a:t>being,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growth</a:t>
            </a:r>
            <a:r>
              <a:rPr dirty="0" sz="1100" spc="-25">
                <a:latin typeface="Arial MT"/>
                <a:cs typeface="Arial MT"/>
              </a:rPr>
              <a:t> in </a:t>
            </a:r>
            <a:r>
              <a:rPr dirty="0" sz="1100">
                <a:latin typeface="Arial MT"/>
                <a:cs typeface="Arial MT"/>
              </a:rPr>
              <a:t>one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place.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Benefits</a:t>
            </a:r>
            <a:r>
              <a:rPr dirty="0" sz="1600" spc="-5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Consulting</a:t>
            </a:r>
            <a:r>
              <a:rPr dirty="0" sz="1600" spc="-45">
                <a:latin typeface="Arial MT"/>
                <a:cs typeface="Arial MT"/>
              </a:rPr>
              <a:t> Top </a:t>
            </a:r>
            <a:r>
              <a:rPr dirty="0" sz="1600">
                <a:latin typeface="Arial MT"/>
                <a:cs typeface="Arial MT"/>
              </a:rPr>
              <a:t>Numerologists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Bangalore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25"/>
              </a:spcBef>
            </a:pPr>
            <a:r>
              <a:rPr dirty="0" sz="1100" spc="-10">
                <a:latin typeface="Arial MT"/>
                <a:cs typeface="Arial MT"/>
              </a:rPr>
              <a:t>Working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numerologists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following: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Better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decision-making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Improved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confidence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Stronger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personal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direction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Name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correction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vibrational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alignment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Understanding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favorable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opportunities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0"/>
              </a:spcBef>
              <a:buFont typeface="Arial MT"/>
              <a:buChar char="●"/>
            </a:pPr>
            <a:endParaRPr sz="1100">
              <a:latin typeface="Arial MT"/>
              <a:cs typeface="Arial MT"/>
            </a:endParaRPr>
          </a:p>
          <a:p>
            <a:pPr marL="12700" marR="654685">
              <a:lnSpc>
                <a:spcPct val="110200"/>
              </a:lnSpc>
            </a:pPr>
            <a:r>
              <a:rPr dirty="0" sz="1600">
                <a:latin typeface="Arial MT"/>
                <a:cs typeface="Arial MT"/>
              </a:rPr>
              <a:t>Benefits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Consulting</a:t>
            </a:r>
            <a:r>
              <a:rPr dirty="0" sz="1600" spc="-45">
                <a:latin typeface="Arial MT"/>
                <a:cs typeface="Arial MT"/>
              </a:rPr>
              <a:t> Top </a:t>
            </a:r>
            <a:r>
              <a:rPr dirty="0" sz="1600">
                <a:latin typeface="Arial MT"/>
                <a:cs typeface="Arial MT"/>
              </a:rPr>
              <a:t>Spiritual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Healing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Counsellors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 spc="-25">
                <a:latin typeface="Arial MT"/>
                <a:cs typeface="Arial MT"/>
              </a:rPr>
              <a:t>in </a:t>
            </a:r>
            <a:r>
              <a:rPr dirty="0" sz="1600" spc="-10">
                <a:latin typeface="Arial MT"/>
                <a:cs typeface="Arial MT"/>
              </a:rPr>
              <a:t>Bangalore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30"/>
              </a:spcBef>
            </a:pPr>
            <a:r>
              <a:rPr dirty="0" sz="1100" spc="-10">
                <a:latin typeface="Arial MT"/>
                <a:cs typeface="Arial MT"/>
              </a:rPr>
              <a:t>Guidance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from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 healing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counselors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 </a:t>
            </a:r>
            <a:r>
              <a:rPr dirty="0" sz="1100">
                <a:latin typeface="Arial MT"/>
                <a:cs typeface="Arial MT"/>
              </a:rPr>
              <a:t>may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support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following: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Emotional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release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Energy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balance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Positive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mindset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shifts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Improved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relationships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Greater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inner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peace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1100">
              <a:latin typeface="Arial MT"/>
              <a:cs typeface="Arial MT"/>
            </a:endParaRPr>
          </a:p>
          <a:p>
            <a:pPr marL="12700" marR="406400">
              <a:lnSpc>
                <a:spcPct val="110200"/>
              </a:lnSpc>
            </a:pPr>
            <a:r>
              <a:rPr dirty="0" sz="1600">
                <a:latin typeface="Arial MT"/>
                <a:cs typeface="Arial MT"/>
              </a:rPr>
              <a:t>Contribution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Spiritual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Researchers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Bangalore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to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Modern Seekers</a:t>
            </a:r>
            <a:endParaRPr sz="1600">
              <a:latin typeface="Arial MT"/>
              <a:cs typeface="Arial MT"/>
            </a:endParaRPr>
          </a:p>
          <a:p>
            <a:pPr marL="12700" marR="61594">
              <a:lnSpc>
                <a:spcPct val="110200"/>
              </a:lnSpc>
              <a:spcBef>
                <a:spcPts val="1290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insights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researchers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continue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influence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 </a:t>
            </a:r>
            <a:r>
              <a:rPr dirty="0" sz="1100">
                <a:latin typeface="Arial MT"/>
                <a:cs typeface="Arial MT"/>
              </a:rPr>
              <a:t>practices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today.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Their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exploration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ancient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systems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preserve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refine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knowledge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that </a:t>
            </a:r>
            <a:r>
              <a:rPr dirty="0" sz="1100">
                <a:latin typeface="Arial MT"/>
                <a:cs typeface="Arial MT"/>
              </a:rPr>
              <a:t>supports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awareness,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personal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transformation.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3960" y="938976"/>
            <a:ext cx="838904" cy="4034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573172"/>
            <a:ext cx="5939155" cy="5715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38125">
              <a:lnSpc>
                <a:spcPct val="1102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Many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seekers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benefit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from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teachings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</a:t>
            </a:r>
            <a:r>
              <a:rPr dirty="0" sz="1100" spc="-10">
                <a:latin typeface="Arial MT"/>
                <a:cs typeface="Arial MT"/>
              </a:rPr>
              <a:t>p</a:t>
            </a:r>
            <a:r>
              <a:rPr dirty="0" sz="1100" spc="-10">
                <a:latin typeface="Arial MT"/>
                <a:cs typeface="Arial MT"/>
              </a:rPr>
              <a:t>ired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researchers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because </a:t>
            </a:r>
            <a:r>
              <a:rPr dirty="0" sz="1100">
                <a:latin typeface="Arial MT"/>
                <a:cs typeface="Arial MT"/>
              </a:rPr>
              <a:t>they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deeper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perspectives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beyond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surface-</a:t>
            </a:r>
            <a:r>
              <a:rPr dirty="0" sz="1100">
                <a:latin typeface="Arial MT"/>
                <a:cs typeface="Arial MT"/>
              </a:rPr>
              <a:t>level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Choosing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the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Right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Spiritual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Guide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55"/>
              </a:spcBef>
            </a:pPr>
            <a:r>
              <a:rPr dirty="0" sz="1100">
                <a:latin typeface="Arial MT"/>
                <a:cs typeface="Arial MT"/>
              </a:rPr>
              <a:t>When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selecting </a:t>
            </a:r>
            <a:r>
              <a:rPr dirty="0" sz="1100">
                <a:latin typeface="Arial MT"/>
                <a:cs typeface="Arial MT"/>
              </a:rPr>
              <a:t>among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numerologists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 healing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counsellors </a:t>
            </a:r>
            <a:r>
              <a:rPr dirty="0" sz="1100" spc="-25">
                <a:latin typeface="Arial MT"/>
                <a:cs typeface="Arial MT"/>
              </a:rPr>
              <a:t>in </a:t>
            </a:r>
            <a:r>
              <a:rPr dirty="0" sz="1100" spc="-10">
                <a:latin typeface="Arial MT"/>
                <a:cs typeface="Arial MT"/>
              </a:rPr>
              <a:t>Bangalore,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consider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following: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Experience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credibility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Personalized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consultation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methods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Ethical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approach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Holistic</a:t>
            </a:r>
            <a:r>
              <a:rPr dirty="0" sz="1100" spc="-7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Authentic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understanding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sciences</a:t>
            </a:r>
            <a:endParaRPr sz="1100">
              <a:latin typeface="Arial MT"/>
              <a:cs typeface="Arial MT"/>
            </a:endParaRPr>
          </a:p>
          <a:p>
            <a:pPr marL="12700" marR="167005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Those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interested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advanced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knowledge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also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value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guidance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connected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experienced spiritual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researchers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latin typeface="Arial MT"/>
                <a:cs typeface="Arial MT"/>
              </a:rPr>
              <a:t>Conclusion</a:t>
            </a:r>
            <a:endParaRPr sz="1600">
              <a:latin typeface="Arial MT"/>
              <a:cs typeface="Arial MT"/>
            </a:endParaRPr>
          </a:p>
          <a:p>
            <a:pPr algn="just" marL="12700" marR="167640">
              <a:lnSpc>
                <a:spcPct val="110200"/>
              </a:lnSpc>
              <a:spcBef>
                <a:spcPts val="1295"/>
              </a:spcBef>
            </a:pPr>
            <a:r>
              <a:rPr dirty="0" sz="1100">
                <a:latin typeface="Arial MT"/>
                <a:cs typeface="Arial MT"/>
              </a:rPr>
              <a:t>Whether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seek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life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clarity,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emotional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deeper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understanding,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consulting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10">
                <a:latin typeface="Arial MT"/>
                <a:cs typeface="Arial MT"/>
              </a:rPr>
              <a:t> numerologists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0">
                <a:latin typeface="Arial MT"/>
                <a:cs typeface="Arial MT"/>
              </a:rPr>
              <a:t> Bangalore, </a:t>
            </a:r>
            <a:r>
              <a:rPr dirty="0" sz="1100">
                <a:latin typeface="Arial MT"/>
                <a:cs typeface="Arial MT"/>
              </a:rPr>
              <a:t>trusted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10">
                <a:latin typeface="Arial MT"/>
                <a:cs typeface="Arial MT"/>
              </a:rPr>
              <a:t> spiritual healing counselors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0">
                <a:latin typeface="Arial MT"/>
                <a:cs typeface="Arial MT"/>
              </a:rPr>
              <a:t> Bangalore, </a:t>
            </a:r>
            <a:r>
              <a:rPr dirty="0" sz="1100" spc="-25">
                <a:latin typeface="Arial MT"/>
                <a:cs typeface="Arial MT"/>
              </a:rPr>
              <a:t>and </a:t>
            </a:r>
            <a:r>
              <a:rPr dirty="0" sz="1100" spc="-10">
                <a:latin typeface="Arial MT"/>
                <a:cs typeface="Arial MT"/>
              </a:rPr>
              <a:t>knowledgeable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researchers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valuable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support.</a:t>
            </a:r>
            <a:endParaRPr sz="1100">
              <a:latin typeface="Arial MT"/>
              <a:cs typeface="Arial MT"/>
            </a:endParaRPr>
          </a:p>
          <a:p>
            <a:pPr marL="12700" marR="53975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Acharya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Shakti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provides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holistic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path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combines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numerology,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insight,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 </a:t>
            </a:r>
            <a:r>
              <a:rPr dirty="0" sz="1100">
                <a:latin typeface="Arial MT"/>
                <a:cs typeface="Arial MT"/>
              </a:rPr>
              <a:t>wisdom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individuals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move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toward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balance,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clarity,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transformation.</a:t>
            </a:r>
            <a:endParaRPr sz="1100">
              <a:latin typeface="Arial MT"/>
              <a:cs typeface="Arial MT"/>
            </a:endParaRPr>
          </a:p>
          <a:p>
            <a:pPr algn="just" marL="12700" marR="17526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If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searching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authentic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guidance,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Acharya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Shakti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stands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trusted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name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among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numerologists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Bangalore,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respected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top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healing counsellor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Bangalore,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source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inspired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work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dedicated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spiritual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researchers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Bangalore.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050" spc="-10" b="1">
                <a:solidFill>
                  <a:srgbClr val="1F1F1F"/>
                </a:solidFill>
                <a:latin typeface="Arial"/>
                <a:cs typeface="Arial"/>
                <a:hlinkClick r:id="rId2"/>
              </a:rPr>
              <a:t>Address</a:t>
            </a:r>
            <a:r>
              <a:rPr dirty="0" sz="1050" spc="-10" b="1">
                <a:solidFill>
                  <a:srgbClr val="1F1F1F"/>
                </a:solidFill>
                <a:latin typeface="Arial"/>
                <a:cs typeface="Arial"/>
              </a:rPr>
              <a:t>: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4400" y="7300416"/>
            <a:ext cx="5876925" cy="176530"/>
          </a:xfrm>
          <a:prstGeom prst="rect">
            <a:avLst/>
          </a:prstGeom>
          <a:solidFill>
            <a:srgbClr val="4A138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95"/>
              </a:lnSpc>
            </a:pPr>
            <a:r>
              <a:rPr dirty="0" sz="1050" spc="-10" b="1">
                <a:solidFill>
                  <a:srgbClr val="FFFFFF"/>
                </a:solidFill>
                <a:latin typeface="Arial"/>
                <a:cs typeface="Arial"/>
              </a:rPr>
              <a:t>No.116/1,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6th</a:t>
            </a:r>
            <a:r>
              <a:rPr dirty="0" sz="105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Main</a:t>
            </a:r>
            <a:r>
              <a:rPr dirty="0" sz="105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Road,</a:t>
            </a:r>
            <a:r>
              <a:rPr dirty="0" sz="105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7th</a:t>
            </a:r>
            <a:r>
              <a:rPr dirty="0" sz="105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Cross</a:t>
            </a:r>
            <a:r>
              <a:rPr dirty="0" sz="105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Road,</a:t>
            </a:r>
            <a:r>
              <a:rPr dirty="0" sz="105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Beside</a:t>
            </a:r>
            <a:r>
              <a:rPr dirty="0" sz="105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Siri</a:t>
            </a:r>
            <a:r>
              <a:rPr dirty="0" sz="105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Apartments,</a:t>
            </a:r>
            <a:r>
              <a:rPr dirty="0" sz="105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Arial"/>
                <a:cs typeface="Arial"/>
              </a:rPr>
              <a:t>Malleshwaram,</a:t>
            </a:r>
            <a:r>
              <a:rPr dirty="0" sz="1050" spc="-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Arial"/>
                <a:cs typeface="Arial"/>
              </a:rPr>
              <a:t>Bangalore,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4400" y="7476759"/>
            <a:ext cx="457834" cy="153670"/>
          </a:xfrm>
          <a:prstGeom prst="rect">
            <a:avLst/>
          </a:prstGeom>
          <a:solidFill>
            <a:srgbClr val="4A138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95"/>
              </a:lnSpc>
            </a:pPr>
            <a:r>
              <a:rPr dirty="0" sz="1050" spc="-10" b="1">
                <a:solidFill>
                  <a:srgbClr val="FFFFFF"/>
                </a:solidFill>
                <a:latin typeface="Arial"/>
                <a:cs typeface="Arial"/>
              </a:rPr>
              <a:t>560003</a:t>
            </a:r>
            <a:endParaRPr sz="1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700" y="7792146"/>
            <a:ext cx="1416050" cy="55499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sz="1050" b="1">
                <a:latin typeface="Arial"/>
                <a:cs typeface="Arial"/>
              </a:rPr>
              <a:t>Phone</a:t>
            </a:r>
            <a:r>
              <a:rPr dirty="0" sz="1050" spc="-15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:</a:t>
            </a:r>
            <a:r>
              <a:rPr dirty="0" sz="1050" spc="-15" b="1"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1A0DAB"/>
                </a:solidFill>
                <a:latin typeface="Arial MT"/>
                <a:cs typeface="Arial MT"/>
                <a:hlinkClick r:id="rId3"/>
              </a:rPr>
              <a:t>086605</a:t>
            </a:r>
            <a:r>
              <a:rPr dirty="0" sz="1050" spc="-10">
                <a:solidFill>
                  <a:srgbClr val="1A0DAB"/>
                </a:solidFill>
                <a:latin typeface="Arial MT"/>
                <a:cs typeface="Arial MT"/>
                <a:hlinkClick r:id="rId3"/>
              </a:rPr>
              <a:t> 73259</a:t>
            </a: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spc="-10" b="1">
                <a:latin typeface="Arial"/>
                <a:cs typeface="Arial"/>
              </a:rPr>
              <a:t>Tue</a:t>
            </a:r>
            <a:r>
              <a:rPr dirty="0" sz="1050" spc="-15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-</a:t>
            </a:r>
            <a:r>
              <a:rPr dirty="0" sz="1050" spc="-15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Sun</a:t>
            </a:r>
            <a:r>
              <a:rPr dirty="0" sz="1050" spc="-15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:</a:t>
            </a:r>
            <a:r>
              <a:rPr dirty="0" sz="1050" spc="-15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9AM</a:t>
            </a:r>
            <a:r>
              <a:rPr dirty="0" sz="1050" spc="-10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-</a:t>
            </a:r>
            <a:r>
              <a:rPr dirty="0" sz="1050" spc="-15" b="1">
                <a:latin typeface="Arial"/>
                <a:cs typeface="Arial"/>
              </a:rPr>
              <a:t> </a:t>
            </a:r>
            <a:r>
              <a:rPr dirty="0" sz="1050" spc="-25" b="1">
                <a:latin typeface="Arial"/>
                <a:cs typeface="Arial"/>
              </a:rPr>
              <a:t>6PM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050" b="1">
                <a:latin typeface="Arial"/>
                <a:cs typeface="Arial"/>
              </a:rPr>
              <a:t>Mon</a:t>
            </a:r>
            <a:r>
              <a:rPr dirty="0" sz="1050" spc="-5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- </a:t>
            </a:r>
            <a:r>
              <a:rPr dirty="0" sz="1050" spc="-10" b="1">
                <a:latin typeface="Arial"/>
                <a:cs typeface="Arial"/>
              </a:rPr>
              <a:t>Closed</a:t>
            </a:r>
            <a:endParaRPr sz="105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63960" y="938976"/>
            <a:ext cx="838904" cy="4034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Unlocking Life’s Hidden Patterns Through Ancient Wisdom and Spiritual Guidance</dc:title>
  <dcterms:created xsi:type="dcterms:W3CDTF">2026-04-22T05:04:43Z</dcterms:created>
  <dcterms:modified xsi:type="dcterms:W3CDTF">2026-04-22T05:04:43Z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2026-04-22T00:00:00Z</vt:filetime>
  </property>
  <property fmtid="{D5CDD505-2E9C-101B-9397-08002B2CF9AE}" pid="4" name="Producer">
    <vt:lpwstr>Skia/PDF m149 Google Docs Renderer</vt:lpwstr>
  </property>
  <property fmtid="{D5CDD505-2E9C-101B-9397-08002B2CF9AE}" pid="5" name="LastSaved">
    <vt:filetime>2026-04-22T00:00:00Z</vt:filetime>
  </property>
</Properties>
</file>