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Poppins" charset="1" panose="00000500000000000000"/>
      <p:regular r:id="rId12"/>
    </p:embeddedFont>
    <p:embeddedFont>
      <p:font typeface="Poppins Bold Italics" charset="1" panose="00000800000000000000"/>
      <p:regular r:id="rId13"/>
    </p:embeddedFont>
    <p:embeddedFont>
      <p:font typeface="Poppins Medium" charset="1" panose="00000600000000000000"/>
      <p:regular r:id="rId14"/>
    </p:embeddedFont>
    <p:embeddedFont>
      <p:font typeface="Poppins Semi-Bold" charset="1" panose="00000700000000000000"/>
      <p:regular r:id="rId15"/>
    </p:embeddedFont>
    <p:embeddedFont>
      <p:font typeface="Poppins Bold" charset="1" panose="000008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airflypolicy.com/blog/is-frontier-airlines-good" TargetMode="External" Type="http://schemas.openxmlformats.org/officeDocument/2006/relationships/hyperlink"/><Relationship Id="rId11" Target="../media/image5.png" Type="http://schemas.openxmlformats.org/officeDocument/2006/relationships/image"/><Relationship Id="rId12" Target="../media/image6.svg" Type="http://schemas.openxmlformats.org/officeDocument/2006/relationships/image"/><Relationship Id="rId13" Target="../media/image13.pn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13.pn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13.pn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21.png" Type="http://schemas.openxmlformats.org/officeDocument/2006/relationships/image"/><Relationship Id="rId14" Target="../media/image22.png" Type="http://schemas.openxmlformats.org/officeDocument/2006/relationships/image"/><Relationship Id="rId15" Target="../media/image13.png" Type="http://schemas.openxmlformats.org/officeDocument/2006/relationships/image"/><Relationship Id="rId2" Target="../media/image1.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https://www.airflypolicy.com/blog/is-frontier-airlines-good" TargetMode="External" Type="http://schemas.openxmlformats.org/officeDocument/2006/relationships/hyperlink"/><Relationship Id="rId15" Target="../media/image5.png" Type="http://schemas.openxmlformats.org/officeDocument/2006/relationships/image"/><Relationship Id="rId16" Target="../media/image6.svg" Type="http://schemas.openxmlformats.org/officeDocument/2006/relationships/image"/><Relationship Id="rId17" Target="../media/image1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3.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sp>
        <p:nvSpPr>
          <p:cNvPr name="Freeform 3" id="3"/>
          <p:cNvSpPr/>
          <p:nvPr/>
        </p:nvSpPr>
        <p:spPr>
          <a:xfrm flipH="true" flipV="true" rot="0">
            <a:off x="10347897" y="0"/>
            <a:ext cx="9265274" cy="8557744"/>
          </a:xfrm>
          <a:custGeom>
            <a:avLst/>
            <a:gdLst/>
            <a:ahLst/>
            <a:cxnLst/>
            <a:rect r="r" b="b" t="t" l="l"/>
            <a:pathLst>
              <a:path h="8557744" w="9265274">
                <a:moveTo>
                  <a:pt x="9265274" y="8557744"/>
                </a:moveTo>
                <a:lnTo>
                  <a:pt x="0" y="8557744"/>
                </a:lnTo>
                <a:lnTo>
                  <a:pt x="0" y="0"/>
                </a:lnTo>
                <a:lnTo>
                  <a:pt x="9265274" y="0"/>
                </a:lnTo>
                <a:lnTo>
                  <a:pt x="9265274" y="8557744"/>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0347897" y="1662066"/>
            <a:ext cx="8102245" cy="6962867"/>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5"/>
              <a:stretch>
                <a:fillRect l="-36" t="0" r="-36" b="0"/>
              </a:stretch>
            </a:blipFill>
            <a:ln w="123825" cap="sq">
              <a:solidFill>
                <a:srgbClr val="302721"/>
              </a:solidFill>
              <a:prstDash val="solid"/>
              <a:miter/>
            </a:ln>
          </p:spPr>
        </p:sp>
      </p:grpSp>
      <p:sp>
        <p:nvSpPr>
          <p:cNvPr name="Freeform 6" id="6"/>
          <p:cNvSpPr/>
          <p:nvPr/>
        </p:nvSpPr>
        <p:spPr>
          <a:xfrm flipH="true" flipV="false" rot="0">
            <a:off x="11057633" y="7231550"/>
            <a:ext cx="9494134" cy="3228006"/>
          </a:xfrm>
          <a:custGeom>
            <a:avLst/>
            <a:gdLst/>
            <a:ahLst/>
            <a:cxnLst/>
            <a:rect r="r" b="b" t="t" l="l"/>
            <a:pathLst>
              <a:path h="3228006" w="9494134">
                <a:moveTo>
                  <a:pt x="9494134" y="0"/>
                </a:moveTo>
                <a:lnTo>
                  <a:pt x="0" y="0"/>
                </a:lnTo>
                <a:lnTo>
                  <a:pt x="0" y="3228006"/>
                </a:lnTo>
                <a:lnTo>
                  <a:pt x="9494134" y="3228006"/>
                </a:lnTo>
                <a:lnTo>
                  <a:pt x="949413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true" rot="0">
            <a:off x="-62500" y="-395334"/>
            <a:ext cx="1375693" cy="3152629"/>
          </a:xfrm>
          <a:custGeom>
            <a:avLst/>
            <a:gdLst/>
            <a:ahLst/>
            <a:cxnLst/>
            <a:rect r="r" b="b" t="t" l="l"/>
            <a:pathLst>
              <a:path h="3152629" w="1375693">
                <a:moveTo>
                  <a:pt x="0" y="3152629"/>
                </a:moveTo>
                <a:lnTo>
                  <a:pt x="1375692" y="3152629"/>
                </a:lnTo>
                <a:lnTo>
                  <a:pt x="1375692" y="0"/>
                </a:lnTo>
                <a:lnTo>
                  <a:pt x="0" y="0"/>
                </a:lnTo>
                <a:lnTo>
                  <a:pt x="0" y="315262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9829620" y="9540464"/>
            <a:ext cx="1956533" cy="238341"/>
          </a:xfrm>
          <a:custGeom>
            <a:avLst/>
            <a:gdLst/>
            <a:ahLst/>
            <a:cxnLst/>
            <a:rect r="r" b="b" t="t" l="l"/>
            <a:pathLst>
              <a:path h="238341" w="1956533">
                <a:moveTo>
                  <a:pt x="0" y="0"/>
                </a:moveTo>
                <a:lnTo>
                  <a:pt x="1956532" y="0"/>
                </a:lnTo>
                <a:lnTo>
                  <a:pt x="1956532" y="238341"/>
                </a:lnTo>
                <a:lnTo>
                  <a:pt x="0" y="23834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410437" y="392016"/>
            <a:ext cx="1479619" cy="180244"/>
          </a:xfrm>
          <a:custGeom>
            <a:avLst/>
            <a:gdLst/>
            <a:ahLst/>
            <a:cxnLst/>
            <a:rect r="r" b="b" t="t" l="l"/>
            <a:pathLst>
              <a:path h="180244" w="1479619">
                <a:moveTo>
                  <a:pt x="0" y="0"/>
                </a:moveTo>
                <a:lnTo>
                  <a:pt x="1479619" y="0"/>
                </a:lnTo>
                <a:lnTo>
                  <a:pt x="1479619" y="180245"/>
                </a:lnTo>
                <a:lnTo>
                  <a:pt x="0" y="1802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9982975" y="-798393"/>
            <a:ext cx="1371239" cy="1596785"/>
          </a:xfrm>
          <a:custGeom>
            <a:avLst/>
            <a:gdLst/>
            <a:ahLst/>
            <a:cxnLst/>
            <a:rect r="r" b="b" t="t" l="l"/>
            <a:pathLst>
              <a:path h="1596785" w="1371239">
                <a:moveTo>
                  <a:pt x="0" y="0"/>
                </a:moveTo>
                <a:lnTo>
                  <a:pt x="1371239" y="0"/>
                </a:lnTo>
                <a:lnTo>
                  <a:pt x="1371239" y="1596786"/>
                </a:lnTo>
                <a:lnTo>
                  <a:pt x="0" y="15967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410437" y="9659634"/>
            <a:ext cx="965825" cy="1124687"/>
          </a:xfrm>
          <a:custGeom>
            <a:avLst/>
            <a:gdLst/>
            <a:ahLst/>
            <a:cxnLst/>
            <a:rect r="r" b="b" t="t" l="l"/>
            <a:pathLst>
              <a:path h="1124687" w="965825">
                <a:moveTo>
                  <a:pt x="0" y="0"/>
                </a:moveTo>
                <a:lnTo>
                  <a:pt x="965825" y="0"/>
                </a:lnTo>
                <a:lnTo>
                  <a:pt x="965825" y="1124688"/>
                </a:lnTo>
                <a:lnTo>
                  <a:pt x="0" y="112468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62500" y="0"/>
            <a:ext cx="2451100" cy="1028700"/>
          </a:xfrm>
          <a:custGeom>
            <a:avLst/>
            <a:gdLst/>
            <a:ahLst/>
            <a:cxnLst/>
            <a:rect r="r" b="b" t="t" l="l"/>
            <a:pathLst>
              <a:path h="1028700" w="2451100">
                <a:moveTo>
                  <a:pt x="0" y="0"/>
                </a:moveTo>
                <a:lnTo>
                  <a:pt x="2451100" y="0"/>
                </a:lnTo>
                <a:lnTo>
                  <a:pt x="2451100" y="1028700"/>
                </a:lnTo>
                <a:lnTo>
                  <a:pt x="0" y="1028700"/>
                </a:lnTo>
                <a:lnTo>
                  <a:pt x="0" y="0"/>
                </a:lnTo>
                <a:close/>
              </a:path>
            </a:pathLst>
          </a:custGeom>
          <a:blipFill>
            <a:blip r:embed="rId14"/>
            <a:stretch>
              <a:fillRect l="0" t="0" r="0" b="0"/>
            </a:stretch>
          </a:blipFill>
        </p:spPr>
      </p:sp>
      <p:sp>
        <p:nvSpPr>
          <p:cNvPr name="TextBox 13" id="13"/>
          <p:cNvSpPr txBox="true"/>
          <p:nvPr/>
        </p:nvSpPr>
        <p:spPr>
          <a:xfrm rot="0">
            <a:off x="1557173" y="3234547"/>
            <a:ext cx="7754548" cy="2992190"/>
          </a:xfrm>
          <a:prstGeom prst="rect">
            <a:avLst/>
          </a:prstGeom>
        </p:spPr>
        <p:txBody>
          <a:bodyPr anchor="t" rtlCol="false" tIns="0" lIns="0" bIns="0" rIns="0">
            <a:spAutoFit/>
          </a:bodyPr>
          <a:lstStyle/>
          <a:p>
            <a:pPr algn="l" marL="0" indent="0" lvl="0">
              <a:lnSpc>
                <a:spcPts val="7456"/>
              </a:lnSpc>
            </a:pPr>
            <a:r>
              <a:rPr lang="en-US" sz="8285">
                <a:solidFill>
                  <a:srgbClr val="000000"/>
                </a:solidFill>
                <a:latin typeface="Poppins"/>
                <a:ea typeface="Poppins"/>
                <a:cs typeface="Poppins"/>
                <a:sym typeface="Poppins"/>
              </a:rPr>
              <a:t>IS FRONTIER AIRLINES WORTH IT?</a:t>
            </a:r>
          </a:p>
        </p:txBody>
      </p:sp>
      <p:sp>
        <p:nvSpPr>
          <p:cNvPr name="TextBox 14" id="14"/>
          <p:cNvSpPr txBox="true"/>
          <p:nvPr/>
        </p:nvSpPr>
        <p:spPr>
          <a:xfrm rot="0">
            <a:off x="1557173" y="6034938"/>
            <a:ext cx="7754548" cy="1181424"/>
          </a:xfrm>
          <a:prstGeom prst="rect">
            <a:avLst/>
          </a:prstGeom>
        </p:spPr>
        <p:txBody>
          <a:bodyPr anchor="t" rtlCol="false" tIns="0" lIns="0" bIns="0" rIns="0">
            <a:spAutoFit/>
          </a:bodyPr>
          <a:lstStyle/>
          <a:p>
            <a:pPr algn="l" marL="0" indent="0" lvl="0">
              <a:lnSpc>
                <a:spcPts val="4282"/>
              </a:lnSpc>
            </a:pPr>
            <a:r>
              <a:rPr lang="en-US" b="true" sz="4758" i="true">
                <a:solidFill>
                  <a:srgbClr val="D67938"/>
                </a:solidFill>
                <a:latin typeface="Poppins Bold Italics"/>
                <a:ea typeface="Poppins Bold Italics"/>
                <a:cs typeface="Poppins Bold Italics"/>
                <a:sym typeface="Poppins Bold Italics"/>
              </a:rPr>
              <a:t>An Honest Look at Value, Service, and Pricing</a:t>
            </a:r>
          </a:p>
        </p:txBody>
      </p:sp>
      <p:sp>
        <p:nvSpPr>
          <p:cNvPr name="TextBox 15" id="15"/>
          <p:cNvSpPr txBox="true"/>
          <p:nvPr/>
        </p:nvSpPr>
        <p:spPr>
          <a:xfrm rot="0">
            <a:off x="1557173" y="8526200"/>
            <a:ext cx="3016871" cy="358811"/>
          </a:xfrm>
          <a:prstGeom prst="rect">
            <a:avLst/>
          </a:prstGeom>
        </p:spPr>
        <p:txBody>
          <a:bodyPr anchor="t" rtlCol="false" tIns="0" lIns="0" bIns="0" rIns="0">
            <a:spAutoFit/>
          </a:bodyPr>
          <a:lstStyle/>
          <a:p>
            <a:pPr algn="l" marL="0" indent="0" lvl="0">
              <a:lnSpc>
                <a:spcPts val="2798"/>
              </a:lnSpc>
            </a:pPr>
            <a:r>
              <a:rPr lang="en-US" sz="1998">
                <a:solidFill>
                  <a:srgbClr val="000000"/>
                </a:solidFill>
                <a:latin typeface="Poppins"/>
                <a:ea typeface="Poppins"/>
                <a:cs typeface="Poppins"/>
                <a:sym typeface="Poppins"/>
              </a:rPr>
              <a:t>Presented By :</a:t>
            </a:r>
          </a:p>
        </p:txBody>
      </p:sp>
      <p:sp>
        <p:nvSpPr>
          <p:cNvPr name="TextBox 16" id="16"/>
          <p:cNvSpPr txBox="true"/>
          <p:nvPr/>
        </p:nvSpPr>
        <p:spPr>
          <a:xfrm rot="0">
            <a:off x="5435003" y="8526200"/>
            <a:ext cx="3016871" cy="358811"/>
          </a:xfrm>
          <a:prstGeom prst="rect">
            <a:avLst/>
          </a:prstGeom>
        </p:spPr>
        <p:txBody>
          <a:bodyPr anchor="t" rtlCol="false" tIns="0" lIns="0" bIns="0" rIns="0">
            <a:spAutoFit/>
          </a:bodyPr>
          <a:lstStyle/>
          <a:p>
            <a:pPr algn="l" marL="0" indent="0" lvl="0">
              <a:lnSpc>
                <a:spcPts val="2798"/>
              </a:lnSpc>
            </a:pPr>
            <a:r>
              <a:rPr lang="en-US" sz="1998">
                <a:solidFill>
                  <a:srgbClr val="000000"/>
                </a:solidFill>
                <a:latin typeface="Poppins"/>
                <a:ea typeface="Poppins"/>
                <a:cs typeface="Poppins"/>
                <a:sym typeface="Poppins"/>
              </a:rPr>
              <a:t>Contact Us</a:t>
            </a:r>
          </a:p>
        </p:txBody>
      </p:sp>
      <p:sp>
        <p:nvSpPr>
          <p:cNvPr name="TextBox 17" id="17"/>
          <p:cNvSpPr txBox="true"/>
          <p:nvPr/>
        </p:nvSpPr>
        <p:spPr>
          <a:xfrm rot="0">
            <a:off x="1557173" y="8817012"/>
            <a:ext cx="3397216" cy="441370"/>
          </a:xfrm>
          <a:prstGeom prst="rect">
            <a:avLst/>
          </a:prstGeom>
        </p:spPr>
        <p:txBody>
          <a:bodyPr anchor="t" rtlCol="false" tIns="0" lIns="0" bIns="0" rIns="0">
            <a:spAutoFit/>
          </a:bodyPr>
          <a:lstStyle/>
          <a:p>
            <a:pPr algn="l" marL="0" indent="0" lvl="0">
              <a:lnSpc>
                <a:spcPts val="3497"/>
              </a:lnSpc>
            </a:pPr>
            <a:r>
              <a:rPr lang="en-US" b="true" sz="2498">
                <a:solidFill>
                  <a:srgbClr val="000000"/>
                </a:solidFill>
                <a:latin typeface="Poppins Medium"/>
                <a:ea typeface="Poppins Medium"/>
                <a:cs typeface="Poppins Medium"/>
                <a:sym typeface="Poppins Medium"/>
              </a:rPr>
              <a:t>Peggy Carter</a:t>
            </a:r>
          </a:p>
        </p:txBody>
      </p:sp>
      <p:sp>
        <p:nvSpPr>
          <p:cNvPr name="TextBox 18" id="18"/>
          <p:cNvSpPr txBox="true"/>
          <p:nvPr/>
        </p:nvSpPr>
        <p:spPr>
          <a:xfrm rot="0">
            <a:off x="5435003" y="8817012"/>
            <a:ext cx="3016871" cy="441370"/>
          </a:xfrm>
          <a:prstGeom prst="rect">
            <a:avLst/>
          </a:prstGeom>
        </p:spPr>
        <p:txBody>
          <a:bodyPr anchor="t" rtlCol="false" tIns="0" lIns="0" bIns="0" rIns="0">
            <a:spAutoFit/>
          </a:bodyPr>
          <a:lstStyle/>
          <a:p>
            <a:pPr algn="l" marL="0" indent="0" lvl="0">
              <a:lnSpc>
                <a:spcPts val="3497"/>
              </a:lnSpc>
            </a:pPr>
            <a:r>
              <a:rPr lang="en-US" b="true" sz="2498">
                <a:solidFill>
                  <a:srgbClr val="000000"/>
                </a:solidFill>
                <a:latin typeface="Poppins Medium"/>
                <a:ea typeface="Poppins Medium"/>
                <a:cs typeface="Poppins Medium"/>
                <a:sym typeface="Poppins Medium"/>
              </a:rPr>
              <a:t> +1-888-212-0809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6666" r="0" b="-16666"/>
            </a:stretch>
          </a:blipFill>
        </p:spPr>
      </p:sp>
      <p:sp>
        <p:nvSpPr>
          <p:cNvPr name="Freeform 3" id="3"/>
          <p:cNvSpPr/>
          <p:nvPr/>
        </p:nvSpPr>
        <p:spPr>
          <a:xfrm flipH="true" flipV="false" rot="0">
            <a:off x="-344893" y="7867996"/>
            <a:ext cx="7048500" cy="3716482"/>
          </a:xfrm>
          <a:custGeom>
            <a:avLst/>
            <a:gdLst/>
            <a:ahLst/>
            <a:cxnLst/>
            <a:rect r="r" b="b" t="t" l="l"/>
            <a:pathLst>
              <a:path h="3716482" w="7048500">
                <a:moveTo>
                  <a:pt x="7048500" y="0"/>
                </a:moveTo>
                <a:lnTo>
                  <a:pt x="0" y="0"/>
                </a:lnTo>
                <a:lnTo>
                  <a:pt x="0" y="3716482"/>
                </a:lnTo>
                <a:lnTo>
                  <a:pt x="7048500" y="3716482"/>
                </a:lnTo>
                <a:lnTo>
                  <a:pt x="70485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descr="Bold Colorful Memphis Horizontal Repeating Lined Cross"/>
          <p:cNvSpPr/>
          <p:nvPr/>
        </p:nvSpPr>
        <p:spPr>
          <a:xfrm flipH="false" flipV="false" rot="0">
            <a:off x="796255" y="9258300"/>
            <a:ext cx="1956533" cy="238341"/>
          </a:xfrm>
          <a:custGeom>
            <a:avLst/>
            <a:gdLst/>
            <a:ahLst/>
            <a:cxnLst/>
            <a:rect r="r" b="b" t="t" l="l"/>
            <a:pathLst>
              <a:path h="238341" w="1956533">
                <a:moveTo>
                  <a:pt x="0" y="0"/>
                </a:moveTo>
                <a:lnTo>
                  <a:pt x="1956533" y="0"/>
                </a:lnTo>
                <a:lnTo>
                  <a:pt x="1956533" y="238341"/>
                </a:lnTo>
                <a:lnTo>
                  <a:pt x="0" y="2383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descr="Black Dotted Circle Recolorable Outline"/>
          <p:cNvSpPr/>
          <p:nvPr/>
        </p:nvSpPr>
        <p:spPr>
          <a:xfrm flipH="false" flipV="false" rot="0">
            <a:off x="-427906" y="191898"/>
            <a:ext cx="1050318" cy="1223078"/>
          </a:xfrm>
          <a:custGeom>
            <a:avLst/>
            <a:gdLst/>
            <a:ahLst/>
            <a:cxnLst/>
            <a:rect r="r" b="b" t="t" l="l"/>
            <a:pathLst>
              <a:path h="1223078" w="1050318">
                <a:moveTo>
                  <a:pt x="0" y="0"/>
                </a:moveTo>
                <a:lnTo>
                  <a:pt x="1050319" y="0"/>
                </a:lnTo>
                <a:lnTo>
                  <a:pt x="1050319" y="1223078"/>
                </a:lnTo>
                <a:lnTo>
                  <a:pt x="0" y="12230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descr="Black Dotted Circle Recolorable Outline"/>
          <p:cNvSpPr/>
          <p:nvPr/>
        </p:nvSpPr>
        <p:spPr>
          <a:xfrm flipH="false" flipV="false" rot="0">
            <a:off x="16590680" y="9659634"/>
            <a:ext cx="965825" cy="1124687"/>
          </a:xfrm>
          <a:custGeom>
            <a:avLst/>
            <a:gdLst/>
            <a:ahLst/>
            <a:cxnLst/>
            <a:rect r="r" b="b" t="t" l="l"/>
            <a:pathLst>
              <a:path h="1124687" w="965825">
                <a:moveTo>
                  <a:pt x="0" y="0"/>
                </a:moveTo>
                <a:lnTo>
                  <a:pt x="965825" y="0"/>
                </a:lnTo>
                <a:lnTo>
                  <a:pt x="965825" y="1124688"/>
                </a:lnTo>
                <a:lnTo>
                  <a:pt x="0" y="11246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633824" y="3886834"/>
            <a:ext cx="3388048" cy="4359851"/>
            <a:chOff x="0" y="0"/>
            <a:chExt cx="3133810" cy="4032689"/>
          </a:xfrm>
        </p:grpSpPr>
        <p:sp>
          <p:nvSpPr>
            <p:cNvPr name="Freeform 8" id="8"/>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9" id="9"/>
          <p:cNvGrpSpPr/>
          <p:nvPr/>
        </p:nvGrpSpPr>
        <p:grpSpPr>
          <a:xfrm rot="0">
            <a:off x="9304032" y="3886834"/>
            <a:ext cx="3388048" cy="4359851"/>
            <a:chOff x="0" y="0"/>
            <a:chExt cx="3133810" cy="4032689"/>
          </a:xfrm>
        </p:grpSpPr>
        <p:sp>
          <p:nvSpPr>
            <p:cNvPr name="Freeform 10" id="10"/>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11" id="11"/>
          <p:cNvGrpSpPr/>
          <p:nvPr/>
        </p:nvGrpSpPr>
        <p:grpSpPr>
          <a:xfrm rot="0">
            <a:off x="13139136" y="3886834"/>
            <a:ext cx="3388048" cy="4359851"/>
            <a:chOff x="0" y="0"/>
            <a:chExt cx="3133810" cy="4032689"/>
          </a:xfrm>
        </p:grpSpPr>
        <p:sp>
          <p:nvSpPr>
            <p:cNvPr name="Freeform 12" id="12"/>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13" id="13"/>
          <p:cNvGrpSpPr/>
          <p:nvPr/>
        </p:nvGrpSpPr>
        <p:grpSpPr>
          <a:xfrm rot="0">
            <a:off x="5468928" y="3886834"/>
            <a:ext cx="3388048" cy="4359851"/>
            <a:chOff x="0" y="0"/>
            <a:chExt cx="3133810" cy="4032689"/>
          </a:xfrm>
        </p:grpSpPr>
        <p:sp>
          <p:nvSpPr>
            <p:cNvPr name="Freeform 14" id="14"/>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sp>
        <p:nvSpPr>
          <p:cNvPr name="TextBox 15" id="15"/>
          <p:cNvSpPr txBox="true"/>
          <p:nvPr/>
        </p:nvSpPr>
        <p:spPr>
          <a:xfrm rot="0">
            <a:off x="2021039" y="6640695"/>
            <a:ext cx="2715079" cy="1290957"/>
          </a:xfrm>
          <a:prstGeom prst="rect">
            <a:avLst/>
          </a:prstGeom>
        </p:spPr>
        <p:txBody>
          <a:bodyPr anchor="t" rtlCol="false" tIns="0" lIns="0" bIns="0" rIns="0">
            <a:spAutoFit/>
          </a:bodyPr>
          <a:lstStyle/>
          <a:p>
            <a:pPr algn="l" marL="0" indent="0" lvl="0">
              <a:lnSpc>
                <a:spcPts val="3379"/>
              </a:lnSpc>
              <a:spcBef>
                <a:spcPct val="0"/>
              </a:spcBef>
            </a:pPr>
            <a:r>
              <a:rPr lang="en-US" sz="2599" spc="51">
                <a:solidFill>
                  <a:srgbClr val="000000"/>
                </a:solidFill>
                <a:latin typeface="Poppins"/>
                <a:ea typeface="Poppins"/>
                <a:cs typeface="Poppins"/>
                <a:sym typeface="Poppins"/>
              </a:rPr>
              <a:t>Ultra-low-cost carrier based in the U.S.</a:t>
            </a:r>
          </a:p>
        </p:txBody>
      </p:sp>
      <p:sp>
        <p:nvSpPr>
          <p:cNvPr name="TextBox 16" id="16"/>
          <p:cNvSpPr txBox="true"/>
          <p:nvPr/>
        </p:nvSpPr>
        <p:spPr>
          <a:xfrm rot="0">
            <a:off x="2021039" y="4129652"/>
            <a:ext cx="731749" cy="512518"/>
          </a:xfrm>
          <a:prstGeom prst="rect">
            <a:avLst/>
          </a:prstGeom>
        </p:spPr>
        <p:txBody>
          <a:bodyPr anchor="t" rtlCol="false" tIns="0" lIns="0" bIns="0" rIns="0">
            <a:spAutoFit/>
          </a:bodyPr>
          <a:lstStyle/>
          <a:p>
            <a:pPr algn="l" marL="0" indent="0" lvl="0">
              <a:lnSpc>
                <a:spcPts val="4198"/>
              </a:lnSpc>
              <a:spcBef>
                <a:spcPct val="0"/>
              </a:spcBef>
            </a:pPr>
            <a:r>
              <a:rPr lang="en-US" b="true" sz="2674" spc="53" u="none">
                <a:solidFill>
                  <a:srgbClr val="000000"/>
                </a:solidFill>
                <a:latin typeface="Poppins Semi-Bold"/>
                <a:ea typeface="Poppins Semi-Bold"/>
                <a:cs typeface="Poppins Semi-Bold"/>
                <a:sym typeface="Poppins Semi-Bold"/>
              </a:rPr>
              <a:t>01</a:t>
            </a:r>
          </a:p>
        </p:txBody>
      </p:sp>
      <p:sp>
        <p:nvSpPr>
          <p:cNvPr name="TextBox 17" id="17"/>
          <p:cNvSpPr txBox="true"/>
          <p:nvPr/>
        </p:nvSpPr>
        <p:spPr>
          <a:xfrm rot="0">
            <a:off x="9691247" y="6212070"/>
            <a:ext cx="2715079" cy="1719582"/>
          </a:xfrm>
          <a:prstGeom prst="rect">
            <a:avLst/>
          </a:prstGeom>
        </p:spPr>
        <p:txBody>
          <a:bodyPr anchor="t" rtlCol="false" tIns="0" lIns="0" bIns="0" rIns="0">
            <a:spAutoFit/>
          </a:bodyPr>
          <a:lstStyle/>
          <a:p>
            <a:pPr algn="l" marL="0" indent="0" lvl="0">
              <a:lnSpc>
                <a:spcPts val="3379"/>
              </a:lnSpc>
              <a:spcBef>
                <a:spcPct val="0"/>
              </a:spcBef>
            </a:pPr>
            <a:r>
              <a:rPr lang="en-US" sz="2599" spc="51">
                <a:solidFill>
                  <a:srgbClr val="000000"/>
                </a:solidFill>
                <a:latin typeface="Poppins"/>
                <a:ea typeface="Poppins"/>
                <a:cs typeface="Poppins"/>
                <a:sym typeface="Poppins"/>
              </a:rPr>
              <a:t>100+ destinations: U.S., Mexico &amp; Caribbean</a:t>
            </a:r>
          </a:p>
        </p:txBody>
      </p:sp>
      <p:sp>
        <p:nvSpPr>
          <p:cNvPr name="TextBox 18" id="18"/>
          <p:cNvSpPr txBox="true"/>
          <p:nvPr/>
        </p:nvSpPr>
        <p:spPr>
          <a:xfrm rot="0">
            <a:off x="9691247" y="4129652"/>
            <a:ext cx="731749" cy="512518"/>
          </a:xfrm>
          <a:prstGeom prst="rect">
            <a:avLst/>
          </a:prstGeom>
        </p:spPr>
        <p:txBody>
          <a:bodyPr anchor="t" rtlCol="false" tIns="0" lIns="0" bIns="0" rIns="0">
            <a:spAutoFit/>
          </a:bodyPr>
          <a:lstStyle/>
          <a:p>
            <a:pPr algn="l" marL="0" indent="0" lvl="0">
              <a:lnSpc>
                <a:spcPts val="4198"/>
              </a:lnSpc>
              <a:spcBef>
                <a:spcPct val="0"/>
              </a:spcBef>
            </a:pPr>
            <a:r>
              <a:rPr lang="en-US" b="true" sz="2674" spc="53" u="none">
                <a:solidFill>
                  <a:srgbClr val="000000"/>
                </a:solidFill>
                <a:latin typeface="Poppins Semi-Bold"/>
                <a:ea typeface="Poppins Semi-Bold"/>
                <a:cs typeface="Poppins Semi-Bold"/>
                <a:sym typeface="Poppins Semi-Bold"/>
              </a:rPr>
              <a:t>03</a:t>
            </a:r>
          </a:p>
        </p:txBody>
      </p:sp>
      <p:sp>
        <p:nvSpPr>
          <p:cNvPr name="TextBox 19" id="19"/>
          <p:cNvSpPr txBox="true"/>
          <p:nvPr/>
        </p:nvSpPr>
        <p:spPr>
          <a:xfrm rot="0">
            <a:off x="13526351" y="6640695"/>
            <a:ext cx="2683331" cy="1290957"/>
          </a:xfrm>
          <a:prstGeom prst="rect">
            <a:avLst/>
          </a:prstGeom>
        </p:spPr>
        <p:txBody>
          <a:bodyPr anchor="t" rtlCol="false" tIns="0" lIns="0" bIns="0" rIns="0">
            <a:spAutoFit/>
          </a:bodyPr>
          <a:lstStyle/>
          <a:p>
            <a:pPr algn="l" marL="0" indent="0" lvl="0">
              <a:lnSpc>
                <a:spcPts val="3379"/>
              </a:lnSpc>
              <a:spcBef>
                <a:spcPct val="0"/>
              </a:spcBef>
            </a:pPr>
            <a:r>
              <a:rPr lang="en-US" sz="2599" spc="51">
                <a:solidFill>
                  <a:srgbClr val="000000"/>
                </a:solidFill>
                <a:latin typeface="Poppins"/>
                <a:ea typeface="Poppins"/>
                <a:cs typeface="Poppins"/>
                <a:sym typeface="Poppins"/>
              </a:rPr>
              <a:t>Modern fleet, fuel-efficient aircraft</a:t>
            </a:r>
          </a:p>
        </p:txBody>
      </p:sp>
      <p:sp>
        <p:nvSpPr>
          <p:cNvPr name="TextBox 20" id="20"/>
          <p:cNvSpPr txBox="true"/>
          <p:nvPr/>
        </p:nvSpPr>
        <p:spPr>
          <a:xfrm rot="0">
            <a:off x="13634182" y="4129652"/>
            <a:ext cx="731749" cy="512518"/>
          </a:xfrm>
          <a:prstGeom prst="rect">
            <a:avLst/>
          </a:prstGeom>
        </p:spPr>
        <p:txBody>
          <a:bodyPr anchor="t" rtlCol="false" tIns="0" lIns="0" bIns="0" rIns="0">
            <a:spAutoFit/>
          </a:bodyPr>
          <a:lstStyle/>
          <a:p>
            <a:pPr algn="l" marL="0" indent="0" lvl="0">
              <a:lnSpc>
                <a:spcPts val="4198"/>
              </a:lnSpc>
              <a:spcBef>
                <a:spcPct val="0"/>
              </a:spcBef>
            </a:pPr>
            <a:r>
              <a:rPr lang="en-US" b="true" sz="2674" spc="53" u="none">
                <a:solidFill>
                  <a:srgbClr val="000000"/>
                </a:solidFill>
                <a:latin typeface="Poppins Semi-Bold"/>
                <a:ea typeface="Poppins Semi-Bold"/>
                <a:cs typeface="Poppins Semi-Bold"/>
                <a:sym typeface="Poppins Semi-Bold"/>
              </a:rPr>
              <a:t>04</a:t>
            </a:r>
          </a:p>
        </p:txBody>
      </p:sp>
      <p:sp>
        <p:nvSpPr>
          <p:cNvPr name="TextBox 21" id="21"/>
          <p:cNvSpPr txBox="true"/>
          <p:nvPr/>
        </p:nvSpPr>
        <p:spPr>
          <a:xfrm rot="0">
            <a:off x="5856143" y="6212070"/>
            <a:ext cx="2715079" cy="1719582"/>
          </a:xfrm>
          <a:prstGeom prst="rect">
            <a:avLst/>
          </a:prstGeom>
        </p:spPr>
        <p:txBody>
          <a:bodyPr anchor="t" rtlCol="false" tIns="0" lIns="0" bIns="0" rIns="0">
            <a:spAutoFit/>
          </a:bodyPr>
          <a:lstStyle/>
          <a:p>
            <a:pPr algn="l" marL="0" indent="0" lvl="0">
              <a:lnSpc>
                <a:spcPts val="3379"/>
              </a:lnSpc>
              <a:spcBef>
                <a:spcPct val="0"/>
              </a:spcBef>
            </a:pPr>
            <a:r>
              <a:rPr lang="en-US" sz="2599" spc="51">
                <a:solidFill>
                  <a:srgbClr val="000000"/>
                </a:solidFill>
                <a:latin typeface="Poppins"/>
                <a:ea typeface="Poppins"/>
                <a:cs typeface="Poppins"/>
                <a:sym typeface="Poppins"/>
              </a:rPr>
              <a:t>Affordable fares with optional add-ons</a:t>
            </a:r>
          </a:p>
        </p:txBody>
      </p:sp>
      <p:sp>
        <p:nvSpPr>
          <p:cNvPr name="TextBox 22" id="22"/>
          <p:cNvSpPr txBox="true"/>
          <p:nvPr/>
        </p:nvSpPr>
        <p:spPr>
          <a:xfrm rot="0">
            <a:off x="5856143" y="4129652"/>
            <a:ext cx="731749" cy="512518"/>
          </a:xfrm>
          <a:prstGeom prst="rect">
            <a:avLst/>
          </a:prstGeom>
        </p:spPr>
        <p:txBody>
          <a:bodyPr anchor="t" rtlCol="false" tIns="0" lIns="0" bIns="0" rIns="0">
            <a:spAutoFit/>
          </a:bodyPr>
          <a:lstStyle/>
          <a:p>
            <a:pPr algn="l" marL="0" indent="0" lvl="0">
              <a:lnSpc>
                <a:spcPts val="4198"/>
              </a:lnSpc>
              <a:spcBef>
                <a:spcPct val="0"/>
              </a:spcBef>
            </a:pPr>
            <a:r>
              <a:rPr lang="en-US" b="true" sz="2674" spc="53" u="none">
                <a:solidFill>
                  <a:srgbClr val="000000"/>
                </a:solidFill>
                <a:latin typeface="Poppins Semi-Bold"/>
                <a:ea typeface="Poppins Semi-Bold"/>
                <a:cs typeface="Poppins Semi-Bold"/>
                <a:sym typeface="Poppins Semi-Bold"/>
              </a:rPr>
              <a:t>02</a:t>
            </a:r>
          </a:p>
        </p:txBody>
      </p:sp>
      <p:sp>
        <p:nvSpPr>
          <p:cNvPr name="TextBox 23" id="23"/>
          <p:cNvSpPr txBox="true"/>
          <p:nvPr/>
        </p:nvSpPr>
        <p:spPr>
          <a:xfrm rot="0">
            <a:off x="3678032" y="2141905"/>
            <a:ext cx="6474933" cy="892245"/>
          </a:xfrm>
          <a:prstGeom prst="rect">
            <a:avLst/>
          </a:prstGeom>
        </p:spPr>
        <p:txBody>
          <a:bodyPr anchor="t" rtlCol="false" tIns="0" lIns="0" bIns="0" rIns="0">
            <a:spAutoFit/>
          </a:bodyPr>
          <a:lstStyle/>
          <a:p>
            <a:pPr algn="l" marL="0" indent="0" lvl="0">
              <a:lnSpc>
                <a:spcPts val="6252"/>
              </a:lnSpc>
            </a:pPr>
            <a:r>
              <a:rPr lang="en-US" b="true" sz="6252">
                <a:solidFill>
                  <a:srgbClr val="000000"/>
                </a:solidFill>
                <a:latin typeface="Poppins Bold"/>
                <a:ea typeface="Poppins Bold"/>
                <a:cs typeface="Poppins Bold"/>
                <a:sym typeface="Poppins Bold"/>
              </a:rPr>
              <a:t>Frontier Airlines</a:t>
            </a:r>
          </a:p>
        </p:txBody>
      </p:sp>
      <p:sp>
        <p:nvSpPr>
          <p:cNvPr name="TextBox 24" id="24"/>
          <p:cNvSpPr txBox="true"/>
          <p:nvPr/>
        </p:nvSpPr>
        <p:spPr>
          <a:xfrm rot="0">
            <a:off x="9726945" y="2141905"/>
            <a:ext cx="4883023" cy="892245"/>
          </a:xfrm>
          <a:prstGeom prst="rect">
            <a:avLst/>
          </a:prstGeom>
        </p:spPr>
        <p:txBody>
          <a:bodyPr anchor="t" rtlCol="false" tIns="0" lIns="0" bIns="0" rIns="0">
            <a:spAutoFit/>
          </a:bodyPr>
          <a:lstStyle/>
          <a:p>
            <a:pPr algn="r" marL="0" indent="0" lvl="0">
              <a:lnSpc>
                <a:spcPts val="6252"/>
              </a:lnSpc>
            </a:pPr>
            <a:r>
              <a:rPr lang="en-US" b="true" sz="6252">
                <a:solidFill>
                  <a:srgbClr val="D67938"/>
                </a:solidFill>
                <a:latin typeface="Poppins Bold"/>
                <a:ea typeface="Poppins Bold"/>
                <a:cs typeface="Poppins Bold"/>
                <a:sym typeface="Poppins Bold"/>
              </a:rPr>
              <a:t>Overview</a:t>
            </a:r>
          </a:p>
        </p:txBody>
      </p:sp>
      <p:sp>
        <p:nvSpPr>
          <p:cNvPr name="Freeform 25" id="25"/>
          <p:cNvSpPr/>
          <p:nvPr/>
        </p:nvSpPr>
        <p:spPr>
          <a:xfrm flipH="false" flipV="false" rot="0">
            <a:off x="1379858" y="1114199"/>
            <a:ext cx="990977" cy="578070"/>
          </a:xfrm>
          <a:custGeom>
            <a:avLst/>
            <a:gdLst/>
            <a:ahLst/>
            <a:cxnLst/>
            <a:rect r="r" b="b" t="t" l="l"/>
            <a:pathLst>
              <a:path h="578070" w="990977">
                <a:moveTo>
                  <a:pt x="0" y="0"/>
                </a:moveTo>
                <a:lnTo>
                  <a:pt x="990977" y="0"/>
                </a:lnTo>
                <a:lnTo>
                  <a:pt x="990977" y="578070"/>
                </a:lnTo>
                <a:lnTo>
                  <a:pt x="0" y="578070"/>
                </a:lnTo>
                <a:lnTo>
                  <a:pt x="0" y="0"/>
                </a:lnTo>
                <a:close/>
              </a:path>
            </a:pathLst>
          </a:custGeom>
          <a:blipFill>
            <a:blip r:embed="rId9"/>
            <a:stretch>
              <a:fillRect l="0" t="0" r="0" b="0"/>
            </a:stretch>
          </a:blipFill>
        </p:spPr>
      </p:sp>
      <p:sp>
        <p:nvSpPr>
          <p:cNvPr name="TextBox 26" id="26"/>
          <p:cNvSpPr txBox="true"/>
          <p:nvPr/>
        </p:nvSpPr>
        <p:spPr>
          <a:xfrm rot="0">
            <a:off x="2465179" y="1123376"/>
            <a:ext cx="4876703" cy="457882"/>
          </a:xfrm>
          <a:prstGeom prst="rect">
            <a:avLst/>
          </a:prstGeom>
        </p:spPr>
        <p:txBody>
          <a:bodyPr anchor="t" rtlCol="false" tIns="0" lIns="0" bIns="0" rIns="0">
            <a:spAutoFit/>
          </a:bodyPr>
          <a:lstStyle/>
          <a:p>
            <a:pPr algn="just" marL="0" indent="0" lvl="0">
              <a:lnSpc>
                <a:spcPts val="3637"/>
              </a:lnSpc>
            </a:pPr>
            <a:r>
              <a:rPr lang="en-US" sz="2598" spc="51" u="sng">
                <a:solidFill>
                  <a:srgbClr val="000000"/>
                </a:solidFill>
                <a:latin typeface="Poppins"/>
                <a:ea typeface="Poppins"/>
                <a:cs typeface="Poppins"/>
                <a:sym typeface="Poppins"/>
                <a:hlinkClick r:id="rId10" tooltip="https://www.airflypolicy.com/blog/is-frontier-airlines-good"/>
              </a:rPr>
              <a:t>Is Frontier Airlines Worth It?</a:t>
            </a:r>
          </a:p>
        </p:txBody>
      </p:sp>
      <p:sp>
        <p:nvSpPr>
          <p:cNvPr name="Freeform 27" id="27"/>
          <p:cNvSpPr/>
          <p:nvPr/>
        </p:nvSpPr>
        <p:spPr>
          <a:xfrm flipH="true" flipV="true" rot="0">
            <a:off x="12406326" y="-579931"/>
            <a:ext cx="6828782" cy="2321786"/>
          </a:xfrm>
          <a:custGeom>
            <a:avLst/>
            <a:gdLst/>
            <a:ahLst/>
            <a:cxnLst/>
            <a:rect r="r" b="b" t="t" l="l"/>
            <a:pathLst>
              <a:path h="2321786" w="6828782">
                <a:moveTo>
                  <a:pt x="6828782" y="2321786"/>
                </a:moveTo>
                <a:lnTo>
                  <a:pt x="0" y="2321786"/>
                </a:lnTo>
                <a:lnTo>
                  <a:pt x="0" y="0"/>
                </a:lnTo>
                <a:lnTo>
                  <a:pt x="6828782" y="0"/>
                </a:lnTo>
                <a:lnTo>
                  <a:pt x="6828782" y="2321786"/>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8" id="28" descr="Bold Colorful Memphis Horizontal Repeating Lined Cross"/>
          <p:cNvSpPr/>
          <p:nvPr/>
        </p:nvSpPr>
        <p:spPr>
          <a:xfrm flipH="false" flipV="false" rot="0">
            <a:off x="11269667" y="684267"/>
            <a:ext cx="1422414" cy="173276"/>
          </a:xfrm>
          <a:custGeom>
            <a:avLst/>
            <a:gdLst/>
            <a:ahLst/>
            <a:cxnLst/>
            <a:rect r="r" b="b" t="t" l="l"/>
            <a:pathLst>
              <a:path h="173276" w="1422414">
                <a:moveTo>
                  <a:pt x="0" y="0"/>
                </a:moveTo>
                <a:lnTo>
                  <a:pt x="1422413" y="0"/>
                </a:lnTo>
                <a:lnTo>
                  <a:pt x="1422413" y="173276"/>
                </a:lnTo>
                <a:lnTo>
                  <a:pt x="0" y="173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0">
            <a:off x="-62500" y="0"/>
            <a:ext cx="2451100" cy="1028700"/>
          </a:xfrm>
          <a:custGeom>
            <a:avLst/>
            <a:gdLst/>
            <a:ahLst/>
            <a:cxnLst/>
            <a:rect r="r" b="b" t="t" l="l"/>
            <a:pathLst>
              <a:path h="1028700" w="2451100">
                <a:moveTo>
                  <a:pt x="0" y="0"/>
                </a:moveTo>
                <a:lnTo>
                  <a:pt x="2451100" y="0"/>
                </a:lnTo>
                <a:lnTo>
                  <a:pt x="2451100" y="1028700"/>
                </a:lnTo>
                <a:lnTo>
                  <a:pt x="0" y="1028700"/>
                </a:lnTo>
                <a:lnTo>
                  <a:pt x="0" y="0"/>
                </a:lnTo>
                <a:close/>
              </a:path>
            </a:pathLst>
          </a:custGeom>
          <a:blipFill>
            <a:blip r:embed="rId1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6666" r="0" b="-16666"/>
            </a:stretch>
          </a:blipFill>
        </p:spPr>
      </p:sp>
      <p:sp>
        <p:nvSpPr>
          <p:cNvPr name="Freeform 3" id="3"/>
          <p:cNvSpPr/>
          <p:nvPr/>
        </p:nvSpPr>
        <p:spPr>
          <a:xfrm flipH="true" flipV="false" rot="0">
            <a:off x="-344893" y="7867996"/>
            <a:ext cx="7048500" cy="3716482"/>
          </a:xfrm>
          <a:custGeom>
            <a:avLst/>
            <a:gdLst/>
            <a:ahLst/>
            <a:cxnLst/>
            <a:rect r="r" b="b" t="t" l="l"/>
            <a:pathLst>
              <a:path h="3716482" w="7048500">
                <a:moveTo>
                  <a:pt x="7048500" y="0"/>
                </a:moveTo>
                <a:lnTo>
                  <a:pt x="0" y="0"/>
                </a:lnTo>
                <a:lnTo>
                  <a:pt x="0" y="3716482"/>
                </a:lnTo>
                <a:lnTo>
                  <a:pt x="7048500" y="3716482"/>
                </a:lnTo>
                <a:lnTo>
                  <a:pt x="70485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descr="Bold Colorful Memphis Horizontal Repeating Lined Cross"/>
          <p:cNvSpPr/>
          <p:nvPr/>
        </p:nvSpPr>
        <p:spPr>
          <a:xfrm flipH="false" flipV="false" rot="0">
            <a:off x="796255" y="9258300"/>
            <a:ext cx="1956533" cy="238341"/>
          </a:xfrm>
          <a:custGeom>
            <a:avLst/>
            <a:gdLst/>
            <a:ahLst/>
            <a:cxnLst/>
            <a:rect r="r" b="b" t="t" l="l"/>
            <a:pathLst>
              <a:path h="238341" w="1956533">
                <a:moveTo>
                  <a:pt x="0" y="0"/>
                </a:moveTo>
                <a:lnTo>
                  <a:pt x="1956533" y="0"/>
                </a:lnTo>
                <a:lnTo>
                  <a:pt x="1956533" y="238341"/>
                </a:lnTo>
                <a:lnTo>
                  <a:pt x="0" y="2383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descr="Black Dotted Circle Recolorable Outline"/>
          <p:cNvSpPr/>
          <p:nvPr/>
        </p:nvSpPr>
        <p:spPr>
          <a:xfrm flipH="false" flipV="false" rot="0">
            <a:off x="-427906" y="191898"/>
            <a:ext cx="1050318" cy="1223078"/>
          </a:xfrm>
          <a:custGeom>
            <a:avLst/>
            <a:gdLst/>
            <a:ahLst/>
            <a:cxnLst/>
            <a:rect r="r" b="b" t="t" l="l"/>
            <a:pathLst>
              <a:path h="1223078" w="1050318">
                <a:moveTo>
                  <a:pt x="0" y="0"/>
                </a:moveTo>
                <a:lnTo>
                  <a:pt x="1050319" y="0"/>
                </a:lnTo>
                <a:lnTo>
                  <a:pt x="1050319" y="1223078"/>
                </a:lnTo>
                <a:lnTo>
                  <a:pt x="0" y="12230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descr="Black Dotted Circle Recolorable Outline"/>
          <p:cNvSpPr/>
          <p:nvPr/>
        </p:nvSpPr>
        <p:spPr>
          <a:xfrm flipH="false" flipV="false" rot="0">
            <a:off x="16590680" y="9659634"/>
            <a:ext cx="965825" cy="1124687"/>
          </a:xfrm>
          <a:custGeom>
            <a:avLst/>
            <a:gdLst/>
            <a:ahLst/>
            <a:cxnLst/>
            <a:rect r="r" b="b" t="t" l="l"/>
            <a:pathLst>
              <a:path h="1124687" w="965825">
                <a:moveTo>
                  <a:pt x="0" y="0"/>
                </a:moveTo>
                <a:lnTo>
                  <a:pt x="965825" y="0"/>
                </a:lnTo>
                <a:lnTo>
                  <a:pt x="965825" y="1124688"/>
                </a:lnTo>
                <a:lnTo>
                  <a:pt x="0" y="11246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633824" y="3886834"/>
            <a:ext cx="3388048" cy="4359851"/>
            <a:chOff x="0" y="0"/>
            <a:chExt cx="3133810" cy="4032689"/>
          </a:xfrm>
        </p:grpSpPr>
        <p:sp>
          <p:nvSpPr>
            <p:cNvPr name="Freeform 8" id="8"/>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9" id="9"/>
          <p:cNvGrpSpPr/>
          <p:nvPr/>
        </p:nvGrpSpPr>
        <p:grpSpPr>
          <a:xfrm rot="0">
            <a:off x="9304032" y="3886834"/>
            <a:ext cx="3388048" cy="4359851"/>
            <a:chOff x="0" y="0"/>
            <a:chExt cx="3133810" cy="4032689"/>
          </a:xfrm>
        </p:grpSpPr>
        <p:sp>
          <p:nvSpPr>
            <p:cNvPr name="Freeform 10" id="10"/>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11" id="11"/>
          <p:cNvGrpSpPr/>
          <p:nvPr/>
        </p:nvGrpSpPr>
        <p:grpSpPr>
          <a:xfrm rot="0">
            <a:off x="13139136" y="3886834"/>
            <a:ext cx="3388048" cy="4359851"/>
            <a:chOff x="0" y="0"/>
            <a:chExt cx="3133810" cy="4032689"/>
          </a:xfrm>
        </p:grpSpPr>
        <p:sp>
          <p:nvSpPr>
            <p:cNvPr name="Freeform 12" id="12"/>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13" id="13"/>
          <p:cNvGrpSpPr/>
          <p:nvPr/>
        </p:nvGrpSpPr>
        <p:grpSpPr>
          <a:xfrm rot="0">
            <a:off x="5468928" y="3886834"/>
            <a:ext cx="3388048" cy="4359851"/>
            <a:chOff x="0" y="0"/>
            <a:chExt cx="3133810" cy="4032689"/>
          </a:xfrm>
        </p:grpSpPr>
        <p:sp>
          <p:nvSpPr>
            <p:cNvPr name="Freeform 14" id="14"/>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sp>
        <p:nvSpPr>
          <p:cNvPr name="TextBox 15" id="15"/>
          <p:cNvSpPr txBox="true"/>
          <p:nvPr/>
        </p:nvSpPr>
        <p:spPr>
          <a:xfrm rot="0">
            <a:off x="2021039" y="6352153"/>
            <a:ext cx="2715079" cy="1579499"/>
          </a:xfrm>
          <a:prstGeom prst="rect">
            <a:avLst/>
          </a:prstGeom>
        </p:spPr>
        <p:txBody>
          <a:bodyPr anchor="t" rtlCol="false" tIns="0" lIns="0" bIns="0" rIns="0">
            <a:spAutoFit/>
          </a:bodyPr>
          <a:lstStyle/>
          <a:p>
            <a:pPr algn="l" marL="0" indent="0" lvl="0">
              <a:lnSpc>
                <a:spcPts val="3094"/>
              </a:lnSpc>
              <a:spcBef>
                <a:spcPct val="0"/>
              </a:spcBef>
            </a:pPr>
            <a:r>
              <a:rPr lang="en-US" sz="2380" spc="47">
                <a:solidFill>
                  <a:srgbClr val="000000"/>
                </a:solidFill>
                <a:latin typeface="Poppins"/>
                <a:ea typeface="Poppins"/>
                <a:cs typeface="Poppins"/>
                <a:sym typeface="Poppins"/>
              </a:rPr>
              <a:t>Low base fares make flying accessible and budget-friendly</a:t>
            </a:r>
          </a:p>
        </p:txBody>
      </p:sp>
      <p:sp>
        <p:nvSpPr>
          <p:cNvPr name="TextBox 16" id="16"/>
          <p:cNvSpPr txBox="true"/>
          <p:nvPr/>
        </p:nvSpPr>
        <p:spPr>
          <a:xfrm rot="0">
            <a:off x="2021039" y="4129652"/>
            <a:ext cx="731749" cy="485043"/>
          </a:xfrm>
          <a:prstGeom prst="rect">
            <a:avLst/>
          </a:prstGeom>
        </p:spPr>
        <p:txBody>
          <a:bodyPr anchor="t" rtlCol="false" tIns="0" lIns="0" bIns="0" rIns="0">
            <a:spAutoFit/>
          </a:bodyPr>
          <a:lstStyle/>
          <a:p>
            <a:pPr algn="l" marL="0" indent="0" lvl="0">
              <a:lnSpc>
                <a:spcPts val="3843"/>
              </a:lnSpc>
              <a:spcBef>
                <a:spcPct val="0"/>
              </a:spcBef>
            </a:pPr>
            <a:r>
              <a:rPr lang="en-US" b="true" sz="2448" spc="48" u="none">
                <a:solidFill>
                  <a:srgbClr val="000000"/>
                </a:solidFill>
                <a:latin typeface="Poppins Semi-Bold"/>
                <a:ea typeface="Poppins Semi-Bold"/>
                <a:cs typeface="Poppins Semi-Bold"/>
                <a:sym typeface="Poppins Semi-Bold"/>
              </a:rPr>
              <a:t>01</a:t>
            </a:r>
          </a:p>
        </p:txBody>
      </p:sp>
      <p:sp>
        <p:nvSpPr>
          <p:cNvPr name="TextBox 17" id="17"/>
          <p:cNvSpPr txBox="true"/>
          <p:nvPr/>
        </p:nvSpPr>
        <p:spPr>
          <a:xfrm rot="0">
            <a:off x="9691247" y="6742678"/>
            <a:ext cx="2715079" cy="1188974"/>
          </a:xfrm>
          <a:prstGeom prst="rect">
            <a:avLst/>
          </a:prstGeom>
        </p:spPr>
        <p:txBody>
          <a:bodyPr anchor="t" rtlCol="false" tIns="0" lIns="0" bIns="0" rIns="0">
            <a:spAutoFit/>
          </a:bodyPr>
          <a:lstStyle/>
          <a:p>
            <a:pPr algn="l" marL="0" indent="0" lvl="0">
              <a:lnSpc>
                <a:spcPts val="3094"/>
              </a:lnSpc>
              <a:spcBef>
                <a:spcPct val="0"/>
              </a:spcBef>
            </a:pPr>
            <a:r>
              <a:rPr lang="en-US" sz="2380" spc="47">
                <a:solidFill>
                  <a:srgbClr val="000000"/>
                </a:solidFill>
                <a:latin typeface="Poppins"/>
                <a:ea typeface="Poppins"/>
                <a:cs typeface="Poppins"/>
                <a:sym typeface="Poppins"/>
              </a:rPr>
              <a:t>Modern fleet with fuel-efficient aircraft</a:t>
            </a:r>
          </a:p>
        </p:txBody>
      </p:sp>
      <p:sp>
        <p:nvSpPr>
          <p:cNvPr name="TextBox 18" id="18"/>
          <p:cNvSpPr txBox="true"/>
          <p:nvPr/>
        </p:nvSpPr>
        <p:spPr>
          <a:xfrm rot="0">
            <a:off x="9691247" y="4129652"/>
            <a:ext cx="731749" cy="485043"/>
          </a:xfrm>
          <a:prstGeom prst="rect">
            <a:avLst/>
          </a:prstGeom>
        </p:spPr>
        <p:txBody>
          <a:bodyPr anchor="t" rtlCol="false" tIns="0" lIns="0" bIns="0" rIns="0">
            <a:spAutoFit/>
          </a:bodyPr>
          <a:lstStyle/>
          <a:p>
            <a:pPr algn="l" marL="0" indent="0" lvl="0">
              <a:lnSpc>
                <a:spcPts val="3843"/>
              </a:lnSpc>
              <a:spcBef>
                <a:spcPct val="0"/>
              </a:spcBef>
            </a:pPr>
            <a:r>
              <a:rPr lang="en-US" b="true" sz="2448" spc="48" u="none">
                <a:solidFill>
                  <a:srgbClr val="000000"/>
                </a:solidFill>
                <a:latin typeface="Poppins Semi-Bold"/>
                <a:ea typeface="Poppins Semi-Bold"/>
                <a:cs typeface="Poppins Semi-Bold"/>
                <a:sym typeface="Poppins Semi-Bold"/>
              </a:rPr>
              <a:t>03</a:t>
            </a:r>
          </a:p>
        </p:txBody>
      </p:sp>
      <p:sp>
        <p:nvSpPr>
          <p:cNvPr name="TextBox 19" id="19"/>
          <p:cNvSpPr txBox="true"/>
          <p:nvPr/>
        </p:nvSpPr>
        <p:spPr>
          <a:xfrm rot="0">
            <a:off x="13526351" y="5961628"/>
            <a:ext cx="2683331" cy="1970024"/>
          </a:xfrm>
          <a:prstGeom prst="rect">
            <a:avLst/>
          </a:prstGeom>
        </p:spPr>
        <p:txBody>
          <a:bodyPr anchor="t" rtlCol="false" tIns="0" lIns="0" bIns="0" rIns="0">
            <a:spAutoFit/>
          </a:bodyPr>
          <a:lstStyle/>
          <a:p>
            <a:pPr algn="l" marL="0" indent="0" lvl="0">
              <a:lnSpc>
                <a:spcPts val="3094"/>
              </a:lnSpc>
              <a:spcBef>
                <a:spcPct val="0"/>
              </a:spcBef>
            </a:pPr>
            <a:r>
              <a:rPr lang="en-US" sz="2380" spc="47">
                <a:solidFill>
                  <a:srgbClr val="000000"/>
                </a:solidFill>
                <a:latin typeface="Poppins"/>
                <a:ea typeface="Poppins"/>
                <a:cs typeface="Poppins"/>
                <a:sym typeface="Poppins"/>
              </a:rPr>
              <a:t>Optional add-ons allow customizing your experience and budget</a:t>
            </a:r>
          </a:p>
        </p:txBody>
      </p:sp>
      <p:sp>
        <p:nvSpPr>
          <p:cNvPr name="TextBox 20" id="20"/>
          <p:cNvSpPr txBox="true"/>
          <p:nvPr/>
        </p:nvSpPr>
        <p:spPr>
          <a:xfrm rot="0">
            <a:off x="13634182" y="4129652"/>
            <a:ext cx="731749" cy="485043"/>
          </a:xfrm>
          <a:prstGeom prst="rect">
            <a:avLst/>
          </a:prstGeom>
        </p:spPr>
        <p:txBody>
          <a:bodyPr anchor="t" rtlCol="false" tIns="0" lIns="0" bIns="0" rIns="0">
            <a:spAutoFit/>
          </a:bodyPr>
          <a:lstStyle/>
          <a:p>
            <a:pPr algn="l" marL="0" indent="0" lvl="0">
              <a:lnSpc>
                <a:spcPts val="3843"/>
              </a:lnSpc>
              <a:spcBef>
                <a:spcPct val="0"/>
              </a:spcBef>
            </a:pPr>
            <a:r>
              <a:rPr lang="en-US" b="true" sz="2448" spc="48" u="none">
                <a:solidFill>
                  <a:srgbClr val="000000"/>
                </a:solidFill>
                <a:latin typeface="Poppins Semi-Bold"/>
                <a:ea typeface="Poppins Semi-Bold"/>
                <a:cs typeface="Poppins Semi-Bold"/>
                <a:sym typeface="Poppins Semi-Bold"/>
              </a:rPr>
              <a:t>04</a:t>
            </a:r>
          </a:p>
        </p:txBody>
      </p:sp>
      <p:sp>
        <p:nvSpPr>
          <p:cNvPr name="TextBox 21" id="21"/>
          <p:cNvSpPr txBox="true"/>
          <p:nvPr/>
        </p:nvSpPr>
        <p:spPr>
          <a:xfrm rot="0">
            <a:off x="5856143" y="6352153"/>
            <a:ext cx="2715079" cy="1579499"/>
          </a:xfrm>
          <a:prstGeom prst="rect">
            <a:avLst/>
          </a:prstGeom>
        </p:spPr>
        <p:txBody>
          <a:bodyPr anchor="t" rtlCol="false" tIns="0" lIns="0" bIns="0" rIns="0">
            <a:spAutoFit/>
          </a:bodyPr>
          <a:lstStyle/>
          <a:p>
            <a:pPr algn="l" marL="0" indent="0" lvl="0">
              <a:lnSpc>
                <a:spcPts val="3094"/>
              </a:lnSpc>
              <a:spcBef>
                <a:spcPct val="0"/>
              </a:spcBef>
            </a:pPr>
            <a:r>
              <a:rPr lang="en-US" sz="2380" spc="47">
                <a:solidFill>
                  <a:srgbClr val="000000"/>
                </a:solidFill>
                <a:latin typeface="Poppins"/>
                <a:ea typeface="Poppins"/>
                <a:cs typeface="Poppins"/>
                <a:sym typeface="Poppins"/>
              </a:rPr>
              <a:t>Extensive route network covering many secondary airports</a:t>
            </a:r>
          </a:p>
        </p:txBody>
      </p:sp>
      <p:sp>
        <p:nvSpPr>
          <p:cNvPr name="TextBox 22" id="22"/>
          <p:cNvSpPr txBox="true"/>
          <p:nvPr/>
        </p:nvSpPr>
        <p:spPr>
          <a:xfrm rot="0">
            <a:off x="5856143" y="4129652"/>
            <a:ext cx="731749" cy="485043"/>
          </a:xfrm>
          <a:prstGeom prst="rect">
            <a:avLst/>
          </a:prstGeom>
        </p:spPr>
        <p:txBody>
          <a:bodyPr anchor="t" rtlCol="false" tIns="0" lIns="0" bIns="0" rIns="0">
            <a:spAutoFit/>
          </a:bodyPr>
          <a:lstStyle/>
          <a:p>
            <a:pPr algn="l" marL="0" indent="0" lvl="0">
              <a:lnSpc>
                <a:spcPts val="3843"/>
              </a:lnSpc>
              <a:spcBef>
                <a:spcPct val="0"/>
              </a:spcBef>
            </a:pPr>
            <a:r>
              <a:rPr lang="en-US" b="true" sz="2448" spc="48" u="none">
                <a:solidFill>
                  <a:srgbClr val="000000"/>
                </a:solidFill>
                <a:latin typeface="Poppins Semi-Bold"/>
                <a:ea typeface="Poppins Semi-Bold"/>
                <a:cs typeface="Poppins Semi-Bold"/>
                <a:sym typeface="Poppins Semi-Bold"/>
              </a:rPr>
              <a:t>02</a:t>
            </a:r>
          </a:p>
        </p:txBody>
      </p:sp>
      <p:sp>
        <p:nvSpPr>
          <p:cNvPr name="TextBox 23" id="23"/>
          <p:cNvSpPr txBox="true"/>
          <p:nvPr/>
        </p:nvSpPr>
        <p:spPr>
          <a:xfrm rot="0">
            <a:off x="3678032" y="2141905"/>
            <a:ext cx="6474933" cy="686333"/>
          </a:xfrm>
          <a:prstGeom prst="rect">
            <a:avLst/>
          </a:prstGeom>
        </p:spPr>
        <p:txBody>
          <a:bodyPr anchor="t" rtlCol="false" tIns="0" lIns="0" bIns="0" rIns="0">
            <a:spAutoFit/>
          </a:bodyPr>
          <a:lstStyle/>
          <a:p>
            <a:pPr algn="l" marL="0" indent="0" lvl="0">
              <a:lnSpc>
                <a:spcPts val="4895"/>
              </a:lnSpc>
            </a:pPr>
            <a:r>
              <a:rPr lang="en-US" b="true" sz="4895">
                <a:solidFill>
                  <a:srgbClr val="000000"/>
                </a:solidFill>
                <a:latin typeface="Poppins Bold"/>
                <a:ea typeface="Poppins Bold"/>
                <a:cs typeface="Poppins Bold"/>
                <a:sym typeface="Poppins Bold"/>
              </a:rPr>
              <a:t>Pros of Flying</a:t>
            </a:r>
          </a:p>
        </p:txBody>
      </p:sp>
      <p:sp>
        <p:nvSpPr>
          <p:cNvPr name="TextBox 24" id="24"/>
          <p:cNvSpPr txBox="true"/>
          <p:nvPr/>
        </p:nvSpPr>
        <p:spPr>
          <a:xfrm rot="0">
            <a:off x="9726945" y="2141905"/>
            <a:ext cx="4883023" cy="686333"/>
          </a:xfrm>
          <a:prstGeom prst="rect">
            <a:avLst/>
          </a:prstGeom>
        </p:spPr>
        <p:txBody>
          <a:bodyPr anchor="t" rtlCol="false" tIns="0" lIns="0" bIns="0" rIns="0">
            <a:spAutoFit/>
          </a:bodyPr>
          <a:lstStyle/>
          <a:p>
            <a:pPr algn="r" marL="0" indent="0" lvl="0">
              <a:lnSpc>
                <a:spcPts val="4895"/>
              </a:lnSpc>
            </a:pPr>
            <a:r>
              <a:rPr lang="en-US" b="true" sz="4895">
                <a:solidFill>
                  <a:srgbClr val="D67938"/>
                </a:solidFill>
                <a:latin typeface="Poppins Bold"/>
                <a:ea typeface="Poppins Bold"/>
                <a:cs typeface="Poppins Bold"/>
                <a:sym typeface="Poppins Bold"/>
              </a:rPr>
              <a:t>Frontier</a:t>
            </a:r>
          </a:p>
        </p:txBody>
      </p:sp>
      <p:sp>
        <p:nvSpPr>
          <p:cNvPr name="Freeform 25" id="25"/>
          <p:cNvSpPr/>
          <p:nvPr/>
        </p:nvSpPr>
        <p:spPr>
          <a:xfrm flipH="false" flipV="false" rot="0">
            <a:off x="1484642" y="1109229"/>
            <a:ext cx="810828" cy="552837"/>
          </a:xfrm>
          <a:custGeom>
            <a:avLst/>
            <a:gdLst/>
            <a:ahLst/>
            <a:cxnLst/>
            <a:rect r="r" b="b" t="t" l="l"/>
            <a:pathLst>
              <a:path h="552837" w="810828">
                <a:moveTo>
                  <a:pt x="0" y="0"/>
                </a:moveTo>
                <a:lnTo>
                  <a:pt x="810828" y="0"/>
                </a:lnTo>
                <a:lnTo>
                  <a:pt x="810828" y="552837"/>
                </a:lnTo>
                <a:lnTo>
                  <a:pt x="0" y="5528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6" id="26"/>
          <p:cNvSpPr txBox="true"/>
          <p:nvPr/>
        </p:nvSpPr>
        <p:spPr>
          <a:xfrm rot="0">
            <a:off x="2465179" y="1142426"/>
            <a:ext cx="4876703" cy="317043"/>
          </a:xfrm>
          <a:prstGeom prst="rect">
            <a:avLst/>
          </a:prstGeom>
        </p:spPr>
        <p:txBody>
          <a:bodyPr anchor="t" rtlCol="false" tIns="0" lIns="0" bIns="0" rIns="0">
            <a:spAutoFit/>
          </a:bodyPr>
          <a:lstStyle/>
          <a:p>
            <a:pPr algn="just" marL="0" indent="0" lvl="0">
              <a:lnSpc>
                <a:spcPts val="2475"/>
              </a:lnSpc>
            </a:pPr>
            <a:r>
              <a:rPr lang="en-US" sz="1767" spc="35">
                <a:solidFill>
                  <a:srgbClr val="000000"/>
                </a:solidFill>
                <a:latin typeface="Poppins"/>
                <a:ea typeface="Poppins"/>
                <a:cs typeface="Poppins"/>
                <a:sym typeface="Poppins"/>
              </a:rPr>
              <a:t>Frontier Airlines</a:t>
            </a:r>
          </a:p>
        </p:txBody>
      </p:sp>
      <p:sp>
        <p:nvSpPr>
          <p:cNvPr name="Freeform 27" id="27"/>
          <p:cNvSpPr/>
          <p:nvPr/>
        </p:nvSpPr>
        <p:spPr>
          <a:xfrm flipH="true" flipV="true" rot="0">
            <a:off x="12406326" y="-579931"/>
            <a:ext cx="6828782" cy="2321786"/>
          </a:xfrm>
          <a:custGeom>
            <a:avLst/>
            <a:gdLst/>
            <a:ahLst/>
            <a:cxnLst/>
            <a:rect r="r" b="b" t="t" l="l"/>
            <a:pathLst>
              <a:path h="2321786" w="6828782">
                <a:moveTo>
                  <a:pt x="6828782" y="2321786"/>
                </a:moveTo>
                <a:lnTo>
                  <a:pt x="0" y="2321786"/>
                </a:lnTo>
                <a:lnTo>
                  <a:pt x="0" y="0"/>
                </a:lnTo>
                <a:lnTo>
                  <a:pt x="6828782" y="0"/>
                </a:lnTo>
                <a:lnTo>
                  <a:pt x="6828782" y="2321786"/>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8" id="28" descr="Bold Colorful Memphis Horizontal Repeating Lined Cross"/>
          <p:cNvSpPr/>
          <p:nvPr/>
        </p:nvSpPr>
        <p:spPr>
          <a:xfrm flipH="false" flipV="false" rot="0">
            <a:off x="11269667" y="684267"/>
            <a:ext cx="1422414" cy="173276"/>
          </a:xfrm>
          <a:custGeom>
            <a:avLst/>
            <a:gdLst/>
            <a:ahLst/>
            <a:cxnLst/>
            <a:rect r="r" b="b" t="t" l="l"/>
            <a:pathLst>
              <a:path h="173276" w="1422414">
                <a:moveTo>
                  <a:pt x="0" y="0"/>
                </a:moveTo>
                <a:lnTo>
                  <a:pt x="1422413" y="0"/>
                </a:lnTo>
                <a:lnTo>
                  <a:pt x="1422413" y="173276"/>
                </a:lnTo>
                <a:lnTo>
                  <a:pt x="0" y="173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0">
            <a:off x="-62500" y="0"/>
            <a:ext cx="2451100" cy="1028700"/>
          </a:xfrm>
          <a:custGeom>
            <a:avLst/>
            <a:gdLst/>
            <a:ahLst/>
            <a:cxnLst/>
            <a:rect r="r" b="b" t="t" l="l"/>
            <a:pathLst>
              <a:path h="1028700" w="2451100">
                <a:moveTo>
                  <a:pt x="0" y="0"/>
                </a:moveTo>
                <a:lnTo>
                  <a:pt x="2451100" y="0"/>
                </a:lnTo>
                <a:lnTo>
                  <a:pt x="2451100" y="1028700"/>
                </a:lnTo>
                <a:lnTo>
                  <a:pt x="0" y="1028700"/>
                </a:lnTo>
                <a:lnTo>
                  <a:pt x="0" y="0"/>
                </a:lnTo>
                <a:close/>
              </a:path>
            </a:pathLst>
          </a:custGeom>
          <a:blipFill>
            <a:blip r:embed="rId1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6666" r="0" b="-16666"/>
            </a:stretch>
          </a:blipFill>
        </p:spPr>
      </p:sp>
      <p:sp>
        <p:nvSpPr>
          <p:cNvPr name="Freeform 3" id="3"/>
          <p:cNvSpPr/>
          <p:nvPr/>
        </p:nvSpPr>
        <p:spPr>
          <a:xfrm flipH="true" flipV="false" rot="0">
            <a:off x="-344893" y="7867996"/>
            <a:ext cx="7048500" cy="3716482"/>
          </a:xfrm>
          <a:custGeom>
            <a:avLst/>
            <a:gdLst/>
            <a:ahLst/>
            <a:cxnLst/>
            <a:rect r="r" b="b" t="t" l="l"/>
            <a:pathLst>
              <a:path h="3716482" w="7048500">
                <a:moveTo>
                  <a:pt x="7048500" y="0"/>
                </a:moveTo>
                <a:lnTo>
                  <a:pt x="0" y="0"/>
                </a:lnTo>
                <a:lnTo>
                  <a:pt x="0" y="3716482"/>
                </a:lnTo>
                <a:lnTo>
                  <a:pt x="7048500" y="3716482"/>
                </a:lnTo>
                <a:lnTo>
                  <a:pt x="70485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descr="Bold Colorful Memphis Horizontal Repeating Lined Cross"/>
          <p:cNvSpPr/>
          <p:nvPr/>
        </p:nvSpPr>
        <p:spPr>
          <a:xfrm flipH="false" flipV="false" rot="0">
            <a:off x="796255" y="9258300"/>
            <a:ext cx="1956533" cy="238341"/>
          </a:xfrm>
          <a:custGeom>
            <a:avLst/>
            <a:gdLst/>
            <a:ahLst/>
            <a:cxnLst/>
            <a:rect r="r" b="b" t="t" l="l"/>
            <a:pathLst>
              <a:path h="238341" w="1956533">
                <a:moveTo>
                  <a:pt x="0" y="0"/>
                </a:moveTo>
                <a:lnTo>
                  <a:pt x="1956533" y="0"/>
                </a:lnTo>
                <a:lnTo>
                  <a:pt x="1956533" y="238341"/>
                </a:lnTo>
                <a:lnTo>
                  <a:pt x="0" y="2383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descr="Black Dotted Circle Recolorable Outline"/>
          <p:cNvSpPr/>
          <p:nvPr/>
        </p:nvSpPr>
        <p:spPr>
          <a:xfrm flipH="false" flipV="false" rot="0">
            <a:off x="-427906" y="191898"/>
            <a:ext cx="1050318" cy="1223078"/>
          </a:xfrm>
          <a:custGeom>
            <a:avLst/>
            <a:gdLst/>
            <a:ahLst/>
            <a:cxnLst/>
            <a:rect r="r" b="b" t="t" l="l"/>
            <a:pathLst>
              <a:path h="1223078" w="1050318">
                <a:moveTo>
                  <a:pt x="0" y="0"/>
                </a:moveTo>
                <a:lnTo>
                  <a:pt x="1050319" y="0"/>
                </a:lnTo>
                <a:lnTo>
                  <a:pt x="1050319" y="1223078"/>
                </a:lnTo>
                <a:lnTo>
                  <a:pt x="0" y="12230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descr="Black Dotted Circle Recolorable Outline"/>
          <p:cNvSpPr/>
          <p:nvPr/>
        </p:nvSpPr>
        <p:spPr>
          <a:xfrm flipH="false" flipV="false" rot="0">
            <a:off x="16590680" y="9659634"/>
            <a:ext cx="965825" cy="1124687"/>
          </a:xfrm>
          <a:custGeom>
            <a:avLst/>
            <a:gdLst/>
            <a:ahLst/>
            <a:cxnLst/>
            <a:rect r="r" b="b" t="t" l="l"/>
            <a:pathLst>
              <a:path h="1124687" w="965825">
                <a:moveTo>
                  <a:pt x="0" y="0"/>
                </a:moveTo>
                <a:lnTo>
                  <a:pt x="965825" y="0"/>
                </a:lnTo>
                <a:lnTo>
                  <a:pt x="965825" y="1124688"/>
                </a:lnTo>
                <a:lnTo>
                  <a:pt x="0" y="11246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633824" y="3886834"/>
            <a:ext cx="3388048" cy="4359851"/>
            <a:chOff x="0" y="0"/>
            <a:chExt cx="3133810" cy="4032689"/>
          </a:xfrm>
        </p:grpSpPr>
        <p:sp>
          <p:nvSpPr>
            <p:cNvPr name="Freeform 8" id="8"/>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9" id="9"/>
          <p:cNvGrpSpPr/>
          <p:nvPr/>
        </p:nvGrpSpPr>
        <p:grpSpPr>
          <a:xfrm rot="0">
            <a:off x="9304032" y="3886834"/>
            <a:ext cx="3388048" cy="4359851"/>
            <a:chOff x="0" y="0"/>
            <a:chExt cx="3133810" cy="4032689"/>
          </a:xfrm>
        </p:grpSpPr>
        <p:sp>
          <p:nvSpPr>
            <p:cNvPr name="Freeform 10" id="10"/>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11" id="11"/>
          <p:cNvGrpSpPr/>
          <p:nvPr/>
        </p:nvGrpSpPr>
        <p:grpSpPr>
          <a:xfrm rot="0">
            <a:off x="13139136" y="3886834"/>
            <a:ext cx="3388048" cy="4359851"/>
            <a:chOff x="0" y="0"/>
            <a:chExt cx="3133810" cy="4032689"/>
          </a:xfrm>
        </p:grpSpPr>
        <p:sp>
          <p:nvSpPr>
            <p:cNvPr name="Freeform 12" id="12"/>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grpSp>
        <p:nvGrpSpPr>
          <p:cNvPr name="Group 13" id="13"/>
          <p:cNvGrpSpPr/>
          <p:nvPr/>
        </p:nvGrpSpPr>
        <p:grpSpPr>
          <a:xfrm rot="0">
            <a:off x="5468928" y="3886834"/>
            <a:ext cx="3388048" cy="4359851"/>
            <a:chOff x="0" y="0"/>
            <a:chExt cx="3133810" cy="4032689"/>
          </a:xfrm>
        </p:grpSpPr>
        <p:sp>
          <p:nvSpPr>
            <p:cNvPr name="Freeform 14" id="14"/>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gradFill rotWithShape="true">
              <a:gsLst>
                <a:gs pos="0">
                  <a:srgbClr val="F89D5B">
                    <a:alpha val="100000"/>
                  </a:srgbClr>
                </a:gs>
                <a:gs pos="100000">
                  <a:srgbClr val="D67938">
                    <a:alpha val="100000"/>
                  </a:srgbClr>
                </a:gs>
              </a:gsLst>
              <a:lin ang="0"/>
            </a:gradFill>
          </p:spPr>
        </p:sp>
      </p:grpSp>
      <p:sp>
        <p:nvSpPr>
          <p:cNvPr name="TextBox 15" id="15"/>
          <p:cNvSpPr txBox="true"/>
          <p:nvPr/>
        </p:nvSpPr>
        <p:spPr>
          <a:xfrm rot="0">
            <a:off x="2021039" y="6426957"/>
            <a:ext cx="2715079" cy="1504695"/>
          </a:xfrm>
          <a:prstGeom prst="rect">
            <a:avLst/>
          </a:prstGeom>
        </p:spPr>
        <p:txBody>
          <a:bodyPr anchor="t" rtlCol="false" tIns="0" lIns="0" bIns="0" rIns="0">
            <a:spAutoFit/>
          </a:bodyPr>
          <a:lstStyle/>
          <a:p>
            <a:pPr algn="l" marL="0" indent="0" lvl="0">
              <a:lnSpc>
                <a:spcPts val="2951"/>
              </a:lnSpc>
              <a:spcBef>
                <a:spcPct val="0"/>
              </a:spcBef>
            </a:pPr>
            <a:r>
              <a:rPr lang="en-US" sz="2270" spc="45">
                <a:solidFill>
                  <a:srgbClr val="000000"/>
                </a:solidFill>
                <a:latin typeface="Poppins"/>
                <a:ea typeface="Poppins"/>
                <a:cs typeface="Poppins"/>
                <a:sym typeface="Poppins"/>
              </a:rPr>
              <a:t>Many additional fees for baggage, seat selection &amp; refreshments</a:t>
            </a:r>
          </a:p>
        </p:txBody>
      </p:sp>
      <p:sp>
        <p:nvSpPr>
          <p:cNvPr name="TextBox 16" id="16"/>
          <p:cNvSpPr txBox="true"/>
          <p:nvPr/>
        </p:nvSpPr>
        <p:spPr>
          <a:xfrm rot="0">
            <a:off x="2021039" y="4148702"/>
            <a:ext cx="731749" cy="442731"/>
          </a:xfrm>
          <a:prstGeom prst="rect">
            <a:avLst/>
          </a:prstGeom>
        </p:spPr>
        <p:txBody>
          <a:bodyPr anchor="t" rtlCol="false" tIns="0" lIns="0" bIns="0" rIns="0">
            <a:spAutoFit/>
          </a:bodyPr>
          <a:lstStyle/>
          <a:p>
            <a:pPr algn="l" marL="0" indent="0" lvl="0">
              <a:lnSpc>
                <a:spcPts val="3665"/>
              </a:lnSpc>
              <a:spcBef>
                <a:spcPct val="0"/>
              </a:spcBef>
            </a:pPr>
            <a:r>
              <a:rPr lang="en-US" b="true" sz="2334" spc="46" u="none">
                <a:solidFill>
                  <a:srgbClr val="000000"/>
                </a:solidFill>
                <a:latin typeface="Poppins Semi-Bold"/>
                <a:ea typeface="Poppins Semi-Bold"/>
                <a:cs typeface="Poppins Semi-Bold"/>
                <a:sym typeface="Poppins Semi-Bold"/>
              </a:rPr>
              <a:t>01</a:t>
            </a:r>
          </a:p>
        </p:txBody>
      </p:sp>
      <p:sp>
        <p:nvSpPr>
          <p:cNvPr name="TextBox 17" id="17"/>
          <p:cNvSpPr txBox="true"/>
          <p:nvPr/>
        </p:nvSpPr>
        <p:spPr>
          <a:xfrm rot="0">
            <a:off x="9691247" y="6426957"/>
            <a:ext cx="2715079" cy="1504695"/>
          </a:xfrm>
          <a:prstGeom prst="rect">
            <a:avLst/>
          </a:prstGeom>
        </p:spPr>
        <p:txBody>
          <a:bodyPr anchor="t" rtlCol="false" tIns="0" lIns="0" bIns="0" rIns="0">
            <a:spAutoFit/>
          </a:bodyPr>
          <a:lstStyle/>
          <a:p>
            <a:pPr algn="l" marL="0" indent="0" lvl="0">
              <a:lnSpc>
                <a:spcPts val="2951"/>
              </a:lnSpc>
              <a:spcBef>
                <a:spcPct val="0"/>
              </a:spcBef>
            </a:pPr>
            <a:r>
              <a:rPr lang="en-US" sz="2270" spc="45">
                <a:solidFill>
                  <a:srgbClr val="000000"/>
                </a:solidFill>
                <a:latin typeface="Poppins"/>
                <a:ea typeface="Poppins"/>
                <a:cs typeface="Poppins"/>
                <a:sym typeface="Poppins"/>
              </a:rPr>
              <a:t>Customer service can be inconsistent with reported delays</a:t>
            </a:r>
          </a:p>
        </p:txBody>
      </p:sp>
      <p:sp>
        <p:nvSpPr>
          <p:cNvPr name="TextBox 18" id="18"/>
          <p:cNvSpPr txBox="true"/>
          <p:nvPr/>
        </p:nvSpPr>
        <p:spPr>
          <a:xfrm rot="0">
            <a:off x="9691247" y="4148702"/>
            <a:ext cx="731749" cy="442731"/>
          </a:xfrm>
          <a:prstGeom prst="rect">
            <a:avLst/>
          </a:prstGeom>
        </p:spPr>
        <p:txBody>
          <a:bodyPr anchor="t" rtlCol="false" tIns="0" lIns="0" bIns="0" rIns="0">
            <a:spAutoFit/>
          </a:bodyPr>
          <a:lstStyle/>
          <a:p>
            <a:pPr algn="l" marL="0" indent="0" lvl="0">
              <a:lnSpc>
                <a:spcPts val="3665"/>
              </a:lnSpc>
              <a:spcBef>
                <a:spcPct val="0"/>
              </a:spcBef>
            </a:pPr>
            <a:r>
              <a:rPr lang="en-US" b="true" sz="2334" spc="46" u="none">
                <a:solidFill>
                  <a:srgbClr val="000000"/>
                </a:solidFill>
                <a:latin typeface="Poppins Semi-Bold"/>
                <a:ea typeface="Poppins Semi-Bold"/>
                <a:cs typeface="Poppins Semi-Bold"/>
                <a:sym typeface="Poppins Semi-Bold"/>
              </a:rPr>
              <a:t>03</a:t>
            </a:r>
          </a:p>
        </p:txBody>
      </p:sp>
      <p:sp>
        <p:nvSpPr>
          <p:cNvPr name="TextBox 19" id="19"/>
          <p:cNvSpPr txBox="true"/>
          <p:nvPr/>
        </p:nvSpPr>
        <p:spPr>
          <a:xfrm rot="0">
            <a:off x="13526351" y="7169907"/>
            <a:ext cx="2683331" cy="761745"/>
          </a:xfrm>
          <a:prstGeom prst="rect">
            <a:avLst/>
          </a:prstGeom>
        </p:spPr>
        <p:txBody>
          <a:bodyPr anchor="t" rtlCol="false" tIns="0" lIns="0" bIns="0" rIns="0">
            <a:spAutoFit/>
          </a:bodyPr>
          <a:lstStyle/>
          <a:p>
            <a:pPr algn="l" marL="0" indent="0" lvl="0">
              <a:lnSpc>
                <a:spcPts val="2951"/>
              </a:lnSpc>
              <a:spcBef>
                <a:spcPct val="0"/>
              </a:spcBef>
            </a:pPr>
            <a:r>
              <a:rPr lang="en-US" sz="2270" spc="45">
                <a:solidFill>
                  <a:srgbClr val="000000"/>
                </a:solidFill>
                <a:latin typeface="Poppins"/>
                <a:ea typeface="Poppins"/>
                <a:cs typeface="Poppins"/>
                <a:sym typeface="Poppins"/>
              </a:rPr>
              <a:t>Strict carry-on policies and fees</a:t>
            </a:r>
          </a:p>
        </p:txBody>
      </p:sp>
      <p:sp>
        <p:nvSpPr>
          <p:cNvPr name="TextBox 20" id="20"/>
          <p:cNvSpPr txBox="true"/>
          <p:nvPr/>
        </p:nvSpPr>
        <p:spPr>
          <a:xfrm rot="0">
            <a:off x="13634182" y="4148702"/>
            <a:ext cx="731749" cy="442731"/>
          </a:xfrm>
          <a:prstGeom prst="rect">
            <a:avLst/>
          </a:prstGeom>
        </p:spPr>
        <p:txBody>
          <a:bodyPr anchor="t" rtlCol="false" tIns="0" lIns="0" bIns="0" rIns="0">
            <a:spAutoFit/>
          </a:bodyPr>
          <a:lstStyle/>
          <a:p>
            <a:pPr algn="l" marL="0" indent="0" lvl="0">
              <a:lnSpc>
                <a:spcPts val="3665"/>
              </a:lnSpc>
              <a:spcBef>
                <a:spcPct val="0"/>
              </a:spcBef>
            </a:pPr>
            <a:r>
              <a:rPr lang="en-US" b="true" sz="2334" spc="46" u="none">
                <a:solidFill>
                  <a:srgbClr val="000000"/>
                </a:solidFill>
                <a:latin typeface="Poppins Semi-Bold"/>
                <a:ea typeface="Poppins Semi-Bold"/>
                <a:cs typeface="Poppins Semi-Bold"/>
                <a:sym typeface="Poppins Semi-Bold"/>
              </a:rPr>
              <a:t>04</a:t>
            </a:r>
          </a:p>
        </p:txBody>
      </p:sp>
      <p:sp>
        <p:nvSpPr>
          <p:cNvPr name="TextBox 21" id="21"/>
          <p:cNvSpPr txBox="true"/>
          <p:nvPr/>
        </p:nvSpPr>
        <p:spPr>
          <a:xfrm rot="0">
            <a:off x="5856143" y="6426957"/>
            <a:ext cx="2715079" cy="1504695"/>
          </a:xfrm>
          <a:prstGeom prst="rect">
            <a:avLst/>
          </a:prstGeom>
        </p:spPr>
        <p:txBody>
          <a:bodyPr anchor="t" rtlCol="false" tIns="0" lIns="0" bIns="0" rIns="0">
            <a:spAutoFit/>
          </a:bodyPr>
          <a:lstStyle/>
          <a:p>
            <a:pPr algn="l" marL="0" indent="0" lvl="0">
              <a:lnSpc>
                <a:spcPts val="2951"/>
              </a:lnSpc>
              <a:spcBef>
                <a:spcPct val="0"/>
              </a:spcBef>
            </a:pPr>
            <a:r>
              <a:rPr lang="en-US" sz="2270" spc="45">
                <a:solidFill>
                  <a:srgbClr val="000000"/>
                </a:solidFill>
                <a:latin typeface="Poppins"/>
                <a:ea typeface="Poppins"/>
                <a:cs typeface="Poppins"/>
                <a:sym typeface="Poppins"/>
              </a:rPr>
              <a:t>Limited in-flight amenities vs. traditional carriers</a:t>
            </a:r>
          </a:p>
        </p:txBody>
      </p:sp>
      <p:sp>
        <p:nvSpPr>
          <p:cNvPr name="TextBox 22" id="22"/>
          <p:cNvSpPr txBox="true"/>
          <p:nvPr/>
        </p:nvSpPr>
        <p:spPr>
          <a:xfrm rot="0">
            <a:off x="5856143" y="4148702"/>
            <a:ext cx="731749" cy="442731"/>
          </a:xfrm>
          <a:prstGeom prst="rect">
            <a:avLst/>
          </a:prstGeom>
        </p:spPr>
        <p:txBody>
          <a:bodyPr anchor="t" rtlCol="false" tIns="0" lIns="0" bIns="0" rIns="0">
            <a:spAutoFit/>
          </a:bodyPr>
          <a:lstStyle/>
          <a:p>
            <a:pPr algn="l" marL="0" indent="0" lvl="0">
              <a:lnSpc>
                <a:spcPts val="3665"/>
              </a:lnSpc>
              <a:spcBef>
                <a:spcPct val="0"/>
              </a:spcBef>
            </a:pPr>
            <a:r>
              <a:rPr lang="en-US" b="true" sz="2334" spc="46" u="none">
                <a:solidFill>
                  <a:srgbClr val="000000"/>
                </a:solidFill>
                <a:latin typeface="Poppins Semi-Bold"/>
                <a:ea typeface="Poppins Semi-Bold"/>
                <a:cs typeface="Poppins Semi-Bold"/>
                <a:sym typeface="Poppins Semi-Bold"/>
              </a:rPr>
              <a:t>02</a:t>
            </a:r>
          </a:p>
        </p:txBody>
      </p:sp>
      <p:sp>
        <p:nvSpPr>
          <p:cNvPr name="TextBox 23" id="23"/>
          <p:cNvSpPr txBox="true"/>
          <p:nvPr/>
        </p:nvSpPr>
        <p:spPr>
          <a:xfrm rot="0">
            <a:off x="3678032" y="2141905"/>
            <a:ext cx="6474933" cy="652015"/>
          </a:xfrm>
          <a:prstGeom prst="rect">
            <a:avLst/>
          </a:prstGeom>
        </p:spPr>
        <p:txBody>
          <a:bodyPr anchor="t" rtlCol="false" tIns="0" lIns="0" bIns="0" rIns="0">
            <a:spAutoFit/>
          </a:bodyPr>
          <a:lstStyle/>
          <a:p>
            <a:pPr algn="l" marL="0" indent="0" lvl="0">
              <a:lnSpc>
                <a:spcPts val="4669"/>
              </a:lnSpc>
            </a:pPr>
            <a:r>
              <a:rPr lang="en-US" b="true" sz="4669">
                <a:solidFill>
                  <a:srgbClr val="000000"/>
                </a:solidFill>
                <a:latin typeface="Poppins Bold"/>
                <a:ea typeface="Poppins Bold"/>
                <a:cs typeface="Poppins Bold"/>
                <a:sym typeface="Poppins Bold"/>
              </a:rPr>
              <a:t>Cons of Flying</a:t>
            </a:r>
          </a:p>
        </p:txBody>
      </p:sp>
      <p:sp>
        <p:nvSpPr>
          <p:cNvPr name="TextBox 24" id="24"/>
          <p:cNvSpPr txBox="true"/>
          <p:nvPr/>
        </p:nvSpPr>
        <p:spPr>
          <a:xfrm rot="0">
            <a:off x="9726945" y="2141905"/>
            <a:ext cx="4883023" cy="652015"/>
          </a:xfrm>
          <a:prstGeom prst="rect">
            <a:avLst/>
          </a:prstGeom>
        </p:spPr>
        <p:txBody>
          <a:bodyPr anchor="t" rtlCol="false" tIns="0" lIns="0" bIns="0" rIns="0">
            <a:spAutoFit/>
          </a:bodyPr>
          <a:lstStyle/>
          <a:p>
            <a:pPr algn="r" marL="0" indent="0" lvl="0">
              <a:lnSpc>
                <a:spcPts val="4669"/>
              </a:lnSpc>
            </a:pPr>
            <a:r>
              <a:rPr lang="en-US" b="true" sz="4669">
                <a:solidFill>
                  <a:srgbClr val="D67938"/>
                </a:solidFill>
                <a:latin typeface="Poppins Bold"/>
                <a:ea typeface="Poppins Bold"/>
                <a:cs typeface="Poppins Bold"/>
                <a:sym typeface="Poppins Bold"/>
              </a:rPr>
              <a:t>Frontier Airlines</a:t>
            </a:r>
          </a:p>
        </p:txBody>
      </p:sp>
      <p:sp>
        <p:nvSpPr>
          <p:cNvPr name="Freeform 25" id="25"/>
          <p:cNvSpPr/>
          <p:nvPr/>
        </p:nvSpPr>
        <p:spPr>
          <a:xfrm flipH="false" flipV="false" rot="0">
            <a:off x="1484642" y="1109229"/>
            <a:ext cx="810828" cy="552837"/>
          </a:xfrm>
          <a:custGeom>
            <a:avLst/>
            <a:gdLst/>
            <a:ahLst/>
            <a:cxnLst/>
            <a:rect r="r" b="b" t="t" l="l"/>
            <a:pathLst>
              <a:path h="552837" w="810828">
                <a:moveTo>
                  <a:pt x="0" y="0"/>
                </a:moveTo>
                <a:lnTo>
                  <a:pt x="810828" y="0"/>
                </a:lnTo>
                <a:lnTo>
                  <a:pt x="810828" y="552837"/>
                </a:lnTo>
                <a:lnTo>
                  <a:pt x="0" y="5528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6" id="26"/>
          <p:cNvSpPr txBox="true"/>
          <p:nvPr/>
        </p:nvSpPr>
        <p:spPr>
          <a:xfrm rot="0">
            <a:off x="2465179" y="1132901"/>
            <a:ext cx="4876703" cy="309592"/>
          </a:xfrm>
          <a:prstGeom prst="rect">
            <a:avLst/>
          </a:prstGeom>
        </p:spPr>
        <p:txBody>
          <a:bodyPr anchor="t" rtlCol="false" tIns="0" lIns="0" bIns="0" rIns="0">
            <a:spAutoFit/>
          </a:bodyPr>
          <a:lstStyle/>
          <a:p>
            <a:pPr algn="just" marL="0" indent="0" lvl="0">
              <a:lnSpc>
                <a:spcPts val="2360"/>
              </a:lnSpc>
            </a:pPr>
            <a:r>
              <a:rPr lang="en-US" sz="1686" spc="33">
                <a:solidFill>
                  <a:srgbClr val="000000"/>
                </a:solidFill>
                <a:latin typeface="Poppins"/>
                <a:ea typeface="Poppins"/>
                <a:cs typeface="Poppins"/>
                <a:sym typeface="Poppins"/>
              </a:rPr>
              <a:t>Is Frontier Airlines Worth It?</a:t>
            </a:r>
          </a:p>
        </p:txBody>
      </p:sp>
      <p:sp>
        <p:nvSpPr>
          <p:cNvPr name="Freeform 27" id="27"/>
          <p:cNvSpPr/>
          <p:nvPr/>
        </p:nvSpPr>
        <p:spPr>
          <a:xfrm flipH="true" flipV="true" rot="0">
            <a:off x="12406326" y="-579931"/>
            <a:ext cx="6828782" cy="2321786"/>
          </a:xfrm>
          <a:custGeom>
            <a:avLst/>
            <a:gdLst/>
            <a:ahLst/>
            <a:cxnLst/>
            <a:rect r="r" b="b" t="t" l="l"/>
            <a:pathLst>
              <a:path h="2321786" w="6828782">
                <a:moveTo>
                  <a:pt x="6828782" y="2321786"/>
                </a:moveTo>
                <a:lnTo>
                  <a:pt x="0" y="2321786"/>
                </a:lnTo>
                <a:lnTo>
                  <a:pt x="0" y="0"/>
                </a:lnTo>
                <a:lnTo>
                  <a:pt x="6828782" y="0"/>
                </a:lnTo>
                <a:lnTo>
                  <a:pt x="6828782" y="2321786"/>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8" id="28" descr="Bold Colorful Memphis Horizontal Repeating Lined Cross"/>
          <p:cNvSpPr/>
          <p:nvPr/>
        </p:nvSpPr>
        <p:spPr>
          <a:xfrm flipH="false" flipV="false" rot="0">
            <a:off x="11269667" y="684267"/>
            <a:ext cx="1422414" cy="173276"/>
          </a:xfrm>
          <a:custGeom>
            <a:avLst/>
            <a:gdLst/>
            <a:ahLst/>
            <a:cxnLst/>
            <a:rect r="r" b="b" t="t" l="l"/>
            <a:pathLst>
              <a:path h="173276" w="1422414">
                <a:moveTo>
                  <a:pt x="0" y="0"/>
                </a:moveTo>
                <a:lnTo>
                  <a:pt x="1422413" y="0"/>
                </a:lnTo>
                <a:lnTo>
                  <a:pt x="1422413" y="173276"/>
                </a:lnTo>
                <a:lnTo>
                  <a:pt x="0" y="173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0">
            <a:off x="-62500" y="0"/>
            <a:ext cx="2451100" cy="1028700"/>
          </a:xfrm>
          <a:custGeom>
            <a:avLst/>
            <a:gdLst/>
            <a:ahLst/>
            <a:cxnLst/>
            <a:rect r="r" b="b" t="t" l="l"/>
            <a:pathLst>
              <a:path h="1028700" w="2451100">
                <a:moveTo>
                  <a:pt x="0" y="0"/>
                </a:moveTo>
                <a:lnTo>
                  <a:pt x="2451100" y="0"/>
                </a:lnTo>
                <a:lnTo>
                  <a:pt x="2451100" y="1028700"/>
                </a:lnTo>
                <a:lnTo>
                  <a:pt x="0" y="1028700"/>
                </a:lnTo>
                <a:lnTo>
                  <a:pt x="0" y="0"/>
                </a:lnTo>
                <a:close/>
              </a:path>
            </a:pathLst>
          </a:custGeom>
          <a:blipFill>
            <a:blip r:embed="rId1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0"/>
            <a:ext cx="18288000" cy="10287000"/>
          </a:xfrm>
          <a:custGeom>
            <a:avLst/>
            <a:gdLst/>
            <a:ahLst/>
            <a:cxnLst/>
            <a:rect r="r" b="b" t="t" l="l"/>
            <a:pathLst>
              <a:path h="10287000" w="18288000">
                <a:moveTo>
                  <a:pt x="0" y="10287000"/>
                </a:moveTo>
                <a:lnTo>
                  <a:pt x="18288000" y="10287000"/>
                </a:lnTo>
                <a:lnTo>
                  <a:pt x="18288000" y="0"/>
                </a:lnTo>
                <a:lnTo>
                  <a:pt x="0" y="0"/>
                </a:lnTo>
                <a:lnTo>
                  <a:pt x="0" y="10287000"/>
                </a:lnTo>
                <a:close/>
              </a:path>
            </a:pathLst>
          </a:custGeom>
          <a:blipFill>
            <a:blip r:embed="rId2"/>
            <a:stretch>
              <a:fillRect l="0" t="-16666" r="0" b="-16666"/>
            </a:stretch>
          </a:blipFill>
        </p:spPr>
      </p:sp>
      <p:sp>
        <p:nvSpPr>
          <p:cNvPr name="Freeform 3" id="3"/>
          <p:cNvSpPr/>
          <p:nvPr/>
        </p:nvSpPr>
        <p:spPr>
          <a:xfrm flipH="false" flipV="false" rot="0">
            <a:off x="1484642" y="1028700"/>
            <a:ext cx="810828" cy="552837"/>
          </a:xfrm>
          <a:custGeom>
            <a:avLst/>
            <a:gdLst/>
            <a:ahLst/>
            <a:cxnLst/>
            <a:rect r="r" b="b" t="t" l="l"/>
            <a:pathLst>
              <a:path h="552837" w="810828">
                <a:moveTo>
                  <a:pt x="0" y="0"/>
                </a:moveTo>
                <a:lnTo>
                  <a:pt x="810828" y="0"/>
                </a:lnTo>
                <a:lnTo>
                  <a:pt x="810828" y="552837"/>
                </a:lnTo>
                <a:lnTo>
                  <a:pt x="0" y="5528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0">
            <a:off x="12564356" y="-279633"/>
            <a:ext cx="5763112" cy="3038732"/>
          </a:xfrm>
          <a:custGeom>
            <a:avLst/>
            <a:gdLst/>
            <a:ahLst/>
            <a:cxnLst/>
            <a:rect r="r" b="b" t="t" l="l"/>
            <a:pathLst>
              <a:path h="3038732" w="5763112">
                <a:moveTo>
                  <a:pt x="0" y="3038732"/>
                </a:moveTo>
                <a:lnTo>
                  <a:pt x="5763112" y="3038732"/>
                </a:lnTo>
                <a:lnTo>
                  <a:pt x="5763112" y="0"/>
                </a:lnTo>
                <a:lnTo>
                  <a:pt x="0" y="0"/>
                </a:lnTo>
                <a:lnTo>
                  <a:pt x="0" y="3038732"/>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2791594" y="929277"/>
            <a:ext cx="1479619" cy="180244"/>
          </a:xfrm>
          <a:custGeom>
            <a:avLst/>
            <a:gdLst/>
            <a:ahLst/>
            <a:cxnLst/>
            <a:rect r="r" b="b" t="t" l="l"/>
            <a:pathLst>
              <a:path h="180244" w="1479619">
                <a:moveTo>
                  <a:pt x="0" y="0"/>
                </a:moveTo>
                <a:lnTo>
                  <a:pt x="1479619" y="0"/>
                </a:lnTo>
                <a:lnTo>
                  <a:pt x="1479619" y="180245"/>
                </a:lnTo>
                <a:lnTo>
                  <a:pt x="0" y="180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615295" y="-357052"/>
            <a:ext cx="1371239" cy="1596785"/>
          </a:xfrm>
          <a:custGeom>
            <a:avLst/>
            <a:gdLst/>
            <a:ahLst/>
            <a:cxnLst/>
            <a:rect r="r" b="b" t="t" l="l"/>
            <a:pathLst>
              <a:path h="1596785" w="1371239">
                <a:moveTo>
                  <a:pt x="0" y="0"/>
                </a:moveTo>
                <a:lnTo>
                  <a:pt x="1371239" y="0"/>
                </a:lnTo>
                <a:lnTo>
                  <a:pt x="1371239" y="1596785"/>
                </a:lnTo>
                <a:lnTo>
                  <a:pt x="0" y="15967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6814972" y="8598136"/>
            <a:ext cx="888656" cy="1034825"/>
          </a:xfrm>
          <a:custGeom>
            <a:avLst/>
            <a:gdLst/>
            <a:ahLst/>
            <a:cxnLst/>
            <a:rect r="r" b="b" t="t" l="l"/>
            <a:pathLst>
              <a:path h="1034825" w="888656">
                <a:moveTo>
                  <a:pt x="0" y="0"/>
                </a:moveTo>
                <a:lnTo>
                  <a:pt x="888656" y="0"/>
                </a:lnTo>
                <a:lnTo>
                  <a:pt x="888656" y="1034825"/>
                </a:lnTo>
                <a:lnTo>
                  <a:pt x="0" y="10348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true" rot="0">
            <a:off x="-177619" y="7781492"/>
            <a:ext cx="1375693" cy="3152629"/>
          </a:xfrm>
          <a:custGeom>
            <a:avLst/>
            <a:gdLst/>
            <a:ahLst/>
            <a:cxnLst/>
            <a:rect r="r" b="b" t="t" l="l"/>
            <a:pathLst>
              <a:path h="3152629" w="1375693">
                <a:moveTo>
                  <a:pt x="0" y="3152629"/>
                </a:moveTo>
                <a:lnTo>
                  <a:pt x="1375692" y="3152629"/>
                </a:lnTo>
                <a:lnTo>
                  <a:pt x="1375692" y="0"/>
                </a:lnTo>
                <a:lnTo>
                  <a:pt x="0" y="0"/>
                </a:lnTo>
                <a:lnTo>
                  <a:pt x="0" y="3152629"/>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744833" y="9452717"/>
            <a:ext cx="1479619" cy="180244"/>
          </a:xfrm>
          <a:custGeom>
            <a:avLst/>
            <a:gdLst/>
            <a:ahLst/>
            <a:cxnLst/>
            <a:rect r="r" b="b" t="t" l="l"/>
            <a:pathLst>
              <a:path h="180244" w="1479619">
                <a:moveTo>
                  <a:pt x="0" y="0"/>
                </a:moveTo>
                <a:lnTo>
                  <a:pt x="1479619" y="0"/>
                </a:lnTo>
                <a:lnTo>
                  <a:pt x="1479619" y="180244"/>
                </a:lnTo>
                <a:lnTo>
                  <a:pt x="0" y="1802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606433" y="5179461"/>
            <a:ext cx="6106978" cy="3845965"/>
            <a:chOff x="0" y="0"/>
            <a:chExt cx="1608422" cy="1012929"/>
          </a:xfrm>
        </p:grpSpPr>
        <p:sp>
          <p:nvSpPr>
            <p:cNvPr name="Freeform 11" id="11"/>
            <p:cNvSpPr/>
            <p:nvPr/>
          </p:nvSpPr>
          <p:spPr>
            <a:xfrm flipH="false" flipV="false" rot="0">
              <a:off x="0" y="0"/>
              <a:ext cx="1608422" cy="1012929"/>
            </a:xfrm>
            <a:custGeom>
              <a:avLst/>
              <a:gdLst/>
              <a:ahLst/>
              <a:cxnLst/>
              <a:rect r="r" b="b" t="t" l="l"/>
              <a:pathLst>
                <a:path h="1012929" w="1608422">
                  <a:moveTo>
                    <a:pt x="22819" y="0"/>
                  </a:moveTo>
                  <a:lnTo>
                    <a:pt x="1585603" y="0"/>
                  </a:lnTo>
                  <a:cubicBezTo>
                    <a:pt x="1598206" y="0"/>
                    <a:pt x="1608422" y="10216"/>
                    <a:pt x="1608422" y="22819"/>
                  </a:cubicBezTo>
                  <a:lnTo>
                    <a:pt x="1608422" y="990110"/>
                  </a:lnTo>
                  <a:cubicBezTo>
                    <a:pt x="1608422" y="1002713"/>
                    <a:pt x="1598206" y="1012929"/>
                    <a:pt x="1585603" y="1012929"/>
                  </a:cubicBezTo>
                  <a:lnTo>
                    <a:pt x="22819" y="1012929"/>
                  </a:lnTo>
                  <a:cubicBezTo>
                    <a:pt x="10216" y="1012929"/>
                    <a:pt x="0" y="1002713"/>
                    <a:pt x="0" y="990110"/>
                  </a:cubicBezTo>
                  <a:lnTo>
                    <a:pt x="0" y="22819"/>
                  </a:lnTo>
                  <a:cubicBezTo>
                    <a:pt x="0" y="10216"/>
                    <a:pt x="10216" y="0"/>
                    <a:pt x="22819" y="0"/>
                  </a:cubicBezTo>
                  <a:close/>
                </a:path>
              </a:pathLst>
            </a:custGeom>
            <a:solidFill>
              <a:srgbClr val="D67938"/>
            </a:solidFill>
          </p:spPr>
        </p:sp>
        <p:sp>
          <p:nvSpPr>
            <p:cNvPr name="TextBox 12" id="12"/>
            <p:cNvSpPr txBox="true"/>
            <p:nvPr/>
          </p:nvSpPr>
          <p:spPr>
            <a:xfrm>
              <a:off x="0" y="-66675"/>
              <a:ext cx="1608422" cy="1079604"/>
            </a:xfrm>
            <a:prstGeom prst="rect">
              <a:avLst/>
            </a:prstGeom>
          </p:spPr>
          <p:txBody>
            <a:bodyPr anchor="ctr" rtlCol="false" tIns="50800" lIns="50800" bIns="50800" rIns="50800"/>
            <a:lstStyle/>
            <a:p>
              <a:pPr algn="ctr" marL="0" indent="0" lvl="0">
                <a:lnSpc>
                  <a:spcPts val="3639"/>
                </a:lnSpc>
              </a:pPr>
            </a:p>
          </p:txBody>
        </p:sp>
      </p:grpSp>
      <p:grpSp>
        <p:nvGrpSpPr>
          <p:cNvPr name="Group 13" id="13"/>
          <p:cNvGrpSpPr/>
          <p:nvPr/>
        </p:nvGrpSpPr>
        <p:grpSpPr>
          <a:xfrm rot="0">
            <a:off x="9574588" y="5179461"/>
            <a:ext cx="6106978" cy="3845965"/>
            <a:chOff x="0" y="0"/>
            <a:chExt cx="1608422" cy="1012929"/>
          </a:xfrm>
        </p:grpSpPr>
        <p:sp>
          <p:nvSpPr>
            <p:cNvPr name="Freeform 14" id="14"/>
            <p:cNvSpPr/>
            <p:nvPr/>
          </p:nvSpPr>
          <p:spPr>
            <a:xfrm flipH="false" flipV="false" rot="0">
              <a:off x="0" y="0"/>
              <a:ext cx="1608422" cy="1012929"/>
            </a:xfrm>
            <a:custGeom>
              <a:avLst/>
              <a:gdLst/>
              <a:ahLst/>
              <a:cxnLst/>
              <a:rect r="r" b="b" t="t" l="l"/>
              <a:pathLst>
                <a:path h="1012929" w="1608422">
                  <a:moveTo>
                    <a:pt x="22819" y="0"/>
                  </a:moveTo>
                  <a:lnTo>
                    <a:pt x="1585603" y="0"/>
                  </a:lnTo>
                  <a:cubicBezTo>
                    <a:pt x="1598206" y="0"/>
                    <a:pt x="1608422" y="10216"/>
                    <a:pt x="1608422" y="22819"/>
                  </a:cubicBezTo>
                  <a:lnTo>
                    <a:pt x="1608422" y="990110"/>
                  </a:lnTo>
                  <a:cubicBezTo>
                    <a:pt x="1608422" y="1002713"/>
                    <a:pt x="1598206" y="1012929"/>
                    <a:pt x="1585603" y="1012929"/>
                  </a:cubicBezTo>
                  <a:lnTo>
                    <a:pt x="22819" y="1012929"/>
                  </a:lnTo>
                  <a:cubicBezTo>
                    <a:pt x="10216" y="1012929"/>
                    <a:pt x="0" y="1002713"/>
                    <a:pt x="0" y="990110"/>
                  </a:cubicBezTo>
                  <a:lnTo>
                    <a:pt x="0" y="22819"/>
                  </a:lnTo>
                  <a:cubicBezTo>
                    <a:pt x="0" y="10216"/>
                    <a:pt x="10216" y="0"/>
                    <a:pt x="22819" y="0"/>
                  </a:cubicBezTo>
                  <a:close/>
                </a:path>
              </a:pathLst>
            </a:custGeom>
            <a:solidFill>
              <a:srgbClr val="D67938"/>
            </a:solidFill>
          </p:spPr>
        </p:sp>
        <p:sp>
          <p:nvSpPr>
            <p:cNvPr name="TextBox 15" id="15"/>
            <p:cNvSpPr txBox="true"/>
            <p:nvPr/>
          </p:nvSpPr>
          <p:spPr>
            <a:xfrm>
              <a:off x="0" y="-66675"/>
              <a:ext cx="1608422" cy="1079604"/>
            </a:xfrm>
            <a:prstGeom prst="rect">
              <a:avLst/>
            </a:prstGeom>
          </p:spPr>
          <p:txBody>
            <a:bodyPr anchor="ctr" rtlCol="false" tIns="50800" lIns="50800" bIns="50800" rIns="50800"/>
            <a:lstStyle/>
            <a:p>
              <a:pPr algn="ctr" marL="0" indent="0" lvl="0">
                <a:lnSpc>
                  <a:spcPts val="3639"/>
                </a:lnSpc>
              </a:pPr>
            </a:p>
          </p:txBody>
        </p:sp>
      </p:grpSp>
      <p:grpSp>
        <p:nvGrpSpPr>
          <p:cNvPr name="Group 16" id="16"/>
          <p:cNvGrpSpPr/>
          <p:nvPr/>
        </p:nvGrpSpPr>
        <p:grpSpPr>
          <a:xfrm rot="0">
            <a:off x="4940527" y="4534766"/>
            <a:ext cx="1438790" cy="143879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2721"/>
            </a:solidFill>
            <a:ln w="123825" cap="sq">
              <a:solidFill>
                <a:srgbClr val="FFFFFF"/>
              </a:solidFill>
              <a:prstDash val="solid"/>
              <a:miter/>
            </a:ln>
          </p:spPr>
        </p:sp>
        <p:sp>
          <p:nvSpPr>
            <p:cNvPr name="TextBox 18" id="18"/>
            <p:cNvSpPr txBox="true"/>
            <p:nvPr/>
          </p:nvSpPr>
          <p:spPr>
            <a:xfrm>
              <a:off x="76200" y="9525"/>
              <a:ext cx="660400" cy="727075"/>
            </a:xfrm>
            <a:prstGeom prst="rect">
              <a:avLst/>
            </a:prstGeom>
          </p:spPr>
          <p:txBody>
            <a:bodyPr anchor="ctr" rtlCol="false" tIns="50800" lIns="50800" bIns="50800" rIns="50800"/>
            <a:lstStyle/>
            <a:p>
              <a:pPr algn="ctr" marL="0" indent="0" lvl="0">
                <a:lnSpc>
                  <a:spcPts val="3639"/>
                </a:lnSpc>
              </a:pPr>
            </a:p>
          </p:txBody>
        </p:sp>
      </p:grpSp>
      <p:grpSp>
        <p:nvGrpSpPr>
          <p:cNvPr name="Group 19" id="19"/>
          <p:cNvGrpSpPr/>
          <p:nvPr/>
        </p:nvGrpSpPr>
        <p:grpSpPr>
          <a:xfrm rot="0">
            <a:off x="11908682" y="4534766"/>
            <a:ext cx="1438790" cy="143879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2721"/>
            </a:solidFill>
            <a:ln w="123825" cap="sq">
              <a:solidFill>
                <a:srgbClr val="FFFFFF"/>
              </a:solidFill>
              <a:prstDash val="solid"/>
              <a:miter/>
            </a:ln>
          </p:spPr>
        </p:sp>
        <p:sp>
          <p:nvSpPr>
            <p:cNvPr name="TextBox 21" id="21"/>
            <p:cNvSpPr txBox="true"/>
            <p:nvPr/>
          </p:nvSpPr>
          <p:spPr>
            <a:xfrm>
              <a:off x="76200" y="9525"/>
              <a:ext cx="660400" cy="727075"/>
            </a:xfrm>
            <a:prstGeom prst="rect">
              <a:avLst/>
            </a:prstGeom>
          </p:spPr>
          <p:txBody>
            <a:bodyPr anchor="ctr" rtlCol="false" tIns="50800" lIns="50800" bIns="50800" rIns="50800"/>
            <a:lstStyle/>
            <a:p>
              <a:pPr algn="ctr" marL="0" indent="0" lvl="0">
                <a:lnSpc>
                  <a:spcPts val="3639"/>
                </a:lnSpc>
              </a:pPr>
            </a:p>
          </p:txBody>
        </p:sp>
      </p:grpSp>
      <p:sp>
        <p:nvSpPr>
          <p:cNvPr name="Freeform 22" id="22"/>
          <p:cNvSpPr/>
          <p:nvPr/>
        </p:nvSpPr>
        <p:spPr>
          <a:xfrm flipH="false" flipV="false" rot="0">
            <a:off x="5341457" y="4911024"/>
            <a:ext cx="653910" cy="691054"/>
          </a:xfrm>
          <a:custGeom>
            <a:avLst/>
            <a:gdLst/>
            <a:ahLst/>
            <a:cxnLst/>
            <a:rect r="r" b="b" t="t" l="l"/>
            <a:pathLst>
              <a:path h="691054" w="653910">
                <a:moveTo>
                  <a:pt x="0" y="0"/>
                </a:moveTo>
                <a:lnTo>
                  <a:pt x="653910" y="0"/>
                </a:lnTo>
                <a:lnTo>
                  <a:pt x="653910" y="691054"/>
                </a:lnTo>
                <a:lnTo>
                  <a:pt x="0" y="691054"/>
                </a:lnTo>
                <a:lnTo>
                  <a:pt x="0" y="0"/>
                </a:lnTo>
                <a:close/>
              </a:path>
            </a:pathLst>
          </a:custGeom>
          <a:blipFill>
            <a:blip r:embed="rId13"/>
            <a:stretch>
              <a:fillRect l="0" t="0" r="0" b="0"/>
            </a:stretch>
          </a:blipFill>
        </p:spPr>
      </p:sp>
      <p:sp>
        <p:nvSpPr>
          <p:cNvPr name="Freeform 23" id="23"/>
          <p:cNvSpPr/>
          <p:nvPr/>
        </p:nvSpPr>
        <p:spPr>
          <a:xfrm flipH="false" flipV="false" rot="0">
            <a:off x="12312349" y="4950349"/>
            <a:ext cx="631232" cy="605982"/>
          </a:xfrm>
          <a:custGeom>
            <a:avLst/>
            <a:gdLst/>
            <a:ahLst/>
            <a:cxnLst/>
            <a:rect r="r" b="b" t="t" l="l"/>
            <a:pathLst>
              <a:path h="605982" w="631232">
                <a:moveTo>
                  <a:pt x="0" y="0"/>
                </a:moveTo>
                <a:lnTo>
                  <a:pt x="631232" y="0"/>
                </a:lnTo>
                <a:lnTo>
                  <a:pt x="631232" y="605982"/>
                </a:lnTo>
                <a:lnTo>
                  <a:pt x="0" y="605982"/>
                </a:lnTo>
                <a:lnTo>
                  <a:pt x="0" y="0"/>
                </a:lnTo>
                <a:close/>
              </a:path>
            </a:pathLst>
          </a:custGeom>
          <a:blipFill>
            <a:blip r:embed="rId14"/>
            <a:stretch>
              <a:fillRect l="0" t="0" r="0" b="0"/>
            </a:stretch>
          </a:blipFill>
        </p:spPr>
      </p:sp>
      <p:sp>
        <p:nvSpPr>
          <p:cNvPr name="TextBox 24" id="24"/>
          <p:cNvSpPr txBox="true"/>
          <p:nvPr/>
        </p:nvSpPr>
        <p:spPr>
          <a:xfrm rot="0">
            <a:off x="4370083" y="1928485"/>
            <a:ext cx="5869810" cy="556669"/>
          </a:xfrm>
          <a:prstGeom prst="rect">
            <a:avLst/>
          </a:prstGeom>
        </p:spPr>
        <p:txBody>
          <a:bodyPr anchor="t" rtlCol="false" tIns="0" lIns="0" bIns="0" rIns="0">
            <a:spAutoFit/>
          </a:bodyPr>
          <a:lstStyle/>
          <a:p>
            <a:pPr algn="l" marL="0" indent="0" lvl="0">
              <a:lnSpc>
                <a:spcPts val="3916"/>
              </a:lnSpc>
            </a:pPr>
            <a:r>
              <a:rPr lang="en-US" b="true" sz="3916">
                <a:solidFill>
                  <a:srgbClr val="000000"/>
                </a:solidFill>
                <a:latin typeface="Poppins Bold"/>
                <a:ea typeface="Poppins Bold"/>
                <a:cs typeface="Poppins Bold"/>
                <a:sym typeface="Poppins Bold"/>
              </a:rPr>
              <a:t>Price Comparison:</a:t>
            </a:r>
          </a:p>
        </p:txBody>
      </p:sp>
      <p:sp>
        <p:nvSpPr>
          <p:cNvPr name="TextBox 25" id="25"/>
          <p:cNvSpPr txBox="true"/>
          <p:nvPr/>
        </p:nvSpPr>
        <p:spPr>
          <a:xfrm rot="0">
            <a:off x="8941508" y="1928485"/>
            <a:ext cx="4883023" cy="1051969"/>
          </a:xfrm>
          <a:prstGeom prst="rect">
            <a:avLst/>
          </a:prstGeom>
        </p:spPr>
        <p:txBody>
          <a:bodyPr anchor="t" rtlCol="false" tIns="0" lIns="0" bIns="0" rIns="0">
            <a:spAutoFit/>
          </a:bodyPr>
          <a:lstStyle/>
          <a:p>
            <a:pPr algn="r" marL="0" indent="0" lvl="0">
              <a:lnSpc>
                <a:spcPts val="3916"/>
              </a:lnSpc>
            </a:pPr>
            <a:r>
              <a:rPr lang="en-US" b="true" sz="3916">
                <a:solidFill>
                  <a:srgbClr val="D67938"/>
                </a:solidFill>
                <a:latin typeface="Poppins Bold"/>
                <a:ea typeface="Poppins Bold"/>
                <a:cs typeface="Poppins Bold"/>
                <a:sym typeface="Poppins Bold"/>
              </a:rPr>
              <a:t>Frontier vs. Competitors</a:t>
            </a:r>
          </a:p>
        </p:txBody>
      </p:sp>
      <p:sp>
        <p:nvSpPr>
          <p:cNvPr name="TextBox 26" id="26"/>
          <p:cNvSpPr txBox="true"/>
          <p:nvPr/>
        </p:nvSpPr>
        <p:spPr>
          <a:xfrm rot="0">
            <a:off x="2465179" y="1042847"/>
            <a:ext cx="4876703" cy="457882"/>
          </a:xfrm>
          <a:prstGeom prst="rect">
            <a:avLst/>
          </a:prstGeom>
        </p:spPr>
        <p:txBody>
          <a:bodyPr anchor="t" rtlCol="false" tIns="0" lIns="0" bIns="0" rIns="0">
            <a:spAutoFit/>
          </a:bodyPr>
          <a:lstStyle/>
          <a:p>
            <a:pPr algn="just" marL="0" indent="0" lvl="0">
              <a:lnSpc>
                <a:spcPts val="3637"/>
              </a:lnSpc>
            </a:pPr>
            <a:r>
              <a:rPr lang="en-US" sz="2598" spc="51">
                <a:solidFill>
                  <a:srgbClr val="000000"/>
                </a:solidFill>
                <a:latin typeface="Poppins"/>
                <a:ea typeface="Poppins"/>
                <a:cs typeface="Poppins"/>
                <a:sym typeface="Poppins"/>
              </a:rPr>
              <a:t>Is Frontier Airlines Worth It?</a:t>
            </a:r>
          </a:p>
        </p:txBody>
      </p:sp>
      <p:sp>
        <p:nvSpPr>
          <p:cNvPr name="TextBox 27" id="27"/>
          <p:cNvSpPr txBox="true"/>
          <p:nvPr/>
        </p:nvSpPr>
        <p:spPr>
          <a:xfrm rot="0">
            <a:off x="1845736" y="3354394"/>
            <a:ext cx="14596528" cy="692959"/>
          </a:xfrm>
          <a:prstGeom prst="rect">
            <a:avLst/>
          </a:prstGeom>
        </p:spPr>
        <p:txBody>
          <a:bodyPr anchor="t" rtlCol="false" tIns="0" lIns="0" bIns="0" rIns="0">
            <a:spAutoFit/>
          </a:bodyPr>
          <a:lstStyle/>
          <a:p>
            <a:pPr algn="ctr" marL="0" indent="0" lvl="0">
              <a:lnSpc>
                <a:spcPts val="2755"/>
              </a:lnSpc>
            </a:pPr>
            <a:r>
              <a:rPr lang="en-US" sz="1968" spc="39">
                <a:solidFill>
                  <a:srgbClr val="000000"/>
                </a:solidFill>
                <a:latin typeface="Poppins"/>
                <a:ea typeface="Poppins"/>
                <a:cs typeface="Poppins"/>
                <a:sym typeface="Poppins"/>
              </a:rPr>
              <a:t>How does Frontier stack up against the competition? Here's a look at typical total costs for a popular route — Denver (DEN) to Orlando (MCO) — including base fares and common add-on fees.</a:t>
            </a:r>
          </a:p>
        </p:txBody>
      </p:sp>
      <p:sp>
        <p:nvSpPr>
          <p:cNvPr name="TextBox 28" id="28"/>
          <p:cNvSpPr txBox="true"/>
          <p:nvPr/>
        </p:nvSpPr>
        <p:spPr>
          <a:xfrm rot="0">
            <a:off x="3063038" y="6931502"/>
            <a:ext cx="5193769" cy="1269004"/>
          </a:xfrm>
          <a:prstGeom prst="rect">
            <a:avLst/>
          </a:prstGeom>
        </p:spPr>
        <p:txBody>
          <a:bodyPr anchor="t" rtlCol="false" tIns="0" lIns="0" bIns="0" rIns="0">
            <a:spAutoFit/>
          </a:bodyPr>
          <a:lstStyle/>
          <a:p>
            <a:pPr algn="ctr" marL="0" indent="0" lvl="0">
              <a:lnSpc>
                <a:spcPts val="2504"/>
              </a:lnSpc>
            </a:pPr>
            <a:r>
              <a:rPr lang="en-US" sz="1789" spc="35">
                <a:solidFill>
                  <a:srgbClr val="000000"/>
                </a:solidFill>
                <a:latin typeface="Poppins"/>
                <a:ea typeface="Poppins"/>
                <a:cs typeface="Poppins"/>
                <a:sym typeface="Poppins"/>
              </a:rPr>
              <a:t>Very low base fares starting around $29–$59. À la carte fees for carry-on bags, seat selection, and refreshments. Total cost for DEN–MCO: approx. $80–$150 with add-ons.</a:t>
            </a:r>
          </a:p>
        </p:txBody>
      </p:sp>
      <p:sp>
        <p:nvSpPr>
          <p:cNvPr name="TextBox 29" id="29"/>
          <p:cNvSpPr txBox="true"/>
          <p:nvPr/>
        </p:nvSpPr>
        <p:spPr>
          <a:xfrm rot="0">
            <a:off x="10018497" y="6931502"/>
            <a:ext cx="5193769" cy="1269004"/>
          </a:xfrm>
          <a:prstGeom prst="rect">
            <a:avLst/>
          </a:prstGeom>
        </p:spPr>
        <p:txBody>
          <a:bodyPr anchor="t" rtlCol="false" tIns="0" lIns="0" bIns="0" rIns="0">
            <a:spAutoFit/>
          </a:bodyPr>
          <a:lstStyle/>
          <a:p>
            <a:pPr algn="ctr" marL="0" indent="0" lvl="0">
              <a:lnSpc>
                <a:spcPts val="2504"/>
              </a:lnSpc>
            </a:pPr>
            <a:r>
              <a:rPr lang="en-US" sz="1789" spc="35">
                <a:solidFill>
                  <a:srgbClr val="000000"/>
                </a:solidFill>
                <a:latin typeface="Poppins"/>
                <a:ea typeface="Poppins"/>
                <a:cs typeface="Poppins"/>
                <a:sym typeface="Poppins"/>
              </a:rPr>
              <a:t>Higher base fares but often more inclusive. Southwest includes 2 free checked bags. Delta offers seat selection and snacks. Total cost for DEN–MCO: approx. $130–$250 all-in.</a:t>
            </a:r>
          </a:p>
        </p:txBody>
      </p:sp>
      <p:sp>
        <p:nvSpPr>
          <p:cNvPr name="TextBox 30" id="30"/>
          <p:cNvSpPr txBox="true"/>
          <p:nvPr/>
        </p:nvSpPr>
        <p:spPr>
          <a:xfrm rot="0">
            <a:off x="3057471" y="6210802"/>
            <a:ext cx="5053732" cy="438123"/>
          </a:xfrm>
          <a:prstGeom prst="rect">
            <a:avLst/>
          </a:prstGeom>
        </p:spPr>
        <p:txBody>
          <a:bodyPr anchor="t" rtlCol="false" tIns="0" lIns="0" bIns="0" rIns="0">
            <a:spAutoFit/>
          </a:bodyPr>
          <a:lstStyle/>
          <a:p>
            <a:pPr algn="ctr" marL="0" indent="0" lvl="0">
              <a:lnSpc>
                <a:spcPts val="3297"/>
              </a:lnSpc>
            </a:pPr>
            <a:r>
              <a:rPr lang="en-US" b="true" sz="2997" spc="59">
                <a:solidFill>
                  <a:srgbClr val="000000"/>
                </a:solidFill>
                <a:latin typeface="Poppins Semi-Bold"/>
                <a:ea typeface="Poppins Semi-Bold"/>
                <a:cs typeface="Poppins Semi-Bold"/>
                <a:sym typeface="Poppins Semi-Bold"/>
              </a:rPr>
              <a:t>Frontier Airlines</a:t>
            </a:r>
          </a:p>
        </p:txBody>
      </p:sp>
      <p:sp>
        <p:nvSpPr>
          <p:cNvPr name="TextBox 31" id="31"/>
          <p:cNvSpPr txBox="true"/>
          <p:nvPr/>
        </p:nvSpPr>
        <p:spPr>
          <a:xfrm rot="0">
            <a:off x="10088515" y="6210802"/>
            <a:ext cx="5053732" cy="438123"/>
          </a:xfrm>
          <a:prstGeom prst="rect">
            <a:avLst/>
          </a:prstGeom>
        </p:spPr>
        <p:txBody>
          <a:bodyPr anchor="t" rtlCol="false" tIns="0" lIns="0" bIns="0" rIns="0">
            <a:spAutoFit/>
          </a:bodyPr>
          <a:lstStyle/>
          <a:p>
            <a:pPr algn="ctr" marL="0" indent="0" lvl="0">
              <a:lnSpc>
                <a:spcPts val="3297"/>
              </a:lnSpc>
            </a:pPr>
            <a:r>
              <a:rPr lang="en-US" b="true" sz="2997" spc="59">
                <a:solidFill>
                  <a:srgbClr val="000000"/>
                </a:solidFill>
                <a:latin typeface="Poppins Semi-Bold"/>
                <a:ea typeface="Poppins Semi-Bold"/>
                <a:cs typeface="Poppins Semi-Bold"/>
                <a:sym typeface="Poppins Semi-Bold"/>
              </a:rPr>
              <a:t>Spirit, Southwest &amp; Delta</a:t>
            </a:r>
          </a:p>
        </p:txBody>
      </p:sp>
      <p:sp>
        <p:nvSpPr>
          <p:cNvPr name="Freeform 32" id="32"/>
          <p:cNvSpPr/>
          <p:nvPr/>
        </p:nvSpPr>
        <p:spPr>
          <a:xfrm flipH="false" flipV="false" rot="0">
            <a:off x="-62500" y="0"/>
            <a:ext cx="2451100" cy="1028700"/>
          </a:xfrm>
          <a:custGeom>
            <a:avLst/>
            <a:gdLst/>
            <a:ahLst/>
            <a:cxnLst/>
            <a:rect r="r" b="b" t="t" l="l"/>
            <a:pathLst>
              <a:path h="1028700" w="2451100">
                <a:moveTo>
                  <a:pt x="0" y="0"/>
                </a:moveTo>
                <a:lnTo>
                  <a:pt x="2451100" y="0"/>
                </a:lnTo>
                <a:lnTo>
                  <a:pt x="2451100" y="1028700"/>
                </a:lnTo>
                <a:lnTo>
                  <a:pt x="0" y="1028700"/>
                </a:lnTo>
                <a:lnTo>
                  <a:pt x="0" y="0"/>
                </a:lnTo>
                <a:close/>
              </a:path>
            </a:pathLst>
          </a:custGeom>
          <a:blipFill>
            <a:blip r:embed="rId1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0"/>
            <a:ext cx="18288000" cy="10287000"/>
          </a:xfrm>
          <a:custGeom>
            <a:avLst/>
            <a:gdLst/>
            <a:ahLst/>
            <a:cxnLst/>
            <a:rect r="r" b="b" t="t" l="l"/>
            <a:pathLst>
              <a:path h="10287000" w="18288000">
                <a:moveTo>
                  <a:pt x="0" y="10287000"/>
                </a:moveTo>
                <a:lnTo>
                  <a:pt x="18288000" y="10287000"/>
                </a:lnTo>
                <a:lnTo>
                  <a:pt x="18288000" y="0"/>
                </a:lnTo>
                <a:lnTo>
                  <a:pt x="0" y="0"/>
                </a:lnTo>
                <a:lnTo>
                  <a:pt x="0" y="10287000"/>
                </a:lnTo>
                <a:close/>
              </a:path>
            </a:pathLst>
          </a:custGeom>
          <a:blipFill>
            <a:blip r:embed="rId2"/>
            <a:stretch>
              <a:fillRect l="0" t="-16666" r="0" b="-16666"/>
            </a:stretch>
          </a:blipFill>
        </p:spPr>
      </p:sp>
      <p:sp>
        <p:nvSpPr>
          <p:cNvPr name="Freeform 3" id="3"/>
          <p:cNvSpPr/>
          <p:nvPr/>
        </p:nvSpPr>
        <p:spPr>
          <a:xfrm flipH="true" flipV="false" rot="0">
            <a:off x="11014896" y="2227525"/>
            <a:ext cx="9265274" cy="8557744"/>
          </a:xfrm>
          <a:custGeom>
            <a:avLst/>
            <a:gdLst/>
            <a:ahLst/>
            <a:cxnLst/>
            <a:rect r="r" b="b" t="t" l="l"/>
            <a:pathLst>
              <a:path h="8557744" w="9265274">
                <a:moveTo>
                  <a:pt x="9265274" y="0"/>
                </a:moveTo>
                <a:lnTo>
                  <a:pt x="0" y="0"/>
                </a:lnTo>
                <a:lnTo>
                  <a:pt x="0" y="8557743"/>
                </a:lnTo>
                <a:lnTo>
                  <a:pt x="9265274" y="8557743"/>
                </a:lnTo>
                <a:lnTo>
                  <a:pt x="9265274"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1350537" y="2437970"/>
            <a:ext cx="7630376" cy="6557355"/>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5"/>
              <a:stretch>
                <a:fillRect l="-36" t="0" r="-36" b="0"/>
              </a:stretch>
            </a:blipFill>
            <a:ln w="123825" cap="sq">
              <a:solidFill>
                <a:srgbClr val="302721"/>
              </a:solidFill>
              <a:prstDash val="solid"/>
              <a:miter/>
            </a:ln>
          </p:spPr>
        </p:sp>
      </p:grpSp>
      <p:sp>
        <p:nvSpPr>
          <p:cNvPr name="Freeform 6" id="6"/>
          <p:cNvSpPr/>
          <p:nvPr/>
        </p:nvSpPr>
        <p:spPr>
          <a:xfrm flipH="false" flipV="true" rot="0">
            <a:off x="12564356" y="101341"/>
            <a:ext cx="5763112" cy="3038732"/>
          </a:xfrm>
          <a:custGeom>
            <a:avLst/>
            <a:gdLst/>
            <a:ahLst/>
            <a:cxnLst/>
            <a:rect r="r" b="b" t="t" l="l"/>
            <a:pathLst>
              <a:path h="3038732" w="5763112">
                <a:moveTo>
                  <a:pt x="0" y="3038732"/>
                </a:moveTo>
                <a:lnTo>
                  <a:pt x="5763112" y="3038732"/>
                </a:lnTo>
                <a:lnTo>
                  <a:pt x="5763112" y="0"/>
                </a:lnTo>
                <a:lnTo>
                  <a:pt x="0" y="0"/>
                </a:lnTo>
                <a:lnTo>
                  <a:pt x="0" y="303873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descr="Black Dotted Circle Recolorable Outline"/>
          <p:cNvSpPr/>
          <p:nvPr/>
        </p:nvSpPr>
        <p:spPr>
          <a:xfrm flipH="false" flipV="false" rot="0">
            <a:off x="-354072" y="277876"/>
            <a:ext cx="902651" cy="1051122"/>
          </a:xfrm>
          <a:custGeom>
            <a:avLst/>
            <a:gdLst/>
            <a:ahLst/>
            <a:cxnLst/>
            <a:rect r="r" b="b" t="t" l="l"/>
            <a:pathLst>
              <a:path h="1051122" w="902651">
                <a:moveTo>
                  <a:pt x="0" y="0"/>
                </a:moveTo>
                <a:lnTo>
                  <a:pt x="902651" y="0"/>
                </a:lnTo>
                <a:lnTo>
                  <a:pt x="902651" y="1051122"/>
                </a:lnTo>
                <a:lnTo>
                  <a:pt x="0" y="10511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descr="Black Dotted Circle Recolorable Outline"/>
          <p:cNvSpPr/>
          <p:nvPr/>
        </p:nvSpPr>
        <p:spPr>
          <a:xfrm flipH="false" flipV="false" rot="0">
            <a:off x="10690916" y="9734146"/>
            <a:ext cx="902651" cy="1051122"/>
          </a:xfrm>
          <a:custGeom>
            <a:avLst/>
            <a:gdLst/>
            <a:ahLst/>
            <a:cxnLst/>
            <a:rect r="r" b="b" t="t" l="l"/>
            <a:pathLst>
              <a:path h="1051122" w="902651">
                <a:moveTo>
                  <a:pt x="0" y="0"/>
                </a:moveTo>
                <a:lnTo>
                  <a:pt x="902651" y="0"/>
                </a:lnTo>
                <a:lnTo>
                  <a:pt x="902651" y="1051122"/>
                </a:lnTo>
                <a:lnTo>
                  <a:pt x="0" y="10511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84642" y="1109229"/>
            <a:ext cx="810828" cy="552837"/>
          </a:xfrm>
          <a:custGeom>
            <a:avLst/>
            <a:gdLst/>
            <a:ahLst/>
            <a:cxnLst/>
            <a:rect r="r" b="b" t="t" l="l"/>
            <a:pathLst>
              <a:path h="552837" w="810828">
                <a:moveTo>
                  <a:pt x="0" y="0"/>
                </a:moveTo>
                <a:lnTo>
                  <a:pt x="810828" y="0"/>
                </a:lnTo>
                <a:lnTo>
                  <a:pt x="810828" y="552837"/>
                </a:lnTo>
                <a:lnTo>
                  <a:pt x="0" y="5528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2465179" y="1123376"/>
            <a:ext cx="4876703" cy="457882"/>
          </a:xfrm>
          <a:prstGeom prst="rect">
            <a:avLst/>
          </a:prstGeom>
        </p:spPr>
        <p:txBody>
          <a:bodyPr anchor="t" rtlCol="false" tIns="0" lIns="0" bIns="0" rIns="0">
            <a:spAutoFit/>
          </a:bodyPr>
          <a:lstStyle/>
          <a:p>
            <a:pPr algn="just" marL="0" indent="0" lvl="0">
              <a:lnSpc>
                <a:spcPts val="3637"/>
              </a:lnSpc>
            </a:pPr>
            <a:r>
              <a:rPr lang="en-US" sz="2598" spc="51">
                <a:solidFill>
                  <a:srgbClr val="000000"/>
                </a:solidFill>
                <a:latin typeface="Poppins"/>
                <a:ea typeface="Poppins"/>
                <a:cs typeface="Poppins"/>
                <a:sym typeface="Poppins"/>
              </a:rPr>
              <a:t>Is Frontier Airlines Worth It?</a:t>
            </a:r>
          </a:p>
        </p:txBody>
      </p:sp>
      <p:sp>
        <p:nvSpPr>
          <p:cNvPr name="Freeform 11" id="11" descr="Bold Colorful Memphis Horizontal Repeating Lined Cross"/>
          <p:cNvSpPr/>
          <p:nvPr/>
        </p:nvSpPr>
        <p:spPr>
          <a:xfrm flipH="false" flipV="false" rot="0">
            <a:off x="11801231" y="693220"/>
            <a:ext cx="1809546" cy="220436"/>
          </a:xfrm>
          <a:custGeom>
            <a:avLst/>
            <a:gdLst/>
            <a:ahLst/>
            <a:cxnLst/>
            <a:rect r="r" b="b" t="t" l="l"/>
            <a:pathLst>
              <a:path h="220436" w="1809546">
                <a:moveTo>
                  <a:pt x="0" y="0"/>
                </a:moveTo>
                <a:lnTo>
                  <a:pt x="1809546" y="0"/>
                </a:lnTo>
                <a:lnTo>
                  <a:pt x="1809546" y="220435"/>
                </a:lnTo>
                <a:lnTo>
                  <a:pt x="0" y="2204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descr="Bold Colorful Memphis Horizontal Repeating Lined Cross"/>
          <p:cNvSpPr/>
          <p:nvPr/>
        </p:nvSpPr>
        <p:spPr>
          <a:xfrm flipH="false" flipV="false" rot="0">
            <a:off x="-653575" y="5363952"/>
            <a:ext cx="1558348" cy="189835"/>
          </a:xfrm>
          <a:custGeom>
            <a:avLst/>
            <a:gdLst/>
            <a:ahLst/>
            <a:cxnLst/>
            <a:rect r="r" b="b" t="t" l="l"/>
            <a:pathLst>
              <a:path h="189835" w="1558348">
                <a:moveTo>
                  <a:pt x="0" y="0"/>
                </a:moveTo>
                <a:lnTo>
                  <a:pt x="1558348" y="0"/>
                </a:lnTo>
                <a:lnTo>
                  <a:pt x="1558348" y="189835"/>
                </a:lnTo>
                <a:lnTo>
                  <a:pt x="0" y="1898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1484642" y="2151344"/>
            <a:ext cx="5869810" cy="1011426"/>
          </a:xfrm>
          <a:prstGeom prst="rect">
            <a:avLst/>
          </a:prstGeom>
        </p:spPr>
        <p:txBody>
          <a:bodyPr anchor="t" rtlCol="false" tIns="0" lIns="0" bIns="0" rIns="0">
            <a:spAutoFit/>
          </a:bodyPr>
          <a:lstStyle/>
          <a:p>
            <a:pPr algn="l" marL="0" indent="0" lvl="0">
              <a:lnSpc>
                <a:spcPts val="7194"/>
              </a:lnSpc>
            </a:pPr>
            <a:r>
              <a:rPr lang="en-US" b="true" sz="7194">
                <a:solidFill>
                  <a:srgbClr val="000000"/>
                </a:solidFill>
                <a:latin typeface="Poppins Bold"/>
                <a:ea typeface="Poppins Bold"/>
                <a:cs typeface="Poppins Bold"/>
                <a:sym typeface="Poppins Bold"/>
              </a:rPr>
              <a:t>Final</a:t>
            </a:r>
          </a:p>
        </p:txBody>
      </p:sp>
      <p:sp>
        <p:nvSpPr>
          <p:cNvPr name="TextBox 14" id="14"/>
          <p:cNvSpPr txBox="true"/>
          <p:nvPr/>
        </p:nvSpPr>
        <p:spPr>
          <a:xfrm rot="0">
            <a:off x="4967562" y="2151344"/>
            <a:ext cx="4883023" cy="1011426"/>
          </a:xfrm>
          <a:prstGeom prst="rect">
            <a:avLst/>
          </a:prstGeom>
        </p:spPr>
        <p:txBody>
          <a:bodyPr anchor="t" rtlCol="false" tIns="0" lIns="0" bIns="0" rIns="0">
            <a:spAutoFit/>
          </a:bodyPr>
          <a:lstStyle/>
          <a:p>
            <a:pPr algn="r" marL="0" indent="0" lvl="0">
              <a:lnSpc>
                <a:spcPts val="7194"/>
              </a:lnSpc>
            </a:pPr>
            <a:r>
              <a:rPr lang="en-US" b="true" sz="7194">
                <a:solidFill>
                  <a:srgbClr val="D67938"/>
                </a:solidFill>
                <a:latin typeface="Poppins Bold"/>
                <a:ea typeface="Poppins Bold"/>
                <a:cs typeface="Poppins Bold"/>
                <a:sym typeface="Poppins Bold"/>
              </a:rPr>
              <a:t>Verdict</a:t>
            </a:r>
          </a:p>
        </p:txBody>
      </p:sp>
      <p:sp>
        <p:nvSpPr>
          <p:cNvPr name="TextBox 15" id="15"/>
          <p:cNvSpPr txBox="true"/>
          <p:nvPr/>
        </p:nvSpPr>
        <p:spPr>
          <a:xfrm rot="0">
            <a:off x="1484642" y="3810405"/>
            <a:ext cx="8951592" cy="1332597"/>
          </a:xfrm>
          <a:prstGeom prst="rect">
            <a:avLst/>
          </a:prstGeom>
        </p:spPr>
        <p:txBody>
          <a:bodyPr anchor="t" rtlCol="false" tIns="0" lIns="0" bIns="0" rIns="0">
            <a:spAutoFit/>
          </a:bodyPr>
          <a:lstStyle/>
          <a:p>
            <a:pPr algn="l" marL="0" indent="0" lvl="0">
              <a:lnSpc>
                <a:spcPts val="2674"/>
              </a:lnSpc>
            </a:pPr>
            <a:r>
              <a:rPr lang="en-US" sz="1910" spc="38" u="sng">
                <a:solidFill>
                  <a:srgbClr val="000000"/>
                </a:solidFill>
                <a:latin typeface="Poppins"/>
                <a:ea typeface="Poppins"/>
                <a:cs typeface="Poppins"/>
                <a:sym typeface="Poppins"/>
                <a:hlinkClick r:id="rId14" tooltip="https://www.airflypolicy.com/blog/is-frontier-airlines-good"/>
              </a:rPr>
              <a:t>Frontier Airlines is worth it </a:t>
            </a:r>
            <a:r>
              <a:rPr lang="en-US" sz="1910" spc="38">
                <a:solidFill>
                  <a:srgbClr val="000000"/>
                </a:solidFill>
                <a:latin typeface="Poppins"/>
                <a:ea typeface="Poppins"/>
                <a:cs typeface="Poppins"/>
                <a:sym typeface="Poppins"/>
              </a:rPr>
              <a:t>for budget-conscious travelers who prioritize low upfront costs and flexibility. If you can travel light and book strategically, the savings can be significant. However, it is less ideal for those who value inclusive service, comfort, and predictable total costs.</a:t>
            </a:r>
          </a:p>
        </p:txBody>
      </p:sp>
      <p:sp>
        <p:nvSpPr>
          <p:cNvPr name="TextBox 16" id="16"/>
          <p:cNvSpPr txBox="true"/>
          <p:nvPr/>
        </p:nvSpPr>
        <p:spPr>
          <a:xfrm rot="0">
            <a:off x="1484642" y="7165594"/>
            <a:ext cx="8951592" cy="1332597"/>
          </a:xfrm>
          <a:prstGeom prst="rect">
            <a:avLst/>
          </a:prstGeom>
        </p:spPr>
        <p:txBody>
          <a:bodyPr anchor="t" rtlCol="false" tIns="0" lIns="0" bIns="0" rIns="0">
            <a:spAutoFit/>
          </a:bodyPr>
          <a:lstStyle/>
          <a:p>
            <a:pPr algn="l" marL="0" indent="0" lvl="0">
              <a:lnSpc>
                <a:spcPts val="2674"/>
              </a:lnSpc>
            </a:pPr>
            <a:r>
              <a:rPr lang="en-US" sz="1910" spc="38">
                <a:solidFill>
                  <a:srgbClr val="000000"/>
                </a:solidFill>
                <a:latin typeface="Poppins"/>
                <a:ea typeface="Poppins"/>
                <a:cs typeface="Poppins"/>
                <a:sym typeface="Poppins"/>
              </a:rPr>
              <a:t>Consider your travel needs before booking: if budget is your top priority, Frontier delivers. If convenience and comfort matter more, a traditional carrier may serve you better. So, is Frontier Airlines worth it for you? Evaluate your priorities and choose accordingly.</a:t>
            </a:r>
          </a:p>
        </p:txBody>
      </p:sp>
      <p:grpSp>
        <p:nvGrpSpPr>
          <p:cNvPr name="Group 17" id="17"/>
          <p:cNvGrpSpPr/>
          <p:nvPr/>
        </p:nvGrpSpPr>
        <p:grpSpPr>
          <a:xfrm rot="0">
            <a:off x="1484642" y="6059277"/>
            <a:ext cx="5493923" cy="744367"/>
            <a:chOff x="0" y="0"/>
            <a:chExt cx="1446959" cy="196047"/>
          </a:xfrm>
        </p:grpSpPr>
        <p:sp>
          <p:nvSpPr>
            <p:cNvPr name="Freeform 18" id="18"/>
            <p:cNvSpPr/>
            <p:nvPr/>
          </p:nvSpPr>
          <p:spPr>
            <a:xfrm flipH="false" flipV="false" rot="0">
              <a:off x="0" y="0"/>
              <a:ext cx="1446959" cy="196047"/>
            </a:xfrm>
            <a:custGeom>
              <a:avLst/>
              <a:gdLst/>
              <a:ahLst/>
              <a:cxnLst/>
              <a:rect r="r" b="b" t="t" l="l"/>
              <a:pathLst>
                <a:path h="196047" w="1446959">
                  <a:moveTo>
                    <a:pt x="18319" y="0"/>
                  </a:moveTo>
                  <a:lnTo>
                    <a:pt x="1428640" y="0"/>
                  </a:lnTo>
                  <a:cubicBezTo>
                    <a:pt x="1438757" y="0"/>
                    <a:pt x="1446959" y="8202"/>
                    <a:pt x="1446959" y="18319"/>
                  </a:cubicBezTo>
                  <a:lnTo>
                    <a:pt x="1446959" y="177728"/>
                  </a:lnTo>
                  <a:cubicBezTo>
                    <a:pt x="1446959" y="187846"/>
                    <a:pt x="1438757" y="196047"/>
                    <a:pt x="1428640" y="196047"/>
                  </a:cubicBezTo>
                  <a:lnTo>
                    <a:pt x="18319" y="196047"/>
                  </a:lnTo>
                  <a:cubicBezTo>
                    <a:pt x="8202" y="196047"/>
                    <a:pt x="0" y="187846"/>
                    <a:pt x="0" y="177728"/>
                  </a:cubicBezTo>
                  <a:lnTo>
                    <a:pt x="0" y="18319"/>
                  </a:lnTo>
                  <a:cubicBezTo>
                    <a:pt x="0" y="8202"/>
                    <a:pt x="8202" y="0"/>
                    <a:pt x="18319" y="0"/>
                  </a:cubicBezTo>
                  <a:close/>
                </a:path>
              </a:pathLst>
            </a:custGeom>
            <a:gradFill rotWithShape="true">
              <a:gsLst>
                <a:gs pos="0">
                  <a:srgbClr val="F89D5B">
                    <a:alpha val="100000"/>
                  </a:srgbClr>
                </a:gs>
                <a:gs pos="100000">
                  <a:srgbClr val="D67938">
                    <a:alpha val="100000"/>
                  </a:srgbClr>
                </a:gs>
              </a:gsLst>
              <a:lin ang="0"/>
            </a:gradFill>
          </p:spPr>
        </p:sp>
        <p:sp>
          <p:nvSpPr>
            <p:cNvPr name="TextBox 19" id="19"/>
            <p:cNvSpPr txBox="true"/>
            <p:nvPr/>
          </p:nvSpPr>
          <p:spPr>
            <a:xfrm>
              <a:off x="0" y="-38100"/>
              <a:ext cx="1446959" cy="234147"/>
            </a:xfrm>
            <a:prstGeom prst="rect">
              <a:avLst/>
            </a:prstGeom>
          </p:spPr>
          <p:txBody>
            <a:bodyPr anchor="ctr" rtlCol="false" tIns="50800" lIns="50800" bIns="50800" rIns="50800"/>
            <a:lstStyle/>
            <a:p>
              <a:pPr algn="ctr" marL="0" indent="0" lvl="0">
                <a:lnSpc>
                  <a:spcPts val="2659"/>
                </a:lnSpc>
              </a:pPr>
            </a:p>
          </p:txBody>
        </p:sp>
      </p:grpSp>
      <p:sp>
        <p:nvSpPr>
          <p:cNvPr name="TextBox 20" id="20"/>
          <p:cNvSpPr txBox="true"/>
          <p:nvPr/>
        </p:nvSpPr>
        <p:spPr>
          <a:xfrm rot="0">
            <a:off x="1680090" y="6259693"/>
            <a:ext cx="5103028" cy="301592"/>
          </a:xfrm>
          <a:prstGeom prst="rect">
            <a:avLst/>
          </a:prstGeom>
        </p:spPr>
        <p:txBody>
          <a:bodyPr anchor="t" rtlCol="false" tIns="0" lIns="0" bIns="0" rIns="0">
            <a:spAutoFit/>
          </a:bodyPr>
          <a:lstStyle/>
          <a:p>
            <a:pPr algn="ctr" marL="0" indent="0" lvl="0">
              <a:lnSpc>
                <a:spcPts val="2197"/>
              </a:lnSpc>
            </a:pPr>
            <a:r>
              <a:rPr lang="en-US" b="true" sz="1997" spc="39">
                <a:solidFill>
                  <a:srgbClr val="FFFFFF"/>
                </a:solidFill>
                <a:latin typeface="Poppins Medium"/>
                <a:ea typeface="Poppins Medium"/>
                <a:cs typeface="Poppins Medium"/>
                <a:sym typeface="Poppins Medium"/>
              </a:rPr>
              <a:t>Evaluate Your Priorities Before Booking</a:t>
            </a:r>
          </a:p>
        </p:txBody>
      </p:sp>
      <p:sp>
        <p:nvSpPr>
          <p:cNvPr name="Freeform 21" id="21"/>
          <p:cNvSpPr/>
          <p:nvPr/>
        </p:nvSpPr>
        <p:spPr>
          <a:xfrm flipH="false" flipV="false" rot="0">
            <a:off x="-653575" y="8995325"/>
            <a:ext cx="5621137" cy="1911187"/>
          </a:xfrm>
          <a:custGeom>
            <a:avLst/>
            <a:gdLst/>
            <a:ahLst/>
            <a:cxnLst/>
            <a:rect r="r" b="b" t="t" l="l"/>
            <a:pathLst>
              <a:path h="1911187" w="5621137">
                <a:moveTo>
                  <a:pt x="0" y="0"/>
                </a:moveTo>
                <a:lnTo>
                  <a:pt x="5621137" y="0"/>
                </a:lnTo>
                <a:lnTo>
                  <a:pt x="5621137" y="1911187"/>
                </a:lnTo>
                <a:lnTo>
                  <a:pt x="0" y="191118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2" id="22"/>
          <p:cNvSpPr/>
          <p:nvPr/>
        </p:nvSpPr>
        <p:spPr>
          <a:xfrm flipH="false" flipV="false" rot="0">
            <a:off x="-62500" y="0"/>
            <a:ext cx="2451100" cy="1028700"/>
          </a:xfrm>
          <a:custGeom>
            <a:avLst/>
            <a:gdLst/>
            <a:ahLst/>
            <a:cxnLst/>
            <a:rect r="r" b="b" t="t" l="l"/>
            <a:pathLst>
              <a:path h="1028700" w="2451100">
                <a:moveTo>
                  <a:pt x="0" y="0"/>
                </a:moveTo>
                <a:lnTo>
                  <a:pt x="2451100" y="0"/>
                </a:lnTo>
                <a:lnTo>
                  <a:pt x="2451100" y="1028700"/>
                </a:lnTo>
                <a:lnTo>
                  <a:pt x="0" y="1028700"/>
                </a:lnTo>
                <a:lnTo>
                  <a:pt x="0" y="0"/>
                </a:lnTo>
                <a:close/>
              </a:path>
            </a:pathLst>
          </a:custGeom>
          <a:blipFill>
            <a:blip r:embed="rId17"/>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DAHPox7AfRU</dc:identifier>
  <dcterms:modified xsi:type="dcterms:W3CDTF">2011-08-01T06:04:30Z</dcterms:modified>
  <cp:revision>1</cp:revision>
  <dc:title>is frontier airlines worth it?</dc:title>
</cp:coreProperties>
</file>