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9688" t="0" r="-29688"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what to look for when selecting the right partner in 2025.</a:t>
            </a:r>
          </a:p>
          <a:p>
            <a:pPr algn="ctr">
              <a:lnSpc>
                <a:spcPts val="4373"/>
              </a:lnSpc>
              <a:spcBef>
                <a:spcPct val="0"/>
              </a:spcBef>
            </a:pPr>
            <a:r>
              <a:rPr lang="en-US" sz="2733">
                <a:solidFill>
                  <a:srgbClr val="000000"/>
                </a:solidFill>
                <a:latin typeface="Canva Sans"/>
                <a:ea typeface="Canva Sans"/>
                <a:cs typeface="Canva Sans"/>
                <a:sym typeface="Canva Sans"/>
              </a:rPr>
              <a:t>1. Expertise in Modern Technologies</a:t>
            </a:r>
          </a:p>
          <a:p>
            <a:pPr algn="ctr">
              <a:lnSpc>
                <a:spcPts val="4373"/>
              </a:lnSpc>
              <a:spcBef>
                <a:spcPct val="0"/>
              </a:spcBef>
            </a:pPr>
            <a:r>
              <a:rPr lang="en-US" sz="2733">
                <a:solidFill>
                  <a:srgbClr val="000000"/>
                </a:solidFill>
                <a:latin typeface="Canva Sans"/>
                <a:ea typeface="Canva Sans"/>
                <a:cs typeface="Canva Sans"/>
                <a:sym typeface="Canva Sans"/>
              </a:rPr>
              <a:t>In 2025, web design and development are more advanced than ever. Look for a company that is proficient in modern technologies such as responsive design, mobile optimization, progressive web apps (PWAs), and AI-powered solutions. A strong technical background ensures your website is scalable, secure, and optimized for various devices and user experiences.</a:t>
            </a:r>
          </a:p>
          <a:p>
            <a:pPr algn="ctr">
              <a:lnSpc>
                <a:spcPts val="4373"/>
              </a:lnSpc>
              <a:spcBef>
                <a:spcPct val="0"/>
              </a:spcBef>
            </a:pPr>
            <a:r>
              <a:rPr lang="en-US" sz="2733">
                <a:solidFill>
                  <a:srgbClr val="000000"/>
                </a:solidFill>
                <a:latin typeface="Canva Sans"/>
                <a:ea typeface="Canva Sans"/>
                <a:cs typeface="Canva Sans"/>
                <a:sym typeface="Canva Sans"/>
              </a:rPr>
              <a:t>2. Creative and Custom Designs</a:t>
            </a:r>
          </a:p>
          <a:p>
            <a:pPr algn="ctr">
              <a:lnSpc>
                <a:spcPts val="4373"/>
              </a:lnSpc>
              <a:spcBef>
                <a:spcPct val="0"/>
              </a:spcBef>
            </a:pPr>
            <a:r>
              <a:rPr lang="en-US" sz="2733">
                <a:solidFill>
                  <a:srgbClr val="000000"/>
                </a:solidFill>
                <a:latin typeface="Canva Sans"/>
                <a:ea typeface="Canva Sans"/>
                <a:cs typeface="Canva Sans"/>
                <a:sym typeface="Canva Sans"/>
              </a:rPr>
              <a:t>Every business is unique, and your website should reflect that. Avoid companies offering generic templates. A good design and development company will create customized, user-friendly designs tailored to your brand’s voice and vision.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They should offer creative solutions that align with your target audience's needs and preferences.</a:t>
            </a:r>
          </a:p>
          <a:p>
            <a:pPr algn="ctr">
              <a:lnSpc>
                <a:spcPts val="4373"/>
              </a:lnSpc>
              <a:spcBef>
                <a:spcPct val="0"/>
              </a:spcBef>
            </a:pPr>
            <a:r>
              <a:rPr lang="en-US" sz="2733">
                <a:solidFill>
                  <a:srgbClr val="000000"/>
                </a:solidFill>
                <a:latin typeface="Canva Sans"/>
                <a:ea typeface="Canva Sans"/>
                <a:cs typeface="Canva Sans"/>
                <a:sym typeface="Canva Sans"/>
              </a:rPr>
              <a:t>3. Focus on User Experience (UX)</a:t>
            </a:r>
          </a:p>
          <a:p>
            <a:pPr algn="ctr">
              <a:lnSpc>
                <a:spcPts val="4373"/>
              </a:lnSpc>
              <a:spcBef>
                <a:spcPct val="0"/>
              </a:spcBef>
            </a:pPr>
            <a:r>
              <a:rPr lang="en-US" sz="2733">
                <a:solidFill>
                  <a:srgbClr val="000000"/>
                </a:solidFill>
                <a:latin typeface="Canva Sans"/>
                <a:ea typeface="Canva Sans"/>
                <a:cs typeface="Canva Sans"/>
                <a:sym typeface="Canva Sans"/>
              </a:rPr>
              <a:t>User experience (UX) is critical for website success in 2025. Ensure the company prioritizes intuitive navigation, fast load times, and seamless functionality. The best web design companies focus on making the user journey as easy and enjoyable as possible, reducing bounce rates and increasing conversions.</a:t>
            </a:r>
          </a:p>
          <a:p>
            <a:pPr algn="ctr">
              <a:lnSpc>
                <a:spcPts val="4373"/>
              </a:lnSpc>
              <a:spcBef>
                <a:spcPct val="0"/>
              </a:spcBef>
            </a:pPr>
            <a:r>
              <a:rPr lang="en-US" sz="2733">
                <a:solidFill>
                  <a:srgbClr val="000000"/>
                </a:solidFill>
                <a:latin typeface="Canva Sans"/>
                <a:ea typeface="Canva Sans"/>
                <a:cs typeface="Canva Sans"/>
                <a:sym typeface="Canva Sans"/>
              </a:rPr>
              <a:t>4. SEO Expertise</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is useless if it doesn’t appear in search engine results. Look for a company with a strong SEO (Search Engine Optimization) background. They should follow best practices to ensure your site is optimized for search engines and performs well in organic rankings, helping you drive traffic and increase visibility.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3285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Security Measures</a:t>
            </a:r>
          </a:p>
          <a:p>
            <a:pPr algn="ctr">
              <a:lnSpc>
                <a:spcPts val="4373"/>
              </a:lnSpc>
              <a:spcBef>
                <a:spcPct val="0"/>
              </a:spcBef>
            </a:pPr>
            <a:r>
              <a:rPr lang="en-US" sz="2733">
                <a:solidFill>
                  <a:srgbClr val="000000"/>
                </a:solidFill>
                <a:latin typeface="Canva Sans"/>
                <a:ea typeface="Canva Sans"/>
                <a:cs typeface="Canva Sans"/>
                <a:sym typeface="Canva Sans"/>
              </a:rPr>
              <a:t>With the rise of cyber threats, security is a top priority. Make sure the company implements robust security protocols like SSL encryption, secure coding practices, and regular updates. This protects both your business data and the sensitive information of your visitors.</a:t>
            </a:r>
          </a:p>
          <a:p>
            <a:pPr algn="ctr">
              <a:lnSpc>
                <a:spcPts val="4373"/>
              </a:lnSpc>
              <a:spcBef>
                <a:spcPct val="0"/>
              </a:spcBef>
            </a:pPr>
            <a:r>
              <a:rPr lang="en-US" sz="2733">
                <a:solidFill>
                  <a:srgbClr val="000000"/>
                </a:solidFill>
                <a:latin typeface="Canva Sans"/>
                <a:ea typeface="Canva Sans"/>
                <a:cs typeface="Canva Sans"/>
                <a:sym typeface="Canva Sans"/>
              </a:rPr>
              <a:t>6. Proven Track Record and Portfolio</a:t>
            </a:r>
          </a:p>
          <a:p>
            <a:pPr algn="ctr">
              <a:lnSpc>
                <a:spcPts val="4373"/>
              </a:lnSpc>
              <a:spcBef>
                <a:spcPct val="0"/>
              </a:spcBef>
            </a:pPr>
            <a:r>
              <a:rPr lang="en-US" sz="2733">
                <a:solidFill>
                  <a:srgbClr val="000000"/>
                </a:solidFill>
                <a:latin typeface="Canva Sans"/>
                <a:ea typeface="Canva Sans"/>
                <a:cs typeface="Canva Sans"/>
                <a:sym typeface="Canva Sans"/>
              </a:rPr>
              <a:t>A reliable company will have a portfolio of successful projects showcasing their expertise. Look for case studies or examples of websites they’ve built that align with your industry or vision. Client testimonials and positive reviews can also provide insight into their reliability and performance.</a:t>
            </a:r>
          </a:p>
          <a:p>
            <a:pPr algn="ctr">
              <a:lnSpc>
                <a:spcPts val="4373"/>
              </a:lnSpc>
              <a:spcBef>
                <a:spcPct val="0"/>
              </a:spcBef>
            </a:pPr>
            <a:r>
              <a:rPr lang="en-US" sz="2733">
                <a:solidFill>
                  <a:srgbClr val="000000"/>
                </a:solidFill>
                <a:latin typeface="Canva Sans"/>
                <a:ea typeface="Canva Sans"/>
                <a:cs typeface="Canva Sans"/>
                <a:sym typeface="Canva Sans"/>
              </a:rPr>
              <a:t>7. Strong Communication and Support</a:t>
            </a:r>
          </a:p>
          <a:p>
            <a:pPr algn="ctr">
              <a:lnSpc>
                <a:spcPts val="4373"/>
              </a:lnSpc>
              <a:spcBef>
                <a:spcPct val="0"/>
              </a:spcBef>
            </a:pPr>
            <a:r>
              <a:rPr lang="en-US" sz="2733">
                <a:solidFill>
                  <a:srgbClr val="000000"/>
                </a:solidFill>
                <a:latin typeface="Canva Sans"/>
                <a:ea typeface="Canva Sans"/>
                <a:cs typeface="Canva Sans"/>
                <a:sym typeface="Canva Sans"/>
              </a:rPr>
              <a:t>Effective communication is key to a successful partnership.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0142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Choose a company that provides clear timelines, regular updates, and is responsive to your needs. Post-launch support is equally important, so ensure they offer ongoing maintenance and troubleshooting services as your website evolves.</a:t>
            </a:r>
          </a:p>
          <a:p>
            <a:pPr algn="ctr">
              <a:lnSpc>
                <a:spcPts val="4373"/>
              </a:lnSpc>
              <a:spcBef>
                <a:spcPct val="0"/>
              </a:spcBef>
            </a:pPr>
            <a:r>
              <a:rPr lang="en-US" sz="2733">
                <a:solidFill>
                  <a:srgbClr val="000000"/>
                </a:solidFill>
                <a:latin typeface="Canva Sans"/>
                <a:ea typeface="Canva Sans"/>
                <a:cs typeface="Canva Sans"/>
                <a:sym typeface="Canva Sans"/>
              </a:rPr>
              <a:t>8. Mobile-Friendly Development</a:t>
            </a:r>
          </a:p>
          <a:p>
            <a:pPr algn="ctr">
              <a:lnSpc>
                <a:spcPts val="4373"/>
              </a:lnSpc>
              <a:spcBef>
                <a:spcPct val="0"/>
              </a:spcBef>
            </a:pPr>
            <a:r>
              <a:rPr lang="en-US" sz="2733">
                <a:solidFill>
                  <a:srgbClr val="000000"/>
                </a:solidFill>
                <a:latin typeface="Canva Sans"/>
                <a:ea typeface="Canva Sans"/>
                <a:cs typeface="Canva Sans"/>
                <a:sym typeface="Canva Sans"/>
              </a:rPr>
              <a:t>As mobile usage continues to rise, having a mobile-friendly website is non-negotiable. Make sure the company designs and develops websites that are fully mobile-responsive, offering an optimized experience across smartphones and tablets.</a:t>
            </a:r>
          </a:p>
          <a:p>
            <a:pPr algn="ctr">
              <a:lnSpc>
                <a:spcPts val="4373"/>
              </a:lnSpc>
              <a:spcBef>
                <a:spcPct val="0"/>
              </a:spcBef>
            </a:pPr>
            <a:r>
              <a:rPr lang="en-US" sz="2733">
                <a:solidFill>
                  <a:srgbClr val="000000"/>
                </a:solidFill>
                <a:latin typeface="Canva Sans"/>
                <a:ea typeface="Canva Sans"/>
                <a:cs typeface="Canva Sans"/>
                <a:sym typeface="Canva Sans"/>
              </a:rPr>
              <a:t>9. Understanding of Analytics and Conversion Optimization</a:t>
            </a:r>
          </a:p>
          <a:p>
            <a:pPr algn="ctr">
              <a:lnSpc>
                <a:spcPts val="4373"/>
              </a:lnSpc>
              <a:spcBef>
                <a:spcPct val="0"/>
              </a:spcBef>
            </a:pPr>
            <a:r>
              <a:rPr lang="en-US" sz="2733">
                <a:solidFill>
                  <a:srgbClr val="000000"/>
                </a:solidFill>
                <a:latin typeface="Canva Sans"/>
                <a:ea typeface="Canva Sans"/>
                <a:cs typeface="Canva Sans"/>
                <a:sym typeface="Canva Sans"/>
              </a:rPr>
              <a:t>A great website is one that doesn’t just look good but also performs well. The company should understand the importance of website analytics and conversion rate optimization (CRO).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82323"/>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They should be able to track user behavior and use that data to continuously improve the website’s performance.</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Selecting the right website design and development company in 2025 requires more than just finding someone who can build a good-looking website. It’s about finding a partner who understands the latest trends, prioritizes user experience, ensures security, and is committed to your long-term digital success. Look for a company that offers a combination of creative design, technical expertise, and strong communication to bring your online vision to life.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2122" t="0" r="-4212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1704" y="315714"/>
            <a:ext cx="14587134" cy="5728150"/>
          </a:xfrm>
          <a:custGeom>
            <a:avLst/>
            <a:gdLst/>
            <a:ahLst/>
            <a:cxnLst/>
            <a:rect r="r" b="b" t="t" l="l"/>
            <a:pathLst>
              <a:path h="5728150" w="14587134">
                <a:moveTo>
                  <a:pt x="0" y="0"/>
                </a:moveTo>
                <a:lnTo>
                  <a:pt x="14587134" y="0"/>
                </a:lnTo>
                <a:lnTo>
                  <a:pt x="14587134" y="5728150"/>
                </a:lnTo>
                <a:lnTo>
                  <a:pt x="0" y="5728150"/>
                </a:lnTo>
                <a:lnTo>
                  <a:pt x="0" y="0"/>
                </a:lnTo>
                <a:close/>
              </a:path>
            </a:pathLst>
          </a:custGeom>
          <a:blipFill>
            <a:blip r:embed="rId2"/>
            <a:stretch>
              <a:fillRect l="0" t="-15042" r="0" b="-12286"/>
            </a:stretch>
          </a:blipFill>
        </p:spPr>
      </p:sp>
      <p:sp>
        <p:nvSpPr>
          <p:cNvPr name="TextBox 3" id="3"/>
          <p:cNvSpPr txBox="true"/>
          <p:nvPr/>
        </p:nvSpPr>
        <p:spPr>
          <a:xfrm rot="0">
            <a:off x="0" y="7852856"/>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Role of Content Management Systems in Website Development: A Beginner's Guide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99696" y="301755"/>
            <a:ext cx="14672775" cy="5737060"/>
          </a:xfrm>
          <a:custGeom>
            <a:avLst/>
            <a:gdLst/>
            <a:ahLst/>
            <a:cxnLst/>
            <a:rect r="r" b="b" t="t" l="l"/>
            <a:pathLst>
              <a:path h="5737060" w="14672775">
                <a:moveTo>
                  <a:pt x="0" y="0"/>
                </a:moveTo>
                <a:lnTo>
                  <a:pt x="14672775" y="0"/>
                </a:lnTo>
                <a:lnTo>
                  <a:pt x="14672775" y="5737060"/>
                </a:lnTo>
                <a:lnTo>
                  <a:pt x="0" y="5737060"/>
                </a:lnTo>
                <a:lnTo>
                  <a:pt x="0" y="0"/>
                </a:lnTo>
                <a:close/>
              </a:path>
            </a:pathLst>
          </a:custGeom>
          <a:blipFill>
            <a:blip r:embed="rId2"/>
            <a:stretch>
              <a:fillRect l="0" t="-40678" r="0" b="-50767"/>
            </a:stretch>
          </a:blipFill>
        </p:spPr>
      </p:sp>
      <p:sp>
        <p:nvSpPr>
          <p:cNvPr name="TextBox 3" id="3"/>
          <p:cNvSpPr txBox="true"/>
          <p:nvPr/>
        </p:nvSpPr>
        <p:spPr>
          <a:xfrm rot="0">
            <a:off x="0" y="8063332"/>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When it comes to building a website, one of the most crucial tools developers and businesses rely on is a Content Management System (CMS).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8851" y="360446"/>
            <a:ext cx="14666013" cy="5803846"/>
          </a:xfrm>
          <a:custGeom>
            <a:avLst/>
            <a:gdLst/>
            <a:ahLst/>
            <a:cxnLst/>
            <a:rect r="r" b="b" t="t" l="l"/>
            <a:pathLst>
              <a:path h="5803846" w="14666013">
                <a:moveTo>
                  <a:pt x="0" y="0"/>
                </a:moveTo>
                <a:lnTo>
                  <a:pt x="14666013" y="0"/>
                </a:lnTo>
                <a:lnTo>
                  <a:pt x="14666013" y="5803846"/>
                </a:lnTo>
                <a:lnTo>
                  <a:pt x="0" y="5803846"/>
                </a:lnTo>
                <a:lnTo>
                  <a:pt x="0" y="0"/>
                </a:lnTo>
                <a:close/>
              </a:path>
            </a:pathLst>
          </a:custGeom>
          <a:blipFill>
            <a:blip r:embed="rId2"/>
            <a:stretch>
              <a:fillRect l="0" t="-21604" r="0" b="-18430"/>
            </a:stretch>
          </a:blipFill>
        </p:spPr>
      </p:sp>
      <p:sp>
        <p:nvSpPr>
          <p:cNvPr name="TextBox 3" id="3"/>
          <p:cNvSpPr txBox="true"/>
          <p:nvPr/>
        </p:nvSpPr>
        <p:spPr>
          <a:xfrm rot="0">
            <a:off x="0" y="7929154"/>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But what exactly is a CMS, and why is it so important for website development? This guide will break down the role of CMS in simple terms, especially for beginners.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13368" y="331890"/>
            <a:ext cx="14540193" cy="5308457"/>
          </a:xfrm>
          <a:custGeom>
            <a:avLst/>
            <a:gdLst/>
            <a:ahLst/>
            <a:cxnLst/>
            <a:rect r="r" b="b" t="t" l="l"/>
            <a:pathLst>
              <a:path h="5308457" w="14540193">
                <a:moveTo>
                  <a:pt x="0" y="0"/>
                </a:moveTo>
                <a:lnTo>
                  <a:pt x="14540193" y="0"/>
                </a:lnTo>
                <a:lnTo>
                  <a:pt x="14540193" y="5308457"/>
                </a:lnTo>
                <a:lnTo>
                  <a:pt x="0" y="5308457"/>
                </a:lnTo>
                <a:lnTo>
                  <a:pt x="0" y="0"/>
                </a:lnTo>
                <a:close/>
              </a:path>
            </a:pathLst>
          </a:custGeom>
          <a:blipFill>
            <a:blip r:embed="rId2"/>
            <a:stretch>
              <a:fillRect l="-2946" t="-15099" r="-2946" b="0"/>
            </a:stretch>
          </a:blipFill>
        </p:spPr>
      </p:sp>
      <p:sp>
        <p:nvSpPr>
          <p:cNvPr name="TextBox 3" id="3"/>
          <p:cNvSpPr txBox="true"/>
          <p:nvPr/>
        </p:nvSpPr>
        <p:spPr>
          <a:xfrm rot="0">
            <a:off x="0" y="816857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is a Content Management System?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2249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Content Management System (CMS) is software that allows you to create, manage, and modify content on a website without needing advanced technical knowledge or coding skills. In simple terms, it’s a platform that makes website development and content management easier and more accessible.</a:t>
            </a:r>
          </a:p>
          <a:p>
            <a:pPr algn="ctr">
              <a:lnSpc>
                <a:spcPts val="4373"/>
              </a:lnSpc>
              <a:spcBef>
                <a:spcPct val="0"/>
              </a:spcBef>
            </a:pPr>
            <a:r>
              <a:rPr lang="en-US" sz="2733">
                <a:solidFill>
                  <a:srgbClr val="000000"/>
                </a:solidFill>
                <a:latin typeface="Canva Sans"/>
                <a:ea typeface="Canva Sans"/>
                <a:cs typeface="Canva Sans"/>
                <a:sym typeface="Canva Sans"/>
              </a:rPr>
              <a:t>Key Features of CMS</a:t>
            </a:r>
          </a:p>
          <a:p>
            <a:pPr algn="ctr">
              <a:lnSpc>
                <a:spcPts val="4373"/>
              </a:lnSpc>
              <a:spcBef>
                <a:spcPct val="0"/>
              </a:spcBef>
            </a:pPr>
            <a:r>
              <a:rPr lang="en-US" sz="2733">
                <a:solidFill>
                  <a:srgbClr val="000000"/>
                </a:solidFill>
                <a:latin typeface="Canva Sans"/>
                <a:ea typeface="Canva Sans"/>
                <a:cs typeface="Canva Sans"/>
                <a:sym typeface="Canva Sans"/>
              </a:rPr>
              <a:t>User-Friendly Interface: Most CMS platforms come with an intuitive drag-and-drop interface, making it easy for users to manage content without needing to know how to code.</a:t>
            </a:r>
          </a:p>
          <a:p>
            <a:pPr algn="ctr">
              <a:lnSpc>
                <a:spcPts val="4373"/>
              </a:lnSpc>
              <a:spcBef>
                <a:spcPct val="0"/>
              </a:spcBef>
            </a:pPr>
            <a:r>
              <a:rPr lang="en-US" sz="2733">
                <a:solidFill>
                  <a:srgbClr val="000000"/>
                </a:solidFill>
                <a:latin typeface="Canva Sans"/>
                <a:ea typeface="Canva Sans"/>
                <a:cs typeface="Canva Sans"/>
                <a:sym typeface="Canva Sans"/>
              </a:rPr>
              <a:t>Template and Theme Management: CMSs offer a wide range of pre-designed templates and themes, allowing you to customize the look and feel of your site without designing it from scratch.</a:t>
            </a:r>
          </a:p>
          <a:p>
            <a:pPr algn="ctr">
              <a:lnSpc>
                <a:spcPts val="4373"/>
              </a:lnSpc>
              <a:spcBef>
                <a:spcPct val="0"/>
              </a:spcBef>
            </a:pPr>
            <a:r>
              <a:rPr lang="en-US" sz="2733">
                <a:solidFill>
                  <a:srgbClr val="000000"/>
                </a:solidFill>
                <a:latin typeface="Canva Sans"/>
                <a:ea typeface="Canva Sans"/>
                <a:cs typeface="Canva Sans"/>
                <a:sym typeface="Canva Sans"/>
              </a:rPr>
              <a:t>Content Editing: CMSs allow for easy content creation, like adding text, images, and videos, through WYSIWYG (What You See Is What You Get) editors, which closely resemble text editors.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SEO Tools: Many CMSs come with built-in SEO (Search Engine Optimization) tools, making it easier to optimize your site for search engines.</a:t>
            </a:r>
          </a:p>
          <a:p>
            <a:pPr algn="ctr">
              <a:lnSpc>
                <a:spcPts val="4373"/>
              </a:lnSpc>
              <a:spcBef>
                <a:spcPct val="0"/>
              </a:spcBef>
            </a:pPr>
            <a:r>
              <a:rPr lang="en-US" sz="2733">
                <a:solidFill>
                  <a:srgbClr val="000000"/>
                </a:solidFill>
                <a:latin typeface="Canva Sans"/>
                <a:ea typeface="Canva Sans"/>
                <a:cs typeface="Canva Sans"/>
                <a:sym typeface="Canva Sans"/>
              </a:rPr>
              <a:t>Security and Updates: Regular updates and security features help keep your website safe from cyber threats.</a:t>
            </a:r>
          </a:p>
          <a:p>
            <a:pPr algn="ctr">
              <a:lnSpc>
                <a:spcPts val="4373"/>
              </a:lnSpc>
              <a:spcBef>
                <a:spcPct val="0"/>
              </a:spcBef>
            </a:pPr>
            <a:r>
              <a:rPr lang="en-US" sz="2733">
                <a:solidFill>
                  <a:srgbClr val="000000"/>
                </a:solidFill>
                <a:latin typeface="Canva Sans"/>
                <a:ea typeface="Canva Sans"/>
                <a:cs typeface="Canva Sans"/>
                <a:sym typeface="Canva Sans"/>
              </a:rPr>
              <a:t>Why is a CMS Important for Website Development?</a:t>
            </a:r>
          </a:p>
          <a:p>
            <a:pPr algn="ctr">
              <a:lnSpc>
                <a:spcPts val="4373"/>
              </a:lnSpc>
              <a:spcBef>
                <a:spcPct val="0"/>
              </a:spcBef>
            </a:pPr>
            <a:r>
              <a:rPr lang="en-US" sz="2733">
                <a:solidFill>
                  <a:srgbClr val="000000"/>
                </a:solidFill>
                <a:latin typeface="Canva Sans"/>
                <a:ea typeface="Canva Sans"/>
                <a:cs typeface="Canva Sans"/>
                <a:sym typeface="Canva Sans"/>
              </a:rPr>
              <a:t>Ease of Use: Even beginners can create and manage websites with little to no technical knowledge. This reduces reliance on developers and speeds up the development process.</a:t>
            </a:r>
          </a:p>
          <a:p>
            <a:pPr algn="ctr">
              <a:lnSpc>
                <a:spcPts val="4373"/>
              </a:lnSpc>
              <a:spcBef>
                <a:spcPct val="0"/>
              </a:spcBef>
            </a:pPr>
            <a:r>
              <a:rPr lang="en-US" sz="2733">
                <a:solidFill>
                  <a:srgbClr val="000000"/>
                </a:solidFill>
                <a:latin typeface="Canva Sans"/>
                <a:ea typeface="Canva Sans"/>
                <a:cs typeface="Canva Sans"/>
                <a:sym typeface="Canva Sans"/>
              </a:rPr>
              <a:t>Cost-Effective: With a CMS, you can save on development costs because it eliminates the need for custom coding. Many CMS platforms also offer free versions with basic features.</a:t>
            </a:r>
          </a:p>
          <a:p>
            <a:pPr algn="ctr">
              <a:lnSpc>
                <a:spcPts val="4373"/>
              </a:lnSpc>
              <a:spcBef>
                <a:spcPct val="0"/>
              </a:spcBef>
            </a:pPr>
            <a:r>
              <a:rPr lang="en-US" sz="2733">
                <a:solidFill>
                  <a:srgbClr val="000000"/>
                </a:solidFill>
                <a:latin typeface="Canva Sans"/>
                <a:ea typeface="Canva Sans"/>
                <a:cs typeface="Canva Sans"/>
                <a:sym typeface="Canva Sans"/>
              </a:rPr>
              <a:t>Scalability: As your website grows, you can add more pages, features, and even integrate third-party tools without needing to rebuild everything from scratch.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3275"/>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Collaboration: CMS platforms allow multiple users to work on the website simultaneously. This makes collaboration easier, especially for teams.</a:t>
            </a:r>
          </a:p>
          <a:p>
            <a:pPr algn="ctr">
              <a:lnSpc>
                <a:spcPts val="4373"/>
              </a:lnSpc>
              <a:spcBef>
                <a:spcPct val="0"/>
              </a:spcBef>
            </a:pPr>
            <a:r>
              <a:rPr lang="en-US" sz="2733">
                <a:solidFill>
                  <a:srgbClr val="000000"/>
                </a:solidFill>
                <a:latin typeface="Canva Sans"/>
                <a:ea typeface="Canva Sans"/>
                <a:cs typeface="Canva Sans"/>
                <a:sym typeface="Canva Sans"/>
              </a:rPr>
              <a:t>Popular CMS Platforms</a:t>
            </a:r>
          </a:p>
          <a:p>
            <a:pPr algn="ctr">
              <a:lnSpc>
                <a:spcPts val="4373"/>
              </a:lnSpc>
              <a:spcBef>
                <a:spcPct val="0"/>
              </a:spcBef>
            </a:pPr>
            <a:r>
              <a:rPr lang="en-US" sz="2733">
                <a:solidFill>
                  <a:srgbClr val="000000"/>
                </a:solidFill>
                <a:latin typeface="Canva Sans"/>
                <a:ea typeface="Canva Sans"/>
                <a:cs typeface="Canva Sans"/>
                <a:sym typeface="Canva Sans"/>
              </a:rPr>
              <a:t>WordPress: The most widely used CMS, known for its flexibility and large plugin library.</a:t>
            </a:r>
          </a:p>
          <a:p>
            <a:pPr algn="ctr">
              <a:lnSpc>
                <a:spcPts val="4373"/>
              </a:lnSpc>
              <a:spcBef>
                <a:spcPct val="0"/>
              </a:spcBef>
            </a:pPr>
            <a:r>
              <a:rPr lang="en-US" sz="2733">
                <a:solidFill>
                  <a:srgbClr val="000000"/>
                </a:solidFill>
                <a:latin typeface="Canva Sans"/>
                <a:ea typeface="Canva Sans"/>
                <a:cs typeface="Canva Sans"/>
                <a:sym typeface="Canva Sans"/>
              </a:rPr>
              <a:t>Wix: A beginner-friendly CMS with drag-and-drop features and templates.</a:t>
            </a:r>
          </a:p>
          <a:p>
            <a:pPr algn="ctr">
              <a:lnSpc>
                <a:spcPts val="4373"/>
              </a:lnSpc>
              <a:spcBef>
                <a:spcPct val="0"/>
              </a:spcBef>
            </a:pPr>
            <a:r>
              <a:rPr lang="en-US" sz="2733">
                <a:solidFill>
                  <a:srgbClr val="000000"/>
                </a:solidFill>
                <a:latin typeface="Canva Sans"/>
                <a:ea typeface="Canva Sans"/>
                <a:cs typeface="Canva Sans"/>
                <a:sym typeface="Canva Sans"/>
              </a:rPr>
              <a:t>Squarespace: Great for creative projects with beautiful design templates.</a:t>
            </a:r>
          </a:p>
          <a:p>
            <a:pPr algn="ctr">
              <a:lnSpc>
                <a:spcPts val="4373"/>
              </a:lnSpc>
              <a:spcBef>
                <a:spcPct val="0"/>
              </a:spcBef>
            </a:pPr>
            <a:r>
              <a:rPr lang="en-US" sz="2733">
                <a:solidFill>
                  <a:srgbClr val="000000"/>
                </a:solidFill>
                <a:latin typeface="Canva Sans"/>
                <a:ea typeface="Canva Sans"/>
                <a:cs typeface="Canva Sans"/>
                <a:sym typeface="Canva Sans"/>
              </a:rPr>
              <a:t>Shopify: Ideal for e-commerce websites, offering tools for product management, payments, and shipping.</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In website development, a CMS plays a crucial role by simplifying content management and design.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4572"/>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It empowers beginners to create professional-looking websites without needing extensive coding knowledge, and it offers scalability, security, and a range of customizable features. Whether you're creating a blog, portfolio, or e-commerce site, choosing the right CMS can make a significant difference in your website's success.</a:t>
            </a:r>
          </a:p>
        </p:txBody>
      </p:sp>
      <p:sp>
        <p:nvSpPr>
          <p:cNvPr name="TextBox 3" id="3"/>
          <p:cNvSpPr txBox="true"/>
          <p:nvPr/>
        </p:nvSpPr>
        <p:spPr>
          <a:xfrm rot="0">
            <a:off x="0" y="666892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to Look for in a Website Design and Development Company: Key Features for Success in 2025</a:t>
            </a:r>
          </a:p>
          <a:p>
            <a:pPr algn="ctr">
              <a:lnSpc>
                <a:spcPts val="4373"/>
              </a:lnSpc>
              <a:spcBef>
                <a:spcPct val="0"/>
              </a:spcBef>
            </a:pPr>
            <a:r>
              <a:rPr lang="en-US" sz="2733">
                <a:solidFill>
                  <a:srgbClr val="000000"/>
                </a:solidFill>
                <a:latin typeface="Canva Sans"/>
                <a:ea typeface="Canva Sans"/>
                <a:cs typeface="Canva Sans"/>
                <a:sym typeface="Canva Sans"/>
              </a:rPr>
              <a:t>Choosing the right website design and development company can be a pivotal decision for the success of your online presence. As the digital landscape evolves, it’s important to find a company that not only understands your business needs but also stays ahead of emerging trends.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DAGenzaivrQ</dc:identifier>
  <dcterms:modified xsi:type="dcterms:W3CDTF">2011-08-01T06:04:30Z</dcterms:modified>
  <cp:revision>1</cp:revision>
  <dc:title>The Role of Content Management Systems in Website Development: A Beginner's Guide</dc:title>
</cp:coreProperties>
</file>