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Lst>
  <p:sldSz cx="18288000" cy="10287000"/>
  <p:notesSz cx="6858000" cy="9144000"/>
  <p:embeddedFontLst>
    <p:embeddedFont>
      <p:font typeface="The Seasons Bold" charset="1" panose="00000000000000000000"/>
      <p:regular r:id="rId11"/>
    </p:embeddedFont>
    <p:embeddedFont>
      <p:font typeface="Agrandir" charset="1" panose="00000500000000000000"/>
      <p:regular r:id="rId12"/>
    </p:embeddedFont>
    <p:embeddedFont>
      <p:font typeface="Agrandir Bold" charset="1" panose="00000800000000000000"/>
      <p:regular r:id="rId13"/>
    </p:embeddedFont>
    <p:embeddedFont>
      <p:font typeface="Georgia Pro Italics" charset="1" panose="02040502050405090303"/>
      <p:regular r:id="rId14"/>
    </p:embeddedFont>
    <p:embeddedFont>
      <p:font typeface="Work Sans" charset="1" panose="00000000000000000000"/>
      <p:regular r:id="rId1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fonts/font11.fntdata" Type="http://schemas.openxmlformats.org/officeDocument/2006/relationships/font"/><Relationship Id="rId12" Target="fonts/font12.fntdata" Type="http://schemas.openxmlformats.org/officeDocument/2006/relationships/font"/><Relationship Id="rId13" Target="fonts/font13.fntdata" Type="http://schemas.openxmlformats.org/officeDocument/2006/relationships/font"/><Relationship Id="rId14" Target="fonts/font14.fntdata" Type="http://schemas.openxmlformats.org/officeDocument/2006/relationships/font"/><Relationship Id="rId15" Target="fonts/font15.fntdata" Type="http://schemas.openxmlformats.org/officeDocument/2006/relationships/font"/><Relationship Id="rId2" Target="presProps.xml" Type="http://schemas.openxmlformats.org/officeDocument/2006/relationships/presProps"/><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 Id="rId4" Target="../media/image3.sv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png" Type="http://schemas.openxmlformats.org/officeDocument/2006/relationships/image"/><Relationship Id="rId3" Target="../media/image5.png" Type="http://schemas.openxmlformats.org/officeDocument/2006/relationships/image"/><Relationship Id="rId4" Target="../media/image6.png" Type="http://schemas.openxmlformats.org/officeDocument/2006/relationships/image"/><Relationship Id="rId5" Target="../media/image2.png" Type="http://schemas.openxmlformats.org/officeDocument/2006/relationships/image"/><Relationship Id="rId6" Target="../media/image3.svg" Type="http://schemas.openxmlformats.org/officeDocument/2006/relationships/image"/><Relationship Id="rId7" Target="../media/image7.png" Type="http://schemas.openxmlformats.org/officeDocument/2006/relationships/image"/><Relationship Id="rId8" Target="../media/image8.svg" Type="http://schemas.openxmlformats.org/officeDocument/2006/relationships/image"/><Relationship Id="rId9" Target="https://www.harrysliquor.com.au/products/malibu-rum-cola-can-250ml" TargetMode="External" Type="http://schemas.openxmlformats.org/officeDocument/2006/relationships/hyperlink"/></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png" Type="http://schemas.openxmlformats.org/officeDocument/2006/relationships/image"/><Relationship Id="rId3" Target="../media/image5.png" Type="http://schemas.openxmlformats.org/officeDocument/2006/relationships/image"/><Relationship Id="rId4" Target="../media/image2.png" Type="http://schemas.openxmlformats.org/officeDocument/2006/relationships/image"/><Relationship Id="rId5" Target="../media/image3.sv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1562" t="0" r="-1562" b="0"/>
            </a:stretch>
          </a:blipFill>
        </p:spPr>
      </p:sp>
      <p:sp>
        <p:nvSpPr>
          <p:cNvPr name="Freeform 3" id="3"/>
          <p:cNvSpPr/>
          <p:nvPr/>
        </p:nvSpPr>
        <p:spPr>
          <a:xfrm flipH="false" flipV="false" rot="0">
            <a:off x="17259300" y="8890138"/>
            <a:ext cx="788125" cy="753734"/>
          </a:xfrm>
          <a:custGeom>
            <a:avLst/>
            <a:gdLst/>
            <a:ahLst/>
            <a:cxnLst/>
            <a:rect r="r" b="b" t="t" l="l"/>
            <a:pathLst>
              <a:path h="753734" w="788125">
                <a:moveTo>
                  <a:pt x="0" y="0"/>
                </a:moveTo>
                <a:lnTo>
                  <a:pt x="788125" y="0"/>
                </a:lnTo>
                <a:lnTo>
                  <a:pt x="788125" y="753734"/>
                </a:lnTo>
                <a:lnTo>
                  <a:pt x="0" y="75373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1028700" y="8504566"/>
            <a:ext cx="788125" cy="753734"/>
          </a:xfrm>
          <a:custGeom>
            <a:avLst/>
            <a:gdLst/>
            <a:ahLst/>
            <a:cxnLst/>
            <a:rect r="r" b="b" t="t" l="l"/>
            <a:pathLst>
              <a:path h="753734" w="788125">
                <a:moveTo>
                  <a:pt x="0" y="0"/>
                </a:moveTo>
                <a:lnTo>
                  <a:pt x="788125" y="0"/>
                </a:lnTo>
                <a:lnTo>
                  <a:pt x="788125" y="753734"/>
                </a:lnTo>
                <a:lnTo>
                  <a:pt x="0" y="75373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5" id="5"/>
          <p:cNvSpPr txBox="true"/>
          <p:nvPr/>
        </p:nvSpPr>
        <p:spPr>
          <a:xfrm rot="0">
            <a:off x="1764267" y="3708078"/>
            <a:ext cx="14759466" cy="2966095"/>
          </a:xfrm>
          <a:prstGeom prst="rect">
            <a:avLst/>
          </a:prstGeom>
        </p:spPr>
        <p:txBody>
          <a:bodyPr anchor="t" rtlCol="false" tIns="0" lIns="0" bIns="0" rIns="0">
            <a:spAutoFit/>
          </a:bodyPr>
          <a:lstStyle/>
          <a:p>
            <a:pPr algn="ctr">
              <a:lnSpc>
                <a:spcPts val="7508"/>
              </a:lnSpc>
            </a:pPr>
            <a:r>
              <a:rPr lang="en-US" sz="7219" b="true">
                <a:solidFill>
                  <a:srgbClr val="FFFFFF"/>
                </a:solidFill>
                <a:latin typeface="The Seasons Bold"/>
                <a:ea typeface="The Seasons Bold"/>
                <a:cs typeface="The Seasons Bold"/>
                <a:sym typeface="The Seasons Bold"/>
              </a:rPr>
              <a:t>How to </a:t>
            </a:r>
            <a:r>
              <a:rPr lang="en-US" b="true" sz="7219">
                <a:solidFill>
                  <a:srgbClr val="FFFFFF"/>
                </a:solidFill>
                <a:latin typeface="The Seasons Bold"/>
                <a:ea typeface="The Seasons Bold"/>
                <a:cs typeface="The Seasons Bold"/>
                <a:sym typeface="The Seasons Bold"/>
              </a:rPr>
              <a:t>Select the Right</a:t>
            </a:r>
            <a:r>
              <a:rPr lang="en-US" sz="7219" b="true">
                <a:solidFill>
                  <a:srgbClr val="C8A157"/>
                </a:solidFill>
                <a:latin typeface="The Seasons Bold"/>
                <a:ea typeface="The Seasons Bold"/>
                <a:cs typeface="The Seasons Bold"/>
                <a:sym typeface="The Seasons Bold"/>
              </a:rPr>
              <a:t> Malibu Rum Cans </a:t>
            </a:r>
            <a:r>
              <a:rPr lang="en-US" b="true" sz="7219">
                <a:solidFill>
                  <a:srgbClr val="FFFFFF"/>
                </a:solidFill>
                <a:latin typeface="The Seasons Bold"/>
                <a:ea typeface="The Seasons Bold"/>
                <a:cs typeface="The Seasons Bold"/>
                <a:sym typeface="The Seasons Bold"/>
              </a:rPr>
              <a:t>for Parties, Picnics, and Celebrations</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sp>
        <p:nvSpPr>
          <p:cNvPr name="TextBox 2" id="2"/>
          <p:cNvSpPr txBox="true"/>
          <p:nvPr/>
        </p:nvSpPr>
        <p:spPr>
          <a:xfrm rot="0">
            <a:off x="3613769" y="914400"/>
            <a:ext cx="10543829" cy="982104"/>
          </a:xfrm>
          <a:prstGeom prst="rect">
            <a:avLst/>
          </a:prstGeom>
        </p:spPr>
        <p:txBody>
          <a:bodyPr anchor="t" rtlCol="false" tIns="0" lIns="0" bIns="0" rIns="0">
            <a:spAutoFit/>
          </a:bodyPr>
          <a:lstStyle/>
          <a:p>
            <a:pPr algn="ctr">
              <a:lnSpc>
                <a:spcPts val="7962"/>
              </a:lnSpc>
            </a:pPr>
            <a:r>
              <a:rPr lang="en-US" sz="5687" b="true">
                <a:solidFill>
                  <a:srgbClr val="FFFFFF"/>
                </a:solidFill>
                <a:latin typeface="The Seasons Bold"/>
                <a:ea typeface="The Seasons Bold"/>
                <a:cs typeface="The Seasons Bold"/>
                <a:sym typeface="The Seasons Bold"/>
              </a:rPr>
              <a:t>Choosing for the Occasion</a:t>
            </a:r>
          </a:p>
        </p:txBody>
      </p:sp>
      <p:grpSp>
        <p:nvGrpSpPr>
          <p:cNvPr name="Group 3" id="3"/>
          <p:cNvGrpSpPr/>
          <p:nvPr/>
        </p:nvGrpSpPr>
        <p:grpSpPr>
          <a:xfrm rot="0">
            <a:off x="1473959" y="2714965"/>
            <a:ext cx="4868096" cy="3359922"/>
            <a:chOff x="0" y="0"/>
            <a:chExt cx="2072354" cy="1430323"/>
          </a:xfrm>
        </p:grpSpPr>
        <p:sp>
          <p:nvSpPr>
            <p:cNvPr name="Freeform 4" id="4"/>
            <p:cNvSpPr/>
            <p:nvPr/>
          </p:nvSpPr>
          <p:spPr>
            <a:xfrm flipH="false" flipV="false" rot="0">
              <a:off x="0" y="0"/>
              <a:ext cx="2072354" cy="1430322"/>
            </a:xfrm>
            <a:custGeom>
              <a:avLst/>
              <a:gdLst/>
              <a:ahLst/>
              <a:cxnLst/>
              <a:rect r="r" b="b" t="t" l="l"/>
              <a:pathLst>
                <a:path h="1430322" w="2072354">
                  <a:moveTo>
                    <a:pt x="0" y="0"/>
                  </a:moveTo>
                  <a:lnTo>
                    <a:pt x="2072354" y="0"/>
                  </a:lnTo>
                  <a:lnTo>
                    <a:pt x="2072354" y="1430322"/>
                  </a:lnTo>
                  <a:lnTo>
                    <a:pt x="0" y="1430322"/>
                  </a:lnTo>
                  <a:close/>
                </a:path>
              </a:pathLst>
            </a:custGeom>
            <a:blipFill>
              <a:blip r:embed="rId2"/>
              <a:stretch>
                <a:fillRect l="-1764" t="0" r="-1764" b="0"/>
              </a:stretch>
            </a:blipFill>
          </p:spPr>
        </p:sp>
      </p:grpSp>
      <p:grpSp>
        <p:nvGrpSpPr>
          <p:cNvPr name="Group 5" id="5"/>
          <p:cNvGrpSpPr/>
          <p:nvPr/>
        </p:nvGrpSpPr>
        <p:grpSpPr>
          <a:xfrm rot="0">
            <a:off x="6711396" y="2714965"/>
            <a:ext cx="4868096" cy="3359922"/>
            <a:chOff x="0" y="0"/>
            <a:chExt cx="2072354" cy="1430323"/>
          </a:xfrm>
        </p:grpSpPr>
        <p:sp>
          <p:nvSpPr>
            <p:cNvPr name="Freeform 6" id="6"/>
            <p:cNvSpPr/>
            <p:nvPr/>
          </p:nvSpPr>
          <p:spPr>
            <a:xfrm flipH="false" flipV="false" rot="0">
              <a:off x="0" y="0"/>
              <a:ext cx="2072354" cy="1430322"/>
            </a:xfrm>
            <a:custGeom>
              <a:avLst/>
              <a:gdLst/>
              <a:ahLst/>
              <a:cxnLst/>
              <a:rect r="r" b="b" t="t" l="l"/>
              <a:pathLst>
                <a:path h="1430322" w="2072354">
                  <a:moveTo>
                    <a:pt x="0" y="0"/>
                  </a:moveTo>
                  <a:lnTo>
                    <a:pt x="2072354" y="0"/>
                  </a:lnTo>
                  <a:lnTo>
                    <a:pt x="2072354" y="1430322"/>
                  </a:lnTo>
                  <a:lnTo>
                    <a:pt x="0" y="1430322"/>
                  </a:lnTo>
                  <a:close/>
                </a:path>
              </a:pathLst>
            </a:custGeom>
            <a:blipFill>
              <a:blip r:embed="rId3"/>
              <a:stretch>
                <a:fillRect l="-13267" t="0" r="-13267" b="0"/>
              </a:stretch>
            </a:blipFill>
          </p:spPr>
        </p:sp>
      </p:grpSp>
      <p:grpSp>
        <p:nvGrpSpPr>
          <p:cNvPr name="Group 7" id="7"/>
          <p:cNvGrpSpPr/>
          <p:nvPr/>
        </p:nvGrpSpPr>
        <p:grpSpPr>
          <a:xfrm rot="0">
            <a:off x="11945944" y="2714965"/>
            <a:ext cx="4868096" cy="3359922"/>
            <a:chOff x="0" y="0"/>
            <a:chExt cx="2072354" cy="1430323"/>
          </a:xfrm>
        </p:grpSpPr>
        <p:sp>
          <p:nvSpPr>
            <p:cNvPr name="Freeform 8" id="8"/>
            <p:cNvSpPr/>
            <p:nvPr/>
          </p:nvSpPr>
          <p:spPr>
            <a:xfrm flipH="false" flipV="false" rot="0">
              <a:off x="0" y="0"/>
              <a:ext cx="2072354" cy="1430322"/>
            </a:xfrm>
            <a:custGeom>
              <a:avLst/>
              <a:gdLst/>
              <a:ahLst/>
              <a:cxnLst/>
              <a:rect r="r" b="b" t="t" l="l"/>
              <a:pathLst>
                <a:path h="1430322" w="2072354">
                  <a:moveTo>
                    <a:pt x="0" y="0"/>
                  </a:moveTo>
                  <a:lnTo>
                    <a:pt x="2072354" y="0"/>
                  </a:lnTo>
                  <a:lnTo>
                    <a:pt x="2072354" y="1430322"/>
                  </a:lnTo>
                  <a:lnTo>
                    <a:pt x="0" y="1430322"/>
                  </a:lnTo>
                  <a:close/>
                </a:path>
              </a:pathLst>
            </a:custGeom>
            <a:blipFill>
              <a:blip r:embed="rId4"/>
              <a:stretch>
                <a:fillRect l="-256787" t="-225652" r="-55277" b="0"/>
              </a:stretch>
            </a:blipFill>
          </p:spPr>
        </p:sp>
      </p:grpSp>
      <p:sp>
        <p:nvSpPr>
          <p:cNvPr name="Freeform 9" id="9"/>
          <p:cNvSpPr/>
          <p:nvPr/>
        </p:nvSpPr>
        <p:spPr>
          <a:xfrm flipH="false" flipV="false" rot="0">
            <a:off x="1079897" y="7855674"/>
            <a:ext cx="788125" cy="753734"/>
          </a:xfrm>
          <a:custGeom>
            <a:avLst/>
            <a:gdLst/>
            <a:ahLst/>
            <a:cxnLst/>
            <a:rect r="r" b="b" t="t" l="l"/>
            <a:pathLst>
              <a:path h="753734" w="788125">
                <a:moveTo>
                  <a:pt x="0" y="0"/>
                </a:moveTo>
                <a:lnTo>
                  <a:pt x="788125" y="0"/>
                </a:lnTo>
                <a:lnTo>
                  <a:pt x="788125" y="753734"/>
                </a:lnTo>
                <a:lnTo>
                  <a:pt x="0" y="753734"/>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0" id="10"/>
          <p:cNvSpPr/>
          <p:nvPr/>
        </p:nvSpPr>
        <p:spPr>
          <a:xfrm flipH="false" flipV="false" rot="0">
            <a:off x="16681728" y="7662356"/>
            <a:ext cx="788125" cy="753734"/>
          </a:xfrm>
          <a:custGeom>
            <a:avLst/>
            <a:gdLst/>
            <a:ahLst/>
            <a:cxnLst/>
            <a:rect r="r" b="b" t="t" l="l"/>
            <a:pathLst>
              <a:path h="753734" w="788125">
                <a:moveTo>
                  <a:pt x="0" y="0"/>
                </a:moveTo>
                <a:lnTo>
                  <a:pt x="788125" y="0"/>
                </a:lnTo>
                <a:lnTo>
                  <a:pt x="788125" y="753733"/>
                </a:lnTo>
                <a:lnTo>
                  <a:pt x="0" y="753733"/>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1" id="11"/>
          <p:cNvSpPr/>
          <p:nvPr/>
        </p:nvSpPr>
        <p:spPr>
          <a:xfrm flipH="false" flipV="false" rot="0">
            <a:off x="13207638" y="1078532"/>
            <a:ext cx="3657600" cy="817972"/>
          </a:xfrm>
          <a:custGeom>
            <a:avLst/>
            <a:gdLst/>
            <a:ahLst/>
            <a:cxnLst/>
            <a:rect r="r" b="b" t="t" l="l"/>
            <a:pathLst>
              <a:path h="817972" w="3657600">
                <a:moveTo>
                  <a:pt x="0" y="0"/>
                </a:moveTo>
                <a:lnTo>
                  <a:pt x="3657600" y="0"/>
                </a:lnTo>
                <a:lnTo>
                  <a:pt x="3657600" y="817972"/>
                </a:lnTo>
                <a:lnTo>
                  <a:pt x="0" y="817972"/>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2" id="12"/>
          <p:cNvSpPr/>
          <p:nvPr/>
        </p:nvSpPr>
        <p:spPr>
          <a:xfrm flipH="true" flipV="false" rot="0">
            <a:off x="845971" y="1078532"/>
            <a:ext cx="3657600" cy="817972"/>
          </a:xfrm>
          <a:custGeom>
            <a:avLst/>
            <a:gdLst/>
            <a:ahLst/>
            <a:cxnLst/>
            <a:rect r="r" b="b" t="t" l="l"/>
            <a:pathLst>
              <a:path h="817972" w="3657600">
                <a:moveTo>
                  <a:pt x="3657600" y="0"/>
                </a:moveTo>
                <a:lnTo>
                  <a:pt x="0" y="0"/>
                </a:lnTo>
                <a:lnTo>
                  <a:pt x="0" y="817972"/>
                </a:lnTo>
                <a:lnTo>
                  <a:pt x="3657600" y="817972"/>
                </a:lnTo>
                <a:lnTo>
                  <a:pt x="365760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13" id="13"/>
          <p:cNvSpPr txBox="true"/>
          <p:nvPr/>
        </p:nvSpPr>
        <p:spPr>
          <a:xfrm rot="0">
            <a:off x="2220327" y="6770212"/>
            <a:ext cx="14313485" cy="2800833"/>
          </a:xfrm>
          <a:prstGeom prst="rect">
            <a:avLst/>
          </a:prstGeom>
        </p:spPr>
        <p:txBody>
          <a:bodyPr anchor="t" rtlCol="false" tIns="0" lIns="0" bIns="0" rIns="0">
            <a:spAutoFit/>
          </a:bodyPr>
          <a:lstStyle/>
          <a:p>
            <a:pPr algn="ctr">
              <a:lnSpc>
                <a:spcPts val="3648"/>
              </a:lnSpc>
            </a:pPr>
            <a:r>
              <a:rPr lang="en-US" sz="2605" spc="226">
                <a:solidFill>
                  <a:srgbClr val="FFFFFF"/>
                </a:solidFill>
                <a:latin typeface="Agrandir"/>
                <a:ea typeface="Agrandir"/>
                <a:cs typeface="Agrandir"/>
                <a:sym typeface="Agrandir"/>
              </a:rPr>
              <a:t>Selecting</a:t>
            </a:r>
            <a:r>
              <a:rPr lang="en-US" sz="2605" spc="226">
                <a:solidFill>
                  <a:srgbClr val="FFFFFF"/>
                </a:solidFill>
                <a:latin typeface="Agrandir"/>
                <a:ea typeface="Agrandir"/>
                <a:cs typeface="Agrandir"/>
                <a:sym typeface="Agrandir"/>
              </a:rPr>
              <a:t> </a:t>
            </a:r>
            <a:r>
              <a:rPr lang="en-US" b="true" sz="2605" spc="226" u="sng">
                <a:solidFill>
                  <a:srgbClr val="C8A157"/>
                </a:solidFill>
                <a:latin typeface="Agrandir Bold"/>
                <a:ea typeface="Agrandir Bold"/>
                <a:cs typeface="Agrandir Bold"/>
                <a:sym typeface="Agrandir Bold"/>
                <a:hlinkClick r:id="rId9" tooltip="https://www.harrysliquor.com.au/products/malibu-rum-cola-can-250ml"/>
              </a:rPr>
              <a:t>Malibu Rum Cans </a:t>
            </a:r>
            <a:r>
              <a:rPr lang="en-US" sz="2605" spc="226">
                <a:solidFill>
                  <a:srgbClr val="FFFFFF"/>
                </a:solidFill>
                <a:latin typeface="Agrandir"/>
                <a:ea typeface="Agrandir"/>
                <a:cs typeface="Agrandir"/>
                <a:sym typeface="Agrandir"/>
              </a:rPr>
              <a:t>for a gathering begins with considering the type of event you are hosting. Whether it is a party, picnic, birthday celebration, or casual outdoor gathering, think about the number of guests, event duration, location, and preferred beverage styles. Planning these details in advance can help you choose suitable options that match the occasion and make beverage arrangements more convenient.</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859809" y="921224"/>
            <a:ext cx="7662483" cy="4011864"/>
            <a:chOff x="0" y="0"/>
            <a:chExt cx="3261928" cy="1707855"/>
          </a:xfrm>
        </p:grpSpPr>
        <p:sp>
          <p:nvSpPr>
            <p:cNvPr name="Freeform 3" id="3"/>
            <p:cNvSpPr/>
            <p:nvPr/>
          </p:nvSpPr>
          <p:spPr>
            <a:xfrm flipH="false" flipV="false" rot="0">
              <a:off x="0" y="0"/>
              <a:ext cx="3261928" cy="1707855"/>
            </a:xfrm>
            <a:custGeom>
              <a:avLst/>
              <a:gdLst/>
              <a:ahLst/>
              <a:cxnLst/>
              <a:rect r="r" b="b" t="t" l="l"/>
              <a:pathLst>
                <a:path h="1707855" w="3261928">
                  <a:moveTo>
                    <a:pt x="0" y="0"/>
                  </a:moveTo>
                  <a:lnTo>
                    <a:pt x="3261928" y="0"/>
                  </a:lnTo>
                  <a:lnTo>
                    <a:pt x="3261928" y="1707855"/>
                  </a:lnTo>
                  <a:lnTo>
                    <a:pt x="0" y="1707855"/>
                  </a:lnTo>
                  <a:close/>
                </a:path>
              </a:pathLst>
            </a:custGeom>
            <a:blipFill>
              <a:blip r:embed="rId2"/>
              <a:stretch>
                <a:fillRect l="0" t="-2089" r="0" b="-2089"/>
              </a:stretch>
            </a:blipFill>
          </p:spPr>
        </p:sp>
      </p:grpSp>
      <p:grpSp>
        <p:nvGrpSpPr>
          <p:cNvPr name="Group 4" id="4"/>
          <p:cNvGrpSpPr/>
          <p:nvPr/>
        </p:nvGrpSpPr>
        <p:grpSpPr>
          <a:xfrm rot="0">
            <a:off x="859809" y="5412795"/>
            <a:ext cx="7662483" cy="4011864"/>
            <a:chOff x="0" y="0"/>
            <a:chExt cx="3261928" cy="1707855"/>
          </a:xfrm>
        </p:grpSpPr>
        <p:sp>
          <p:nvSpPr>
            <p:cNvPr name="Freeform 5" id="5"/>
            <p:cNvSpPr/>
            <p:nvPr/>
          </p:nvSpPr>
          <p:spPr>
            <a:xfrm flipH="false" flipV="false" rot="0">
              <a:off x="0" y="0"/>
              <a:ext cx="3261928" cy="1707855"/>
            </a:xfrm>
            <a:custGeom>
              <a:avLst/>
              <a:gdLst/>
              <a:ahLst/>
              <a:cxnLst/>
              <a:rect r="r" b="b" t="t" l="l"/>
              <a:pathLst>
                <a:path h="1707855" w="3261928">
                  <a:moveTo>
                    <a:pt x="0" y="0"/>
                  </a:moveTo>
                  <a:lnTo>
                    <a:pt x="3261928" y="0"/>
                  </a:lnTo>
                  <a:lnTo>
                    <a:pt x="3261928" y="1707855"/>
                  </a:lnTo>
                  <a:lnTo>
                    <a:pt x="0" y="1707855"/>
                  </a:lnTo>
                  <a:close/>
                </a:path>
              </a:pathLst>
            </a:custGeom>
            <a:blipFill>
              <a:blip r:embed="rId3"/>
              <a:stretch>
                <a:fillRect l="0" t="-2089" r="0" b="-2089"/>
              </a:stretch>
            </a:blipFill>
          </p:spPr>
        </p:sp>
      </p:grpSp>
      <p:sp>
        <p:nvSpPr>
          <p:cNvPr name="Freeform 6" id="6"/>
          <p:cNvSpPr/>
          <p:nvPr/>
        </p:nvSpPr>
        <p:spPr>
          <a:xfrm flipH="false" flipV="false" rot="0">
            <a:off x="16865238" y="8881433"/>
            <a:ext cx="788125" cy="753734"/>
          </a:xfrm>
          <a:custGeom>
            <a:avLst/>
            <a:gdLst/>
            <a:ahLst/>
            <a:cxnLst/>
            <a:rect r="r" b="b" t="t" l="l"/>
            <a:pathLst>
              <a:path h="753734" w="788125">
                <a:moveTo>
                  <a:pt x="0" y="0"/>
                </a:moveTo>
                <a:lnTo>
                  <a:pt x="788124" y="0"/>
                </a:lnTo>
                <a:lnTo>
                  <a:pt x="788124" y="753734"/>
                </a:lnTo>
                <a:lnTo>
                  <a:pt x="0" y="753734"/>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7" id="7"/>
          <p:cNvSpPr/>
          <p:nvPr/>
        </p:nvSpPr>
        <p:spPr>
          <a:xfrm flipH="false" flipV="false" rot="0">
            <a:off x="9018409" y="544357"/>
            <a:ext cx="788125" cy="753734"/>
          </a:xfrm>
          <a:custGeom>
            <a:avLst/>
            <a:gdLst/>
            <a:ahLst/>
            <a:cxnLst/>
            <a:rect r="r" b="b" t="t" l="l"/>
            <a:pathLst>
              <a:path h="753734" w="788125">
                <a:moveTo>
                  <a:pt x="0" y="0"/>
                </a:moveTo>
                <a:lnTo>
                  <a:pt x="788124" y="0"/>
                </a:lnTo>
                <a:lnTo>
                  <a:pt x="788124" y="753733"/>
                </a:lnTo>
                <a:lnTo>
                  <a:pt x="0" y="753733"/>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8" id="8"/>
          <p:cNvSpPr txBox="true"/>
          <p:nvPr/>
        </p:nvSpPr>
        <p:spPr>
          <a:xfrm rot="0">
            <a:off x="9144000" y="2442209"/>
            <a:ext cx="8329266" cy="865118"/>
          </a:xfrm>
          <a:prstGeom prst="rect">
            <a:avLst/>
          </a:prstGeom>
        </p:spPr>
        <p:txBody>
          <a:bodyPr anchor="t" rtlCol="false" tIns="0" lIns="0" bIns="0" rIns="0">
            <a:spAutoFit/>
          </a:bodyPr>
          <a:lstStyle/>
          <a:p>
            <a:pPr algn="ctr">
              <a:lnSpc>
                <a:spcPts val="6915"/>
              </a:lnSpc>
            </a:pPr>
            <a:r>
              <a:rPr lang="en-US" sz="4939" b="true">
                <a:solidFill>
                  <a:srgbClr val="FFFFFF"/>
                </a:solidFill>
                <a:latin typeface="The Seasons Bold"/>
                <a:ea typeface="The Seasons Bold"/>
                <a:cs typeface="The Seasons Bold"/>
                <a:sym typeface="The Seasons Bold"/>
              </a:rPr>
              <a:t>Consider Flavor Preferences</a:t>
            </a:r>
          </a:p>
        </p:txBody>
      </p:sp>
      <p:sp>
        <p:nvSpPr>
          <p:cNvPr name="TextBox 9" id="9"/>
          <p:cNvSpPr txBox="true"/>
          <p:nvPr/>
        </p:nvSpPr>
        <p:spPr>
          <a:xfrm rot="0">
            <a:off x="9385219" y="3653699"/>
            <a:ext cx="7874081" cy="4226890"/>
          </a:xfrm>
          <a:prstGeom prst="rect">
            <a:avLst/>
          </a:prstGeom>
        </p:spPr>
        <p:txBody>
          <a:bodyPr anchor="t" rtlCol="false" tIns="0" lIns="0" bIns="0" rIns="0">
            <a:spAutoFit/>
          </a:bodyPr>
          <a:lstStyle/>
          <a:p>
            <a:pPr algn="l">
              <a:lnSpc>
                <a:spcPts val="4158"/>
              </a:lnSpc>
            </a:pPr>
            <a:r>
              <a:rPr lang="en-US" sz="2970" spc="258">
                <a:solidFill>
                  <a:srgbClr val="FFFFFF"/>
                </a:solidFill>
                <a:latin typeface="Agrandir"/>
                <a:ea typeface="Agrandir"/>
                <a:cs typeface="Agrandir"/>
                <a:sym typeface="Agrandir"/>
              </a:rPr>
              <a:t>Guest pre</a:t>
            </a:r>
            <a:r>
              <a:rPr lang="en-US" sz="2970" spc="258">
                <a:solidFill>
                  <a:srgbClr val="FFFFFF"/>
                </a:solidFill>
                <a:latin typeface="Agrandir"/>
                <a:ea typeface="Agrandir"/>
                <a:cs typeface="Agrandir"/>
                <a:sym typeface="Agrandir"/>
              </a:rPr>
              <a:t>ferences can play an important role when choosing canned beverages. Consider flavors and drink styles that are likely to suit your group. Offering options that match different taste preferences can make the beverage selection more appealing and enjoyable for guests.</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3805072"/>
            <a:chOff x="0" y="0"/>
            <a:chExt cx="2833290" cy="589505"/>
          </a:xfrm>
        </p:grpSpPr>
        <p:sp>
          <p:nvSpPr>
            <p:cNvPr name="Freeform 3" id="3"/>
            <p:cNvSpPr/>
            <p:nvPr/>
          </p:nvSpPr>
          <p:spPr>
            <a:xfrm flipH="false" flipV="false" rot="0">
              <a:off x="0" y="0"/>
              <a:ext cx="2833290" cy="589505"/>
            </a:xfrm>
            <a:custGeom>
              <a:avLst/>
              <a:gdLst/>
              <a:ahLst/>
              <a:cxnLst/>
              <a:rect r="r" b="b" t="t" l="l"/>
              <a:pathLst>
                <a:path h="589505" w="2833290">
                  <a:moveTo>
                    <a:pt x="0" y="0"/>
                  </a:moveTo>
                  <a:lnTo>
                    <a:pt x="2833290" y="0"/>
                  </a:lnTo>
                  <a:lnTo>
                    <a:pt x="2833290" y="589505"/>
                  </a:lnTo>
                  <a:lnTo>
                    <a:pt x="0" y="589505"/>
                  </a:lnTo>
                  <a:close/>
                </a:path>
              </a:pathLst>
            </a:custGeom>
            <a:blipFill>
              <a:blip r:embed="rId2"/>
              <a:stretch>
                <a:fillRect l="0" t="-201632" r="0" b="-18781"/>
              </a:stretch>
            </a:blipFill>
          </p:spPr>
        </p:sp>
      </p:grpSp>
      <p:sp>
        <p:nvSpPr>
          <p:cNvPr name="TextBox 4" id="4"/>
          <p:cNvSpPr txBox="true"/>
          <p:nvPr/>
        </p:nvSpPr>
        <p:spPr>
          <a:xfrm rot="0">
            <a:off x="8946065" y="4779339"/>
            <a:ext cx="8313235" cy="4804737"/>
          </a:xfrm>
          <a:prstGeom prst="rect">
            <a:avLst/>
          </a:prstGeom>
        </p:spPr>
        <p:txBody>
          <a:bodyPr anchor="t" rtlCol="false" tIns="0" lIns="0" bIns="0" rIns="0">
            <a:spAutoFit/>
          </a:bodyPr>
          <a:lstStyle/>
          <a:p>
            <a:pPr algn="l">
              <a:lnSpc>
                <a:spcPts val="4200"/>
              </a:lnSpc>
            </a:pPr>
            <a:r>
              <a:rPr lang="en-US" sz="3000" spc="261">
                <a:solidFill>
                  <a:srgbClr val="FFFFFF"/>
                </a:solidFill>
                <a:latin typeface="Agrandir"/>
                <a:ea typeface="Agrandir"/>
                <a:cs typeface="Agrandir"/>
                <a:sym typeface="Agrandir"/>
              </a:rPr>
              <a:t>Before purchasi</a:t>
            </a:r>
            <a:r>
              <a:rPr lang="en-US" sz="3000" spc="261">
                <a:solidFill>
                  <a:srgbClr val="FFFFFF"/>
                </a:solidFill>
                <a:latin typeface="Agrandir"/>
                <a:ea typeface="Agrandir"/>
                <a:cs typeface="Agrandir"/>
                <a:sym typeface="Agrandir"/>
              </a:rPr>
              <a:t>ng, estimate the number of guests and the expected duration of the event. Planning the quantity in advance can help you manage your beverage selection more efficiently. It is also useful to consider other non-alcoholic beverage options when planning refreshments for a group.</a:t>
            </a:r>
          </a:p>
        </p:txBody>
      </p:sp>
      <p:sp>
        <p:nvSpPr>
          <p:cNvPr name="TextBox 5" id="5"/>
          <p:cNvSpPr txBox="true"/>
          <p:nvPr/>
        </p:nvSpPr>
        <p:spPr>
          <a:xfrm rot="0">
            <a:off x="644276" y="5703273"/>
            <a:ext cx="7759196" cy="1337842"/>
          </a:xfrm>
          <a:prstGeom prst="rect">
            <a:avLst/>
          </a:prstGeom>
        </p:spPr>
        <p:txBody>
          <a:bodyPr anchor="t" rtlCol="false" tIns="0" lIns="0" bIns="0" rIns="0">
            <a:spAutoFit/>
          </a:bodyPr>
          <a:lstStyle/>
          <a:p>
            <a:pPr algn="l">
              <a:lnSpc>
                <a:spcPts val="10654"/>
              </a:lnSpc>
            </a:pPr>
            <a:r>
              <a:rPr lang="en-US" sz="7610" b="true">
                <a:solidFill>
                  <a:srgbClr val="FFFFFF"/>
                </a:solidFill>
                <a:latin typeface="The Seasons Bold"/>
                <a:ea typeface="The Seasons Bold"/>
                <a:cs typeface="The Seasons Bold"/>
                <a:sym typeface="The Seasons Bold"/>
              </a:rPr>
              <a:t>Plan the Quantity</a:t>
            </a:r>
          </a:p>
        </p:txBody>
      </p:sp>
    </p:spTree>
  </p:cSld>
  <p:clrMapOvr>
    <a:masterClrMapping/>
  </p:clrMapOvr>
</p:sld>
</file>

<file path=ppt/slides/slide5.xml><?xml version="1.0" encoding="utf-8"?>
<p:sld xmlns:p="http://schemas.openxmlformats.org/presentationml/2006/main" xmlns:a="http://schemas.openxmlformats.org/drawingml/2006/main">
  <p:cSld>
    <p:bg>
      <p:bgPr>
        <a:solidFill>
          <a:srgbClr val="000000"/>
        </a:solidFill>
      </p:bgPr>
    </p:bg>
    <p:spTree>
      <p:nvGrpSpPr>
        <p:cNvPr id="1" name=""/>
        <p:cNvGrpSpPr/>
        <p:nvPr/>
      </p:nvGrpSpPr>
      <p:grpSpPr>
        <a:xfrm>
          <a:off x="0" y="0"/>
          <a:ext cx="0" cy="0"/>
          <a:chOff x="0" y="0"/>
          <a:chExt cx="0" cy="0"/>
        </a:xfrm>
      </p:grpSpPr>
      <p:sp>
        <p:nvSpPr>
          <p:cNvPr name="TextBox 2" id="2"/>
          <p:cNvSpPr txBox="true"/>
          <p:nvPr/>
        </p:nvSpPr>
        <p:spPr>
          <a:xfrm rot="0">
            <a:off x="2610916" y="1468958"/>
            <a:ext cx="13066168" cy="3085879"/>
          </a:xfrm>
          <a:prstGeom prst="rect">
            <a:avLst/>
          </a:prstGeom>
        </p:spPr>
        <p:txBody>
          <a:bodyPr anchor="t" rtlCol="false" tIns="0" lIns="0" bIns="0" rIns="0">
            <a:spAutoFit/>
          </a:bodyPr>
          <a:lstStyle/>
          <a:p>
            <a:pPr algn="ctr">
              <a:lnSpc>
                <a:spcPts val="22975"/>
              </a:lnSpc>
            </a:pPr>
            <a:r>
              <a:rPr lang="en-US" sz="23207" i="true" spc="-1972">
                <a:solidFill>
                  <a:srgbClr val="C8A157"/>
                </a:solidFill>
                <a:latin typeface="Georgia Pro Italics"/>
                <a:ea typeface="Georgia Pro Italics"/>
                <a:cs typeface="Georgia Pro Italics"/>
                <a:sym typeface="Georgia Pro Italics"/>
              </a:rPr>
              <a:t>Thank You</a:t>
            </a:r>
          </a:p>
        </p:txBody>
      </p:sp>
      <p:sp>
        <p:nvSpPr>
          <p:cNvPr name="TextBox 3" id="3"/>
          <p:cNvSpPr txBox="true"/>
          <p:nvPr/>
        </p:nvSpPr>
        <p:spPr>
          <a:xfrm rot="0">
            <a:off x="4155300" y="4354812"/>
            <a:ext cx="10888993" cy="4187712"/>
          </a:xfrm>
          <a:prstGeom prst="rect">
            <a:avLst/>
          </a:prstGeom>
        </p:spPr>
        <p:txBody>
          <a:bodyPr anchor="t" rtlCol="false" tIns="0" lIns="0" bIns="0" rIns="0">
            <a:spAutoFit/>
          </a:bodyPr>
          <a:lstStyle/>
          <a:p>
            <a:pPr algn="l">
              <a:lnSpc>
                <a:spcPts val="6723"/>
              </a:lnSpc>
            </a:pPr>
            <a:r>
              <a:rPr lang="en-US" sz="3954">
                <a:solidFill>
                  <a:srgbClr val="FFFFFF"/>
                </a:solidFill>
                <a:latin typeface="Work Sans"/>
                <a:ea typeface="Work Sans"/>
                <a:cs typeface="Work Sans"/>
                <a:sym typeface="Work Sans"/>
              </a:rPr>
              <a:t>E-mail :     sales@harrysliquor.com.au</a:t>
            </a:r>
          </a:p>
          <a:p>
            <a:pPr algn="l">
              <a:lnSpc>
                <a:spcPts val="6723"/>
              </a:lnSpc>
            </a:pPr>
            <a:r>
              <a:rPr lang="en-US" sz="3954">
                <a:solidFill>
                  <a:srgbClr val="FFFFFF"/>
                </a:solidFill>
                <a:latin typeface="Work Sans"/>
                <a:ea typeface="Work Sans"/>
                <a:cs typeface="Work Sans"/>
                <a:sym typeface="Work Sans"/>
              </a:rPr>
              <a:t>Website :   www.harrysliquor.com.au</a:t>
            </a:r>
          </a:p>
          <a:p>
            <a:pPr algn="l">
              <a:lnSpc>
                <a:spcPts val="6723"/>
              </a:lnSpc>
            </a:pPr>
            <a:r>
              <a:rPr lang="en-US" sz="3954">
                <a:solidFill>
                  <a:srgbClr val="FFFFFF"/>
                </a:solidFill>
                <a:latin typeface="Work Sans"/>
                <a:ea typeface="Work Sans"/>
                <a:cs typeface="Work Sans"/>
                <a:sym typeface="Work Sans"/>
              </a:rPr>
              <a:t>Phone :      +61 296277777</a:t>
            </a:r>
          </a:p>
          <a:p>
            <a:pPr algn="l">
              <a:lnSpc>
                <a:spcPts val="6723"/>
              </a:lnSpc>
            </a:pPr>
            <a:r>
              <a:rPr lang="en-US" sz="3954">
                <a:solidFill>
                  <a:srgbClr val="FFFFFF"/>
                </a:solidFill>
                <a:latin typeface="Work Sans"/>
                <a:ea typeface="Work Sans"/>
                <a:cs typeface="Work Sans"/>
                <a:sym typeface="Work Sans"/>
              </a:rPr>
              <a:t>Address :   103 Railway Terrace, Schofields </a:t>
            </a:r>
          </a:p>
          <a:p>
            <a:pPr algn="l">
              <a:lnSpc>
                <a:spcPts val="6723"/>
              </a:lnSpc>
            </a:pPr>
            <a:r>
              <a:rPr lang="en-US" sz="3954">
                <a:solidFill>
                  <a:srgbClr val="FFFFFF"/>
                </a:solidFill>
                <a:latin typeface="Work Sans"/>
                <a:ea typeface="Work Sans"/>
                <a:cs typeface="Work Sans"/>
                <a:sym typeface="Work Sans"/>
              </a:rPr>
              <a:t>                     Sydney, Australia 2762      </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DAHTYeAJoP4</dc:identifier>
  <dcterms:modified xsi:type="dcterms:W3CDTF">2011-08-01T06:04:30Z</dcterms:modified>
  <cp:revision>1</cp:revision>
  <dc:title>How to Select the Right Malibu Rum Cans for Parties, Picnics, and Celebrations</dc:title>
</cp:coreProperties>
</file>