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2" r:id="rId3"/>
    <p:sldId id="258" r:id="rId4"/>
    <p:sldId id="284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70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0EB28-424F-4174-BC3F-D2ACC8ED5639}" v="1122" dt="2024-01-21T19:43:00.976"/>
    <p1510:client id="{7705CBD2-5ED7-44C3-91A7-DC098ECF8B05}" v="79" dt="2024-01-21T08:43:18.076"/>
    <p1510:client id="{D4EEC298-707A-8BB5-BE63-3E4979397867}" v="239" dt="2024-01-21T10:20:42.274"/>
    <p1510:client id="{FEDE7451-BC26-F37D-1A16-D23F7DE48FA8}" v="110" dt="2024-01-21T08:59:12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svg"/><Relationship Id="rId1" Type="http://schemas.openxmlformats.org/officeDocument/2006/relationships/image" Target="../media/image16.png"/><Relationship Id="rId6" Type="http://schemas.openxmlformats.org/officeDocument/2006/relationships/image" Target="../media/image24.svg"/><Relationship Id="rId5" Type="http://schemas.openxmlformats.org/officeDocument/2006/relationships/image" Target="../media/image18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4484A9-B512-4718-B778-A5AF369BA2F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258B34B-A22C-4B6E-B66A-3CAF5570936A}">
      <dgm:prSet/>
      <dgm:spPr/>
      <dgm:t>
        <a:bodyPr/>
        <a:lstStyle/>
        <a:p>
          <a:pPr>
            <a:defRPr cap="all"/>
          </a:pPr>
          <a:r>
            <a:rPr lang="en-US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Core Concept: Converting Energy to Electricity</a:t>
          </a:r>
          <a:endParaRPr lang="en-US" cap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20C080-6C1B-49D7-A818-79DC7E312857}" type="parTrans" cxnId="{E8F27B2A-16FF-477B-8542-B39F09616979}">
      <dgm:prSet/>
      <dgm:spPr/>
      <dgm:t>
        <a:bodyPr/>
        <a:lstStyle/>
        <a:p>
          <a:endParaRPr lang="en-US"/>
        </a:p>
      </dgm:t>
    </dgm:pt>
    <dgm:pt modelId="{12A1FDC8-6709-4291-B308-67F4C3F9F9D9}" type="sibTrans" cxnId="{E8F27B2A-16FF-477B-8542-B39F09616979}">
      <dgm:prSet/>
      <dgm:spPr/>
      <dgm:t>
        <a:bodyPr/>
        <a:lstStyle/>
        <a:p>
          <a:endParaRPr lang="en-US"/>
        </a:p>
      </dgm:t>
    </dgm:pt>
    <dgm:pt modelId="{8A40029E-E3F7-42AA-BDE2-4F81CAB9939E}">
      <dgm:prSet/>
      <dgm:spPr/>
      <dgm:t>
        <a:bodyPr/>
        <a:lstStyle/>
        <a:p>
          <a:pPr>
            <a:defRPr cap="all"/>
          </a:pPr>
          <a:r>
            <a:rPr lang="en-US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Common Components: Fuel Source, Boiler, Turbine, Generator, Transformer</a:t>
          </a:r>
          <a:endParaRPr lang="en-US" cap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84BDF2-B74F-4944-A642-506DFF0F716E}" type="parTrans" cxnId="{49B43521-FF53-4F40-ABB1-3130A281763B}">
      <dgm:prSet/>
      <dgm:spPr/>
      <dgm:t>
        <a:bodyPr/>
        <a:lstStyle/>
        <a:p>
          <a:endParaRPr lang="en-US"/>
        </a:p>
      </dgm:t>
    </dgm:pt>
    <dgm:pt modelId="{C5005D9E-674C-422C-97DF-1354A9FFB2A7}" type="sibTrans" cxnId="{49B43521-FF53-4F40-ABB1-3130A281763B}">
      <dgm:prSet/>
      <dgm:spPr/>
      <dgm:t>
        <a:bodyPr/>
        <a:lstStyle/>
        <a:p>
          <a:endParaRPr lang="en-US"/>
        </a:p>
      </dgm:t>
    </dgm:pt>
    <dgm:pt modelId="{C5E5AB47-0899-438E-B069-3626C974F959}">
      <dgm:prSet/>
      <dgm:spPr/>
      <dgm:t>
        <a:bodyPr/>
        <a:lstStyle/>
        <a:p>
          <a:pPr>
            <a:defRPr cap="all"/>
          </a:pPr>
          <a:r>
            <a:rPr lang="en-US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Energy Flow: From Raw Energy to Electrical Output</a:t>
          </a:r>
          <a:endParaRPr lang="en-US" cap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2BBB7-0499-4409-BB5E-A744427C76A1}" type="parTrans" cxnId="{14D36155-71EA-4C2F-A18B-BF9516945362}">
      <dgm:prSet/>
      <dgm:spPr/>
      <dgm:t>
        <a:bodyPr/>
        <a:lstStyle/>
        <a:p>
          <a:endParaRPr lang="en-US"/>
        </a:p>
      </dgm:t>
    </dgm:pt>
    <dgm:pt modelId="{CD591317-BC84-429D-8D1F-D3E4BFD82704}" type="sibTrans" cxnId="{14D36155-71EA-4C2F-A18B-BF9516945362}">
      <dgm:prSet/>
      <dgm:spPr/>
      <dgm:t>
        <a:bodyPr/>
        <a:lstStyle/>
        <a:p>
          <a:endParaRPr lang="en-US"/>
        </a:p>
      </dgm:t>
    </dgm:pt>
    <dgm:pt modelId="{2B773E58-3DD8-4BA4-A4E0-38059F894CAF}" type="pres">
      <dgm:prSet presAssocID="{654484A9-B512-4718-B778-A5AF369BA2F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1BC21B-79E7-4F64-9623-73E7D75EA76B}" type="pres">
      <dgm:prSet presAssocID="{B258B34B-A22C-4B6E-B66A-3CAF5570936A}" presName="compNode" presStyleCnt="0"/>
      <dgm:spPr/>
    </dgm:pt>
    <dgm:pt modelId="{2428155C-DEA0-4A7F-8310-4A726DE04B0A}" type="pres">
      <dgm:prSet presAssocID="{B258B34B-A22C-4B6E-B66A-3CAF5570936A}" presName="iconBgRect" presStyleLbl="bgShp" presStyleIdx="0" presStyleCnt="3"/>
      <dgm:spPr/>
    </dgm:pt>
    <dgm:pt modelId="{035FB939-122D-43E2-BE1A-31D64562EEA8}" type="pres">
      <dgm:prSet presAssocID="{B258B34B-A22C-4B6E-B66A-3CAF557093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58AC321D-D051-4094-81BC-3B59715E8D52}" type="pres">
      <dgm:prSet presAssocID="{B258B34B-A22C-4B6E-B66A-3CAF5570936A}" presName="spaceRect" presStyleCnt="0"/>
      <dgm:spPr/>
    </dgm:pt>
    <dgm:pt modelId="{D1A5A6C5-3078-4D40-9CD1-0219C9766726}" type="pres">
      <dgm:prSet presAssocID="{B258B34B-A22C-4B6E-B66A-3CAF5570936A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BC1F38D-0596-4362-8B52-48346F2470AD}" type="pres">
      <dgm:prSet presAssocID="{12A1FDC8-6709-4291-B308-67F4C3F9F9D9}" presName="sibTrans" presStyleCnt="0"/>
      <dgm:spPr/>
    </dgm:pt>
    <dgm:pt modelId="{A893D0A1-2213-45BF-94C9-3E840EBBCB24}" type="pres">
      <dgm:prSet presAssocID="{8A40029E-E3F7-42AA-BDE2-4F81CAB9939E}" presName="compNode" presStyleCnt="0"/>
      <dgm:spPr/>
    </dgm:pt>
    <dgm:pt modelId="{26193D11-484F-4D33-A5EE-4657BE4848A1}" type="pres">
      <dgm:prSet presAssocID="{8A40029E-E3F7-42AA-BDE2-4F81CAB9939E}" presName="iconBgRect" presStyleLbl="bgShp" presStyleIdx="1" presStyleCnt="3"/>
      <dgm:spPr/>
    </dgm:pt>
    <dgm:pt modelId="{851634CD-7DE9-4FB8-B64A-FAAEEFA2CB04}" type="pres">
      <dgm:prSet presAssocID="{8A40029E-E3F7-42AA-BDE2-4F81CAB9939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5A8C7387-EA32-48BB-9797-FA7BE61D175E}" type="pres">
      <dgm:prSet presAssocID="{8A40029E-E3F7-42AA-BDE2-4F81CAB9939E}" presName="spaceRect" presStyleCnt="0"/>
      <dgm:spPr/>
    </dgm:pt>
    <dgm:pt modelId="{4409FA15-4939-47C1-9F05-382FA0D97A1C}" type="pres">
      <dgm:prSet presAssocID="{8A40029E-E3F7-42AA-BDE2-4F81CAB9939E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E099A8F7-4181-4E19-9702-9BAFA8F84439}" type="pres">
      <dgm:prSet presAssocID="{C5005D9E-674C-422C-97DF-1354A9FFB2A7}" presName="sibTrans" presStyleCnt="0"/>
      <dgm:spPr/>
    </dgm:pt>
    <dgm:pt modelId="{CC6F7167-E608-4F19-AB1C-C28B5A1D2E84}" type="pres">
      <dgm:prSet presAssocID="{C5E5AB47-0899-438E-B069-3626C974F959}" presName="compNode" presStyleCnt="0"/>
      <dgm:spPr/>
    </dgm:pt>
    <dgm:pt modelId="{366B1416-21A0-49AB-8225-85BFF605EC11}" type="pres">
      <dgm:prSet presAssocID="{C5E5AB47-0899-438E-B069-3626C974F959}" presName="iconBgRect" presStyleLbl="bgShp" presStyleIdx="2" presStyleCnt="3"/>
      <dgm:spPr/>
    </dgm:pt>
    <dgm:pt modelId="{FF18DA0A-ECA5-40D6-AB3D-51D35EF74896}" type="pres">
      <dgm:prSet presAssocID="{C5E5AB47-0899-438E-B069-3626C974F9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9BA39BA-6C78-4173-A6B7-E186ADA3B1EF}" type="pres">
      <dgm:prSet presAssocID="{C5E5AB47-0899-438E-B069-3626C974F959}" presName="spaceRect" presStyleCnt="0"/>
      <dgm:spPr/>
    </dgm:pt>
    <dgm:pt modelId="{7E0E0A79-C42E-42DD-908C-3CDD4F206B8E}" type="pres">
      <dgm:prSet presAssocID="{C5E5AB47-0899-438E-B069-3626C974F959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AA6391-B83E-4374-A260-FF3B904677BD}" type="presOf" srcId="{8A40029E-E3F7-42AA-BDE2-4F81CAB9939E}" destId="{4409FA15-4939-47C1-9F05-382FA0D97A1C}" srcOrd="0" destOrd="0" presId="urn:microsoft.com/office/officeart/2018/5/layout/IconCircleLabelList"/>
    <dgm:cxn modelId="{49B43521-FF53-4F40-ABB1-3130A281763B}" srcId="{654484A9-B512-4718-B778-A5AF369BA2FE}" destId="{8A40029E-E3F7-42AA-BDE2-4F81CAB9939E}" srcOrd="1" destOrd="0" parTransId="{F384BDF2-B74F-4944-A642-506DFF0F716E}" sibTransId="{C5005D9E-674C-422C-97DF-1354A9FFB2A7}"/>
    <dgm:cxn modelId="{E6A8944F-F2D8-48B1-B66F-88283B9BA02C}" type="presOf" srcId="{C5E5AB47-0899-438E-B069-3626C974F959}" destId="{7E0E0A79-C42E-42DD-908C-3CDD4F206B8E}" srcOrd="0" destOrd="0" presId="urn:microsoft.com/office/officeart/2018/5/layout/IconCircleLabelList"/>
    <dgm:cxn modelId="{919DD6F1-CEF6-451E-AC1C-1E2D651CCECB}" type="presOf" srcId="{B258B34B-A22C-4B6E-B66A-3CAF5570936A}" destId="{D1A5A6C5-3078-4D40-9CD1-0219C9766726}" srcOrd="0" destOrd="0" presId="urn:microsoft.com/office/officeart/2018/5/layout/IconCircleLabelList"/>
    <dgm:cxn modelId="{C441A2BD-A7D8-4843-B63A-4E6BCFC71B51}" type="presOf" srcId="{654484A9-B512-4718-B778-A5AF369BA2FE}" destId="{2B773E58-3DD8-4BA4-A4E0-38059F894CAF}" srcOrd="0" destOrd="0" presId="urn:microsoft.com/office/officeart/2018/5/layout/IconCircleLabelList"/>
    <dgm:cxn modelId="{E8F27B2A-16FF-477B-8542-B39F09616979}" srcId="{654484A9-B512-4718-B778-A5AF369BA2FE}" destId="{B258B34B-A22C-4B6E-B66A-3CAF5570936A}" srcOrd="0" destOrd="0" parTransId="{F620C080-6C1B-49D7-A818-79DC7E312857}" sibTransId="{12A1FDC8-6709-4291-B308-67F4C3F9F9D9}"/>
    <dgm:cxn modelId="{14D36155-71EA-4C2F-A18B-BF9516945362}" srcId="{654484A9-B512-4718-B778-A5AF369BA2FE}" destId="{C5E5AB47-0899-438E-B069-3626C974F959}" srcOrd="2" destOrd="0" parTransId="{BEC2BBB7-0499-4409-BB5E-A744427C76A1}" sibTransId="{CD591317-BC84-429D-8D1F-D3E4BFD82704}"/>
    <dgm:cxn modelId="{B476C124-7DF9-4107-B495-24B40DCAE539}" type="presParOf" srcId="{2B773E58-3DD8-4BA4-A4E0-38059F894CAF}" destId="{5B1BC21B-79E7-4F64-9623-73E7D75EA76B}" srcOrd="0" destOrd="0" presId="urn:microsoft.com/office/officeart/2018/5/layout/IconCircleLabelList"/>
    <dgm:cxn modelId="{E75D724C-2B42-4C45-8E7A-B4E41A8929D7}" type="presParOf" srcId="{5B1BC21B-79E7-4F64-9623-73E7D75EA76B}" destId="{2428155C-DEA0-4A7F-8310-4A726DE04B0A}" srcOrd="0" destOrd="0" presId="urn:microsoft.com/office/officeart/2018/5/layout/IconCircleLabelList"/>
    <dgm:cxn modelId="{87EF1EC9-BD0E-41B3-90EC-BF59CFC1D85E}" type="presParOf" srcId="{5B1BC21B-79E7-4F64-9623-73E7D75EA76B}" destId="{035FB939-122D-43E2-BE1A-31D64562EEA8}" srcOrd="1" destOrd="0" presId="urn:microsoft.com/office/officeart/2018/5/layout/IconCircleLabelList"/>
    <dgm:cxn modelId="{F7DA5850-4CF3-43E7-AE3B-AFC90108D848}" type="presParOf" srcId="{5B1BC21B-79E7-4F64-9623-73E7D75EA76B}" destId="{58AC321D-D051-4094-81BC-3B59715E8D52}" srcOrd="2" destOrd="0" presId="urn:microsoft.com/office/officeart/2018/5/layout/IconCircleLabelList"/>
    <dgm:cxn modelId="{85EE83E2-CD7E-484E-8E67-CFBC8809661D}" type="presParOf" srcId="{5B1BC21B-79E7-4F64-9623-73E7D75EA76B}" destId="{D1A5A6C5-3078-4D40-9CD1-0219C9766726}" srcOrd="3" destOrd="0" presId="urn:microsoft.com/office/officeart/2018/5/layout/IconCircleLabelList"/>
    <dgm:cxn modelId="{16F3C8A0-8E93-4B5C-A1C7-B7127E40F814}" type="presParOf" srcId="{2B773E58-3DD8-4BA4-A4E0-38059F894CAF}" destId="{1BC1F38D-0596-4362-8B52-48346F2470AD}" srcOrd="1" destOrd="0" presId="urn:microsoft.com/office/officeart/2018/5/layout/IconCircleLabelList"/>
    <dgm:cxn modelId="{CC529A93-714D-4600-9C8E-A48E71928940}" type="presParOf" srcId="{2B773E58-3DD8-4BA4-A4E0-38059F894CAF}" destId="{A893D0A1-2213-45BF-94C9-3E840EBBCB24}" srcOrd="2" destOrd="0" presId="urn:microsoft.com/office/officeart/2018/5/layout/IconCircleLabelList"/>
    <dgm:cxn modelId="{C85AD033-3169-446A-817B-211F2B68E84B}" type="presParOf" srcId="{A893D0A1-2213-45BF-94C9-3E840EBBCB24}" destId="{26193D11-484F-4D33-A5EE-4657BE4848A1}" srcOrd="0" destOrd="0" presId="urn:microsoft.com/office/officeart/2018/5/layout/IconCircleLabelList"/>
    <dgm:cxn modelId="{32FD57A4-C5EC-4ADD-B2DC-3D9B2F69A630}" type="presParOf" srcId="{A893D0A1-2213-45BF-94C9-3E840EBBCB24}" destId="{851634CD-7DE9-4FB8-B64A-FAAEEFA2CB04}" srcOrd="1" destOrd="0" presId="urn:microsoft.com/office/officeart/2018/5/layout/IconCircleLabelList"/>
    <dgm:cxn modelId="{6856CDFE-EF33-4939-9592-E0CB2828D3CA}" type="presParOf" srcId="{A893D0A1-2213-45BF-94C9-3E840EBBCB24}" destId="{5A8C7387-EA32-48BB-9797-FA7BE61D175E}" srcOrd="2" destOrd="0" presId="urn:microsoft.com/office/officeart/2018/5/layout/IconCircleLabelList"/>
    <dgm:cxn modelId="{7598BC76-9276-4071-8710-E9EDA589D9F8}" type="presParOf" srcId="{A893D0A1-2213-45BF-94C9-3E840EBBCB24}" destId="{4409FA15-4939-47C1-9F05-382FA0D97A1C}" srcOrd="3" destOrd="0" presId="urn:microsoft.com/office/officeart/2018/5/layout/IconCircleLabelList"/>
    <dgm:cxn modelId="{0D3F8B1C-06A2-4300-8A14-D9ABFEED9143}" type="presParOf" srcId="{2B773E58-3DD8-4BA4-A4E0-38059F894CAF}" destId="{E099A8F7-4181-4E19-9702-9BAFA8F84439}" srcOrd="3" destOrd="0" presId="urn:microsoft.com/office/officeart/2018/5/layout/IconCircleLabelList"/>
    <dgm:cxn modelId="{855E0D51-0796-4F98-8BE2-F9CEBB32AE58}" type="presParOf" srcId="{2B773E58-3DD8-4BA4-A4E0-38059F894CAF}" destId="{CC6F7167-E608-4F19-AB1C-C28B5A1D2E84}" srcOrd="4" destOrd="0" presId="urn:microsoft.com/office/officeart/2018/5/layout/IconCircleLabelList"/>
    <dgm:cxn modelId="{B9E42284-3060-453B-818E-688DC4B3C9D6}" type="presParOf" srcId="{CC6F7167-E608-4F19-AB1C-C28B5A1D2E84}" destId="{366B1416-21A0-49AB-8225-85BFF605EC11}" srcOrd="0" destOrd="0" presId="urn:microsoft.com/office/officeart/2018/5/layout/IconCircleLabelList"/>
    <dgm:cxn modelId="{F3D18347-C751-408B-BC84-588706CD715F}" type="presParOf" srcId="{CC6F7167-E608-4F19-AB1C-C28B5A1D2E84}" destId="{FF18DA0A-ECA5-40D6-AB3D-51D35EF74896}" srcOrd="1" destOrd="0" presId="urn:microsoft.com/office/officeart/2018/5/layout/IconCircleLabelList"/>
    <dgm:cxn modelId="{8AC22911-F503-4A03-8872-36F79DD3DCFE}" type="presParOf" srcId="{CC6F7167-E608-4F19-AB1C-C28B5A1D2E84}" destId="{D9BA39BA-6C78-4173-A6B7-E186ADA3B1EF}" srcOrd="2" destOrd="0" presId="urn:microsoft.com/office/officeart/2018/5/layout/IconCircleLabelList"/>
    <dgm:cxn modelId="{8CCAFE27-D3A3-4E08-9D74-2B78DDE4E32E}" type="presParOf" srcId="{CC6F7167-E608-4F19-AB1C-C28B5A1D2E84}" destId="{7E0E0A79-C42E-42DD-908C-3CDD4F206B8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9E324-7639-4244-99D8-5729E9109A8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A4039B-4CC1-4BE2-BB39-2E972E9D2A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Importance of Energy Storage: Crucial for balancing supply and demand, especially with intermittent renewable sources.</a:t>
          </a:r>
        </a:p>
      </dgm:t>
    </dgm:pt>
    <dgm:pt modelId="{AAA1D44E-BEF6-4B75-B6B8-751589C1F12B}" type="parTrans" cxnId="{A33CA621-998C-4E84-A5AC-6FB3838E9AFB}">
      <dgm:prSet/>
      <dgm:spPr/>
      <dgm:t>
        <a:bodyPr/>
        <a:lstStyle/>
        <a:p>
          <a:endParaRPr lang="en-US"/>
        </a:p>
      </dgm:t>
    </dgm:pt>
    <dgm:pt modelId="{97A4B569-1876-4AA7-8798-22FAFA63CA19}" type="sibTrans" cxnId="{A33CA621-998C-4E84-A5AC-6FB3838E9AFB}">
      <dgm:prSet/>
      <dgm:spPr/>
      <dgm:t>
        <a:bodyPr/>
        <a:lstStyle/>
        <a:p>
          <a:endParaRPr lang="en-US"/>
        </a:p>
      </dgm:t>
    </dgm:pt>
    <dgm:pt modelId="{AFE8E149-F218-4160-88C4-4B0CA74014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imes New Roman"/>
              <a:cs typeface="Times New Roman"/>
            </a:rPr>
            <a:t>Types of Energy Storage: Includes battery storage, pumped hydroelectric storage, flywheels, and compressed air energy storage.</a:t>
          </a:r>
        </a:p>
      </dgm:t>
    </dgm:pt>
    <dgm:pt modelId="{6F1D791D-2699-4BD9-9FC4-910F778409C4}" type="parTrans" cxnId="{D3F562C8-2366-4F2E-A773-451B750A8FE5}">
      <dgm:prSet/>
      <dgm:spPr/>
      <dgm:t>
        <a:bodyPr/>
        <a:lstStyle/>
        <a:p>
          <a:endParaRPr lang="en-US"/>
        </a:p>
      </dgm:t>
    </dgm:pt>
    <dgm:pt modelId="{9D92EA64-0481-4115-A42B-804152FBF281}" type="sibTrans" cxnId="{D3F562C8-2366-4F2E-A773-451B750A8FE5}">
      <dgm:prSet/>
      <dgm:spPr/>
      <dgm:t>
        <a:bodyPr/>
        <a:lstStyle/>
        <a:p>
          <a:endParaRPr lang="en-US"/>
        </a:p>
      </dgm:t>
    </dgm:pt>
    <dgm:pt modelId="{DB750E7B-2054-4FE9-8277-B211361347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imes New Roman"/>
              <a:cs typeface="Times New Roman"/>
            </a:rPr>
            <a:t>Applications: Grid stabilization, peak shaving, load leveling, and renewable integration.</a:t>
          </a:r>
        </a:p>
      </dgm:t>
    </dgm:pt>
    <dgm:pt modelId="{B7D763AB-6115-4761-A4A8-F1967B9FFC56}" type="parTrans" cxnId="{275F7BF0-7705-4326-B1B6-6AD9F38E8791}">
      <dgm:prSet/>
      <dgm:spPr/>
      <dgm:t>
        <a:bodyPr/>
        <a:lstStyle/>
        <a:p>
          <a:endParaRPr lang="en-US"/>
        </a:p>
      </dgm:t>
    </dgm:pt>
    <dgm:pt modelId="{32F31454-F125-4851-8028-4D2C89131217}" type="sibTrans" cxnId="{275F7BF0-7705-4326-B1B6-6AD9F38E8791}">
      <dgm:prSet/>
      <dgm:spPr/>
      <dgm:t>
        <a:bodyPr/>
        <a:lstStyle/>
        <a:p>
          <a:endParaRPr lang="en-US"/>
        </a:p>
      </dgm:t>
    </dgm:pt>
    <dgm:pt modelId="{2ABC8D8D-4253-4363-9569-71A16317C1B1}" type="pres">
      <dgm:prSet presAssocID="{6B39E324-7639-4244-99D8-5729E9109A8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B66659-7A36-42BF-B3D6-DF4C1238EFF6}" type="pres">
      <dgm:prSet presAssocID="{B3A4039B-4CC1-4BE2-BB39-2E972E9D2A40}" presName="compNode" presStyleCnt="0"/>
      <dgm:spPr/>
    </dgm:pt>
    <dgm:pt modelId="{36471A3C-24B9-4BF0-B034-450926DFFBCD}" type="pres">
      <dgm:prSet presAssocID="{B3A4039B-4CC1-4BE2-BB39-2E972E9D2A40}" presName="bgRect" presStyleLbl="bgShp" presStyleIdx="0" presStyleCnt="3"/>
      <dgm:spPr/>
    </dgm:pt>
    <dgm:pt modelId="{41F5B67B-F9A5-4314-AD77-90642060116B}" type="pres">
      <dgm:prSet presAssocID="{B3A4039B-4CC1-4BE2-BB39-2E972E9D2A40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4F6E5072-7450-4F59-B8C0-787EF4B4C44E}" type="pres">
      <dgm:prSet presAssocID="{B3A4039B-4CC1-4BE2-BB39-2E972E9D2A40}" presName="spaceRect" presStyleCnt="0"/>
      <dgm:spPr/>
    </dgm:pt>
    <dgm:pt modelId="{3C73695E-6E32-4E1B-9B58-2B95BE950280}" type="pres">
      <dgm:prSet presAssocID="{B3A4039B-4CC1-4BE2-BB39-2E972E9D2A40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00EEE0E-A2C3-4131-BA29-7F4A23B6C63F}" type="pres">
      <dgm:prSet presAssocID="{97A4B569-1876-4AA7-8798-22FAFA63CA19}" presName="sibTrans" presStyleCnt="0"/>
      <dgm:spPr/>
    </dgm:pt>
    <dgm:pt modelId="{0BE8368D-4ABC-4516-9897-D249262B7BF7}" type="pres">
      <dgm:prSet presAssocID="{AFE8E149-F218-4160-88C4-4B0CA74014BF}" presName="compNode" presStyleCnt="0"/>
      <dgm:spPr/>
    </dgm:pt>
    <dgm:pt modelId="{847ACF85-A3AA-48EC-96B4-49C3E37733BA}" type="pres">
      <dgm:prSet presAssocID="{AFE8E149-F218-4160-88C4-4B0CA74014BF}" presName="bgRect" presStyleLbl="bgShp" presStyleIdx="1" presStyleCnt="3"/>
      <dgm:spPr/>
    </dgm:pt>
    <dgm:pt modelId="{6EAFD160-98BF-4C62-9078-C0BAA48E72D1}" type="pres">
      <dgm:prSet presAssocID="{AFE8E149-F218-4160-88C4-4B0CA74014BF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39D0E95D-3E17-44B3-9013-B88F960F2359}" type="pres">
      <dgm:prSet presAssocID="{AFE8E149-F218-4160-88C4-4B0CA74014BF}" presName="spaceRect" presStyleCnt="0"/>
      <dgm:spPr/>
    </dgm:pt>
    <dgm:pt modelId="{0835E7FE-FA4D-4C9F-BF25-1C134DD73B04}" type="pres">
      <dgm:prSet presAssocID="{AFE8E149-F218-4160-88C4-4B0CA74014BF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0AA7223-9BD7-4180-A6CD-8684BCD5904A}" type="pres">
      <dgm:prSet presAssocID="{9D92EA64-0481-4115-A42B-804152FBF281}" presName="sibTrans" presStyleCnt="0"/>
      <dgm:spPr/>
    </dgm:pt>
    <dgm:pt modelId="{9B7E44F3-6D27-4E56-9BA5-FF63D68C0AB6}" type="pres">
      <dgm:prSet presAssocID="{DB750E7B-2054-4FE9-8277-B2113613473F}" presName="compNode" presStyleCnt="0"/>
      <dgm:spPr/>
    </dgm:pt>
    <dgm:pt modelId="{763C1967-0012-4B0A-BE68-92A36A6B248F}" type="pres">
      <dgm:prSet presAssocID="{DB750E7B-2054-4FE9-8277-B2113613473F}" presName="bgRect" presStyleLbl="bgShp" presStyleIdx="2" presStyleCnt="3"/>
      <dgm:spPr/>
    </dgm:pt>
    <dgm:pt modelId="{36B665B3-65A7-4A98-95C8-250D1A6C9DB1}" type="pres">
      <dgm:prSet presAssocID="{DB750E7B-2054-4FE9-8277-B2113613473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unset scene"/>
        </a:ext>
      </dgm:extLst>
    </dgm:pt>
    <dgm:pt modelId="{C8096965-C5D2-4592-A285-DDFDB8C4F173}" type="pres">
      <dgm:prSet presAssocID="{DB750E7B-2054-4FE9-8277-B2113613473F}" presName="spaceRect" presStyleCnt="0"/>
      <dgm:spPr/>
    </dgm:pt>
    <dgm:pt modelId="{CEEB1C11-045A-4D31-9B5E-0D1BE2D1DCA2}" type="pres">
      <dgm:prSet presAssocID="{DB750E7B-2054-4FE9-8277-B2113613473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3DD58372-6375-4940-B2B6-CE078B634D33}" type="presOf" srcId="{6B39E324-7639-4244-99D8-5729E9109A89}" destId="{2ABC8D8D-4253-4363-9569-71A16317C1B1}" srcOrd="0" destOrd="0" presId="urn:microsoft.com/office/officeart/2018/2/layout/IconVerticalSolidList"/>
    <dgm:cxn modelId="{A33CA621-998C-4E84-A5AC-6FB3838E9AFB}" srcId="{6B39E324-7639-4244-99D8-5729E9109A89}" destId="{B3A4039B-4CC1-4BE2-BB39-2E972E9D2A40}" srcOrd="0" destOrd="0" parTransId="{AAA1D44E-BEF6-4B75-B6B8-751589C1F12B}" sibTransId="{97A4B569-1876-4AA7-8798-22FAFA63CA19}"/>
    <dgm:cxn modelId="{275F7BF0-7705-4326-B1B6-6AD9F38E8791}" srcId="{6B39E324-7639-4244-99D8-5729E9109A89}" destId="{DB750E7B-2054-4FE9-8277-B2113613473F}" srcOrd="2" destOrd="0" parTransId="{B7D763AB-6115-4761-A4A8-F1967B9FFC56}" sibTransId="{32F31454-F125-4851-8028-4D2C89131217}"/>
    <dgm:cxn modelId="{CA06FEE7-2432-493E-9BCC-58E18184259F}" type="presOf" srcId="{DB750E7B-2054-4FE9-8277-B2113613473F}" destId="{CEEB1C11-045A-4D31-9B5E-0D1BE2D1DCA2}" srcOrd="0" destOrd="0" presId="urn:microsoft.com/office/officeart/2018/2/layout/IconVerticalSolidList"/>
    <dgm:cxn modelId="{D3F562C8-2366-4F2E-A773-451B750A8FE5}" srcId="{6B39E324-7639-4244-99D8-5729E9109A89}" destId="{AFE8E149-F218-4160-88C4-4B0CA74014BF}" srcOrd="1" destOrd="0" parTransId="{6F1D791D-2699-4BD9-9FC4-910F778409C4}" sibTransId="{9D92EA64-0481-4115-A42B-804152FBF281}"/>
    <dgm:cxn modelId="{DFD88D70-EA85-487D-B976-246ABD487FA0}" type="presOf" srcId="{AFE8E149-F218-4160-88C4-4B0CA74014BF}" destId="{0835E7FE-FA4D-4C9F-BF25-1C134DD73B04}" srcOrd="0" destOrd="0" presId="urn:microsoft.com/office/officeart/2018/2/layout/IconVerticalSolidList"/>
    <dgm:cxn modelId="{B87508F1-6D89-48FA-B762-15EC6002D041}" type="presOf" srcId="{B3A4039B-4CC1-4BE2-BB39-2E972E9D2A40}" destId="{3C73695E-6E32-4E1B-9B58-2B95BE950280}" srcOrd="0" destOrd="0" presId="urn:microsoft.com/office/officeart/2018/2/layout/IconVerticalSolidList"/>
    <dgm:cxn modelId="{C6862A0D-D7CC-4DB2-B6A3-BE96F5E7A06F}" type="presParOf" srcId="{2ABC8D8D-4253-4363-9569-71A16317C1B1}" destId="{2FB66659-7A36-42BF-B3D6-DF4C1238EFF6}" srcOrd="0" destOrd="0" presId="urn:microsoft.com/office/officeart/2018/2/layout/IconVerticalSolidList"/>
    <dgm:cxn modelId="{F6E3D468-6300-4987-A316-353216916A70}" type="presParOf" srcId="{2FB66659-7A36-42BF-B3D6-DF4C1238EFF6}" destId="{36471A3C-24B9-4BF0-B034-450926DFFBCD}" srcOrd="0" destOrd="0" presId="urn:microsoft.com/office/officeart/2018/2/layout/IconVerticalSolidList"/>
    <dgm:cxn modelId="{90EEC5A1-9AF7-4D38-AACB-AA6069F2DCDD}" type="presParOf" srcId="{2FB66659-7A36-42BF-B3D6-DF4C1238EFF6}" destId="{41F5B67B-F9A5-4314-AD77-90642060116B}" srcOrd="1" destOrd="0" presId="urn:microsoft.com/office/officeart/2018/2/layout/IconVerticalSolidList"/>
    <dgm:cxn modelId="{E333F905-70FA-4A21-98F6-F7A75FA81C3B}" type="presParOf" srcId="{2FB66659-7A36-42BF-B3D6-DF4C1238EFF6}" destId="{4F6E5072-7450-4F59-B8C0-787EF4B4C44E}" srcOrd="2" destOrd="0" presId="urn:microsoft.com/office/officeart/2018/2/layout/IconVerticalSolidList"/>
    <dgm:cxn modelId="{9965D37A-4E13-4B2A-88EB-542BD3EE7345}" type="presParOf" srcId="{2FB66659-7A36-42BF-B3D6-DF4C1238EFF6}" destId="{3C73695E-6E32-4E1B-9B58-2B95BE950280}" srcOrd="3" destOrd="0" presId="urn:microsoft.com/office/officeart/2018/2/layout/IconVerticalSolidList"/>
    <dgm:cxn modelId="{0FAAEFAA-EB99-4C28-AF6F-E315CF85F8AF}" type="presParOf" srcId="{2ABC8D8D-4253-4363-9569-71A16317C1B1}" destId="{800EEE0E-A2C3-4131-BA29-7F4A23B6C63F}" srcOrd="1" destOrd="0" presId="urn:microsoft.com/office/officeart/2018/2/layout/IconVerticalSolidList"/>
    <dgm:cxn modelId="{112D9B57-38F1-42D6-8012-C731149580D2}" type="presParOf" srcId="{2ABC8D8D-4253-4363-9569-71A16317C1B1}" destId="{0BE8368D-4ABC-4516-9897-D249262B7BF7}" srcOrd="2" destOrd="0" presId="urn:microsoft.com/office/officeart/2018/2/layout/IconVerticalSolidList"/>
    <dgm:cxn modelId="{7AF19210-EF44-49E6-BC32-E590B15771A3}" type="presParOf" srcId="{0BE8368D-4ABC-4516-9897-D249262B7BF7}" destId="{847ACF85-A3AA-48EC-96B4-49C3E37733BA}" srcOrd="0" destOrd="0" presId="urn:microsoft.com/office/officeart/2018/2/layout/IconVerticalSolidList"/>
    <dgm:cxn modelId="{373B5290-75D7-4971-B3BD-4993161D5170}" type="presParOf" srcId="{0BE8368D-4ABC-4516-9897-D249262B7BF7}" destId="{6EAFD160-98BF-4C62-9078-C0BAA48E72D1}" srcOrd="1" destOrd="0" presId="urn:microsoft.com/office/officeart/2018/2/layout/IconVerticalSolidList"/>
    <dgm:cxn modelId="{CCBF7C81-0C7C-443C-82F0-F5A46295A1D8}" type="presParOf" srcId="{0BE8368D-4ABC-4516-9897-D249262B7BF7}" destId="{39D0E95D-3E17-44B3-9013-B88F960F2359}" srcOrd="2" destOrd="0" presId="urn:microsoft.com/office/officeart/2018/2/layout/IconVerticalSolidList"/>
    <dgm:cxn modelId="{C2335380-ED33-4D20-ABE7-B37221E4594A}" type="presParOf" srcId="{0BE8368D-4ABC-4516-9897-D249262B7BF7}" destId="{0835E7FE-FA4D-4C9F-BF25-1C134DD73B04}" srcOrd="3" destOrd="0" presId="urn:microsoft.com/office/officeart/2018/2/layout/IconVerticalSolidList"/>
    <dgm:cxn modelId="{4312E301-3F54-4E54-B0AB-879FE14E944C}" type="presParOf" srcId="{2ABC8D8D-4253-4363-9569-71A16317C1B1}" destId="{00AA7223-9BD7-4180-A6CD-8684BCD5904A}" srcOrd="3" destOrd="0" presId="urn:microsoft.com/office/officeart/2018/2/layout/IconVerticalSolidList"/>
    <dgm:cxn modelId="{6B2F4346-5BA5-4284-AB88-E288E2B8492A}" type="presParOf" srcId="{2ABC8D8D-4253-4363-9569-71A16317C1B1}" destId="{9B7E44F3-6D27-4E56-9BA5-FF63D68C0AB6}" srcOrd="4" destOrd="0" presId="urn:microsoft.com/office/officeart/2018/2/layout/IconVerticalSolidList"/>
    <dgm:cxn modelId="{8E7C7161-E156-4793-8DE6-46C8F0F638DB}" type="presParOf" srcId="{9B7E44F3-6D27-4E56-9BA5-FF63D68C0AB6}" destId="{763C1967-0012-4B0A-BE68-92A36A6B248F}" srcOrd="0" destOrd="0" presId="urn:microsoft.com/office/officeart/2018/2/layout/IconVerticalSolidList"/>
    <dgm:cxn modelId="{662A28E5-6C6B-4CB0-93EA-5B7EAAD165BD}" type="presParOf" srcId="{9B7E44F3-6D27-4E56-9BA5-FF63D68C0AB6}" destId="{36B665B3-65A7-4A98-95C8-250D1A6C9DB1}" srcOrd="1" destOrd="0" presId="urn:microsoft.com/office/officeart/2018/2/layout/IconVerticalSolidList"/>
    <dgm:cxn modelId="{5A79D0DB-F05F-4007-BB3E-2AF5277A77E1}" type="presParOf" srcId="{9B7E44F3-6D27-4E56-9BA5-FF63D68C0AB6}" destId="{C8096965-C5D2-4592-A285-DDFDB8C4F173}" srcOrd="2" destOrd="0" presId="urn:microsoft.com/office/officeart/2018/2/layout/IconVerticalSolidList"/>
    <dgm:cxn modelId="{2DD59C52-B171-4980-9B97-84D00B174BCC}" type="presParOf" srcId="{9B7E44F3-6D27-4E56-9BA5-FF63D68C0AB6}" destId="{CEEB1C11-045A-4D31-9B5E-0D1BE2D1DC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228985-CAD2-479E-A300-CB75B717A429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2320F3F-29F5-41A7-AACF-C3B8E0AB4790}">
      <dgm:prSet phldrT="[Text]"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Efficiency Challenges</a:t>
          </a:r>
        </a:p>
      </dgm:t>
    </dgm:pt>
    <dgm:pt modelId="{74464C62-CC72-4F23-811E-4050C4821AF0}" type="parTrans" cxnId="{4961A192-3846-425F-B677-171329B78B30}">
      <dgm:prSet/>
      <dgm:spPr/>
      <dgm:t>
        <a:bodyPr/>
        <a:lstStyle/>
        <a:p>
          <a:endParaRPr lang="en-US"/>
        </a:p>
      </dgm:t>
    </dgm:pt>
    <dgm:pt modelId="{0F620FF6-CA60-4CC7-8765-A71F4FD2635A}" type="sibTrans" cxnId="{4961A192-3846-425F-B677-171329B78B30}">
      <dgm:prSet/>
      <dgm:spPr/>
      <dgm:t>
        <a:bodyPr/>
        <a:lstStyle/>
        <a:p>
          <a:endParaRPr lang="en-US"/>
        </a:p>
      </dgm:t>
    </dgm:pt>
    <dgm:pt modelId="{17BE1B87-B5FD-42F7-8968-291326A595E4}">
      <dgm:prSet phldrT="[Text]"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Maximizing energy conversion </a:t>
          </a:r>
        </a:p>
      </dgm:t>
    </dgm:pt>
    <dgm:pt modelId="{DAE263E4-EEAD-421C-BD9C-0786F0D85D3D}" type="parTrans" cxnId="{D6C83700-5516-45CB-A951-BDDB1BF61A9E}">
      <dgm:prSet/>
      <dgm:spPr/>
      <dgm:t>
        <a:bodyPr/>
        <a:lstStyle/>
        <a:p>
          <a:endParaRPr lang="en-US"/>
        </a:p>
      </dgm:t>
    </dgm:pt>
    <dgm:pt modelId="{0F5E4471-EF6E-4A7A-A85D-84C96076656C}" type="sibTrans" cxnId="{D6C83700-5516-45CB-A951-BDDB1BF61A9E}">
      <dgm:prSet/>
      <dgm:spPr/>
      <dgm:t>
        <a:bodyPr/>
        <a:lstStyle/>
        <a:p>
          <a:endParaRPr lang="en-US"/>
        </a:p>
      </dgm:t>
    </dgm:pt>
    <dgm:pt modelId="{43CD3E62-C5A7-403D-A838-2C510594B701}">
      <dgm:prSet phldrT="[Text]"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Minimizing transmission losses</a:t>
          </a:r>
        </a:p>
      </dgm:t>
    </dgm:pt>
    <dgm:pt modelId="{BD17EF1F-68D1-4452-A7CC-43772EDCCB99}" type="parTrans" cxnId="{0ED055C6-8C35-43E9-AA5B-5EFCF76ED3A2}">
      <dgm:prSet/>
      <dgm:spPr/>
      <dgm:t>
        <a:bodyPr/>
        <a:lstStyle/>
        <a:p>
          <a:endParaRPr lang="en-US"/>
        </a:p>
      </dgm:t>
    </dgm:pt>
    <dgm:pt modelId="{EDB27E6A-3D3D-491F-8F2E-BDE6A2B883E4}" type="sibTrans" cxnId="{0ED055C6-8C35-43E9-AA5B-5EFCF76ED3A2}">
      <dgm:prSet/>
      <dgm:spPr/>
      <dgm:t>
        <a:bodyPr/>
        <a:lstStyle/>
        <a:p>
          <a:endParaRPr lang="en-US"/>
        </a:p>
      </dgm:t>
    </dgm:pt>
    <dgm:pt modelId="{A2903BDA-4857-415D-BC46-A25E4891B8D2}">
      <dgm:prSet phldrT="[Text]"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Technological Innovations</a:t>
          </a:r>
        </a:p>
      </dgm:t>
    </dgm:pt>
    <dgm:pt modelId="{8D964F97-53B0-41A7-84B3-CB58960275E2}" type="parTrans" cxnId="{5832BB80-C6A7-4101-A8CB-88055AFECA0C}">
      <dgm:prSet/>
      <dgm:spPr/>
      <dgm:t>
        <a:bodyPr/>
        <a:lstStyle/>
        <a:p>
          <a:endParaRPr lang="en-US"/>
        </a:p>
      </dgm:t>
    </dgm:pt>
    <dgm:pt modelId="{4D11CD9C-3826-47F9-A42F-795EBB7E8DDB}" type="sibTrans" cxnId="{5832BB80-C6A7-4101-A8CB-88055AFECA0C}">
      <dgm:prSet/>
      <dgm:spPr/>
      <dgm:t>
        <a:bodyPr/>
        <a:lstStyle/>
        <a:p>
          <a:endParaRPr lang="en-US"/>
        </a:p>
      </dgm:t>
    </dgm:pt>
    <dgm:pt modelId="{AECC8EC4-B659-4692-A1D4-A3D8DC47DEC1}">
      <dgm:prSet phldrT="[Text]"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Advancing solar, wind, and hydro </a:t>
          </a:r>
          <a:r>
            <a:rPr lang="en-US" dirty="0" smtClean="0">
              <a:latin typeface="Times New Roman"/>
              <a:cs typeface="Times New Roman"/>
            </a:rPr>
            <a:t>technologies.</a:t>
          </a:r>
          <a:endParaRPr lang="en-US" dirty="0">
            <a:latin typeface="Times New Roman"/>
            <a:cs typeface="Times New Roman"/>
          </a:endParaRPr>
        </a:p>
      </dgm:t>
    </dgm:pt>
    <dgm:pt modelId="{685276E1-F114-4806-86C5-BA4F619FEEF0}" type="parTrans" cxnId="{AC0BD639-07B0-4B56-86B1-6A2A91467736}">
      <dgm:prSet/>
      <dgm:spPr/>
      <dgm:t>
        <a:bodyPr/>
        <a:lstStyle/>
        <a:p>
          <a:endParaRPr lang="en-US"/>
        </a:p>
      </dgm:t>
    </dgm:pt>
    <dgm:pt modelId="{72EF4954-49E1-4BD3-9D76-659312151AD0}" type="sibTrans" cxnId="{AC0BD639-07B0-4B56-86B1-6A2A91467736}">
      <dgm:prSet/>
      <dgm:spPr/>
      <dgm:t>
        <a:bodyPr/>
        <a:lstStyle/>
        <a:p>
          <a:endParaRPr lang="en-US"/>
        </a:p>
      </dgm:t>
    </dgm:pt>
    <dgm:pt modelId="{26A901F1-8524-480C-9DEB-3886685CEFA8}">
      <dgm:prSet phldrT="[Text]"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Enhancing photovoltaic and turbine </a:t>
          </a:r>
          <a:r>
            <a:rPr lang="en-US" dirty="0" smtClean="0">
              <a:latin typeface="Times New Roman"/>
              <a:cs typeface="Times New Roman"/>
            </a:rPr>
            <a:t>efficiencies.</a:t>
          </a:r>
          <a:endParaRPr lang="en-US" dirty="0">
            <a:latin typeface="Times New Roman"/>
            <a:cs typeface="Times New Roman"/>
          </a:endParaRPr>
        </a:p>
      </dgm:t>
    </dgm:pt>
    <dgm:pt modelId="{EE585EA6-E5D8-4DED-971F-A3C71B36E9E2}" type="parTrans" cxnId="{536A1F0C-D9AD-48BE-B74A-E1F09752D661}">
      <dgm:prSet/>
      <dgm:spPr/>
      <dgm:t>
        <a:bodyPr/>
        <a:lstStyle/>
        <a:p>
          <a:endParaRPr lang="en-US"/>
        </a:p>
      </dgm:t>
    </dgm:pt>
    <dgm:pt modelId="{2EE3E71C-1FCE-47C6-9DAB-F213FA0D20B4}" type="sibTrans" cxnId="{536A1F0C-D9AD-48BE-B74A-E1F09752D661}">
      <dgm:prSet/>
      <dgm:spPr/>
      <dgm:t>
        <a:bodyPr/>
        <a:lstStyle/>
        <a:p>
          <a:endParaRPr lang="en-US"/>
        </a:p>
      </dgm:t>
    </dgm:pt>
    <dgm:pt modelId="{51D69FFD-19BD-4168-899E-7388D06C8EF7}">
      <dgm:prSet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Retroffiting older plants</a:t>
          </a:r>
          <a:endParaRPr lang="en-US" dirty="0"/>
        </a:p>
      </dgm:t>
    </dgm:pt>
    <dgm:pt modelId="{329DE629-0A42-4428-8CD2-D46925983B18}" type="parTrans" cxnId="{E90F2D8B-C729-4E5C-94DD-DA1CB6ABA57E}">
      <dgm:prSet/>
      <dgm:spPr/>
      <dgm:t>
        <a:bodyPr/>
        <a:lstStyle/>
        <a:p>
          <a:endParaRPr lang="en-US"/>
        </a:p>
      </dgm:t>
    </dgm:pt>
    <dgm:pt modelId="{1B571879-038C-4750-94E9-7A20770CE689}" type="sibTrans" cxnId="{E90F2D8B-C729-4E5C-94DD-DA1CB6ABA57E}">
      <dgm:prSet/>
      <dgm:spPr/>
      <dgm:t>
        <a:bodyPr/>
        <a:lstStyle/>
        <a:p>
          <a:endParaRPr lang="en-US"/>
        </a:p>
      </dgm:t>
    </dgm:pt>
    <dgm:pt modelId="{B1516012-A9ED-4852-B43A-B9A455F22065}">
      <dgm:prSet phldr="0"/>
      <dgm:spPr/>
      <dgm:t>
        <a:bodyPr/>
        <a:lstStyle/>
        <a:p>
          <a:pPr rtl="0"/>
          <a:r>
            <a:rPr lang="en-US" dirty="0">
              <a:latin typeface="Times New Roman"/>
              <a:cs typeface="Times New Roman"/>
            </a:rPr>
            <a:t>Future Trends</a:t>
          </a:r>
        </a:p>
      </dgm:t>
    </dgm:pt>
    <dgm:pt modelId="{36032410-25B7-434D-A356-A9F7749F2118}" type="parTrans" cxnId="{12265D1F-1808-4961-8682-0183B26F2BAF}">
      <dgm:prSet/>
      <dgm:spPr/>
      <dgm:t>
        <a:bodyPr/>
        <a:lstStyle/>
        <a:p>
          <a:endParaRPr lang="en-US"/>
        </a:p>
      </dgm:t>
    </dgm:pt>
    <dgm:pt modelId="{A7DB72A0-5D4E-46FF-BA78-D162FD725E12}" type="sibTrans" cxnId="{12265D1F-1808-4961-8682-0183B26F2BAF}">
      <dgm:prSet/>
      <dgm:spPr/>
      <dgm:t>
        <a:bodyPr/>
        <a:lstStyle/>
        <a:p>
          <a:endParaRPr lang="en-US"/>
        </a:p>
      </dgm:t>
    </dgm:pt>
    <dgm:pt modelId="{D8871F98-D934-4DA1-ABCD-53C7B6F43880}">
      <dgm:prSet phldr="0"/>
      <dgm:spPr/>
      <dgm:t>
        <a:bodyPr/>
        <a:lstStyle/>
        <a:p>
          <a:pPr rtl="0"/>
          <a:r>
            <a:rPr lang="en-US" dirty="0">
              <a:latin typeface="Times New Roman"/>
              <a:ea typeface="Calibri"/>
              <a:cs typeface="Calibri"/>
            </a:rPr>
            <a:t>Expanding energy storage options.</a:t>
          </a:r>
          <a:endParaRPr lang="en-US" dirty="0">
            <a:latin typeface="Times New Roman"/>
            <a:cs typeface="Times New Roman"/>
          </a:endParaRPr>
        </a:p>
      </dgm:t>
    </dgm:pt>
    <dgm:pt modelId="{775530E0-9BAA-4E35-AB29-7C4C14D8BC82}" type="parTrans" cxnId="{57BE5954-835C-4B1C-8C32-55567972A083}">
      <dgm:prSet/>
      <dgm:spPr/>
      <dgm:t>
        <a:bodyPr/>
        <a:lstStyle/>
        <a:p>
          <a:endParaRPr lang="en-US"/>
        </a:p>
      </dgm:t>
    </dgm:pt>
    <dgm:pt modelId="{A90F4770-4325-467B-8D9D-DDF87789C92F}" type="sibTrans" cxnId="{57BE5954-835C-4B1C-8C32-55567972A083}">
      <dgm:prSet/>
      <dgm:spPr/>
      <dgm:t>
        <a:bodyPr/>
        <a:lstStyle/>
        <a:p>
          <a:endParaRPr lang="en-US"/>
        </a:p>
      </dgm:t>
    </dgm:pt>
    <dgm:pt modelId="{4B018A8F-5FC0-4AC4-BEC9-C10A7DDE1E81}">
      <dgm:prSet phldr="0"/>
      <dgm:spPr/>
      <dgm:t>
        <a:bodyPr/>
        <a:lstStyle/>
        <a:p>
          <a:pPr rtl="0"/>
          <a:r>
            <a:rPr lang="en-US" dirty="0">
              <a:latin typeface="Times New Roman"/>
              <a:ea typeface="Calibri"/>
              <a:cs typeface="Calibri"/>
            </a:rPr>
            <a:t>Implementing smart grids for improved energy management.</a:t>
          </a:r>
        </a:p>
      </dgm:t>
    </dgm:pt>
    <dgm:pt modelId="{9A416C19-0F83-487D-81D4-6F5835EFA298}" type="parTrans" cxnId="{BBE43722-4958-4804-B819-FEA2CDB0CB7A}">
      <dgm:prSet/>
      <dgm:spPr/>
      <dgm:t>
        <a:bodyPr/>
        <a:lstStyle/>
        <a:p>
          <a:endParaRPr lang="en-US"/>
        </a:p>
      </dgm:t>
    </dgm:pt>
    <dgm:pt modelId="{2FA5EF41-74C1-4086-B47A-B9D8CF379596}" type="sibTrans" cxnId="{BBE43722-4958-4804-B819-FEA2CDB0CB7A}">
      <dgm:prSet/>
      <dgm:spPr/>
      <dgm:t>
        <a:bodyPr/>
        <a:lstStyle/>
        <a:p>
          <a:endParaRPr lang="en-US"/>
        </a:p>
      </dgm:t>
    </dgm:pt>
    <dgm:pt modelId="{E67663F6-A33B-4345-B2DF-3375FA4C93E5}">
      <dgm:prSet phldr="0"/>
      <dgm:spPr/>
      <dgm:t>
        <a:bodyPr/>
        <a:lstStyle/>
        <a:p>
          <a:pPr rtl="0"/>
          <a:r>
            <a:rPr lang="en-US" dirty="0">
              <a:latin typeface="Times New Roman"/>
              <a:ea typeface="Calibri"/>
              <a:cs typeface="Calibri"/>
            </a:rPr>
            <a:t>Shifting towards renewable and decentralized energy systems.</a:t>
          </a:r>
        </a:p>
      </dgm:t>
    </dgm:pt>
    <dgm:pt modelId="{5224327A-C6E6-4AA1-9DFE-5589C19216EB}" type="parTrans" cxnId="{00707A60-BF71-4FE4-A8BE-BECEE83CD357}">
      <dgm:prSet/>
      <dgm:spPr/>
      <dgm:t>
        <a:bodyPr/>
        <a:lstStyle/>
        <a:p>
          <a:endParaRPr lang="en-US"/>
        </a:p>
      </dgm:t>
    </dgm:pt>
    <dgm:pt modelId="{AD92FEAF-8B21-42A2-9660-1CB0671FAB4E}" type="sibTrans" cxnId="{00707A60-BF71-4FE4-A8BE-BECEE83CD357}">
      <dgm:prSet/>
      <dgm:spPr/>
      <dgm:t>
        <a:bodyPr/>
        <a:lstStyle/>
        <a:p>
          <a:endParaRPr lang="en-US"/>
        </a:p>
      </dgm:t>
    </dgm:pt>
    <dgm:pt modelId="{E4693866-A046-4953-AE7F-76C3ADE10A73}">
      <dgm:prSet phldr="0"/>
      <dgm:spPr/>
      <dgm:t>
        <a:bodyPr/>
        <a:lstStyle/>
        <a:p>
          <a:endParaRPr lang="en-US" dirty="0">
            <a:latin typeface="Times New Roman"/>
            <a:cs typeface="Times New Roman"/>
          </a:endParaRPr>
        </a:p>
      </dgm:t>
    </dgm:pt>
    <dgm:pt modelId="{07B7D79D-33D7-4270-981D-C65EF6B0C8C7}" type="parTrans" cxnId="{EB997AC9-0155-4E6F-9FCA-2ACD419D4087}">
      <dgm:prSet/>
      <dgm:spPr/>
      <dgm:t>
        <a:bodyPr/>
        <a:lstStyle/>
        <a:p>
          <a:endParaRPr lang="en-US"/>
        </a:p>
      </dgm:t>
    </dgm:pt>
    <dgm:pt modelId="{0298B0A9-FAA4-4D83-9545-046F98C7C440}" type="sibTrans" cxnId="{EB997AC9-0155-4E6F-9FCA-2ACD419D4087}">
      <dgm:prSet/>
      <dgm:spPr/>
      <dgm:t>
        <a:bodyPr/>
        <a:lstStyle/>
        <a:p>
          <a:endParaRPr lang="en-US"/>
        </a:p>
      </dgm:t>
    </dgm:pt>
    <dgm:pt modelId="{D3454041-80C6-4789-8320-2C4CFD2F0AF9}">
      <dgm:prSet phldr="0"/>
      <dgm:spPr/>
      <dgm:t>
        <a:bodyPr/>
        <a:lstStyle/>
        <a:p>
          <a:endParaRPr lang="en-US" dirty="0">
            <a:latin typeface="Times New Roman"/>
            <a:cs typeface="Times New Roman"/>
          </a:endParaRPr>
        </a:p>
      </dgm:t>
    </dgm:pt>
    <dgm:pt modelId="{F73E3C2A-3F6F-4DC3-8E9D-0014F999BE39}" type="parTrans" cxnId="{367BA523-C463-49DA-9060-18DD07B81376}">
      <dgm:prSet/>
      <dgm:spPr/>
      <dgm:t>
        <a:bodyPr/>
        <a:lstStyle/>
        <a:p>
          <a:endParaRPr lang="en-US"/>
        </a:p>
      </dgm:t>
    </dgm:pt>
    <dgm:pt modelId="{4028719B-E6BF-4581-9ED4-F4223DD460F5}" type="sibTrans" cxnId="{367BA523-C463-49DA-9060-18DD07B81376}">
      <dgm:prSet/>
      <dgm:spPr/>
      <dgm:t>
        <a:bodyPr/>
        <a:lstStyle/>
        <a:p>
          <a:endParaRPr lang="en-US"/>
        </a:p>
      </dgm:t>
    </dgm:pt>
    <dgm:pt modelId="{A1FC47FC-6D88-4601-A910-8E10A7AA6DB1}">
      <dgm:prSet phldr="0"/>
      <dgm:spPr/>
      <dgm:t>
        <a:bodyPr/>
        <a:lstStyle/>
        <a:p>
          <a:endParaRPr lang="en-US" dirty="0">
            <a:latin typeface="Times New Roman"/>
            <a:cs typeface="Times New Roman"/>
          </a:endParaRPr>
        </a:p>
      </dgm:t>
    </dgm:pt>
    <dgm:pt modelId="{033CCFE6-8C63-4D50-9AAD-6FC7B02075A2}" type="parTrans" cxnId="{01B6BA93-3965-48BA-B820-FA64333AA9F8}">
      <dgm:prSet/>
      <dgm:spPr/>
      <dgm:t>
        <a:bodyPr/>
        <a:lstStyle/>
        <a:p>
          <a:endParaRPr lang="en-US"/>
        </a:p>
      </dgm:t>
    </dgm:pt>
    <dgm:pt modelId="{0D90BCA2-A994-4040-96C3-D1085D0AFB0F}" type="sibTrans" cxnId="{01B6BA93-3965-48BA-B820-FA64333AA9F8}">
      <dgm:prSet/>
      <dgm:spPr/>
      <dgm:t>
        <a:bodyPr/>
        <a:lstStyle/>
        <a:p>
          <a:endParaRPr lang="en-US"/>
        </a:p>
      </dgm:t>
    </dgm:pt>
    <dgm:pt modelId="{DBF7CBE0-A393-4623-A1F6-854D178230D8}">
      <dgm:prSet phldr="0"/>
      <dgm:spPr/>
      <dgm:t>
        <a:bodyPr/>
        <a:lstStyle/>
        <a:p>
          <a:endParaRPr lang="en-US" dirty="0">
            <a:latin typeface="Times New Roman"/>
            <a:ea typeface="Calibri"/>
            <a:cs typeface="Calibri"/>
          </a:endParaRPr>
        </a:p>
      </dgm:t>
    </dgm:pt>
    <dgm:pt modelId="{40D528EB-76E5-452C-814B-AAD5FC3D9CEE}" type="parTrans" cxnId="{302EE401-184B-4C30-8FA5-75682D38D069}">
      <dgm:prSet/>
      <dgm:spPr/>
      <dgm:t>
        <a:bodyPr/>
        <a:lstStyle/>
        <a:p>
          <a:endParaRPr lang="en-US"/>
        </a:p>
      </dgm:t>
    </dgm:pt>
    <dgm:pt modelId="{6880439E-69E6-4E2A-935B-6B8AD080AAB2}" type="sibTrans" cxnId="{302EE401-184B-4C30-8FA5-75682D38D069}">
      <dgm:prSet/>
      <dgm:spPr/>
      <dgm:t>
        <a:bodyPr/>
        <a:lstStyle/>
        <a:p>
          <a:endParaRPr lang="en-US"/>
        </a:p>
      </dgm:t>
    </dgm:pt>
    <dgm:pt modelId="{EC3A5C28-C32B-4A71-9A50-C11A0D21A66E}">
      <dgm:prSet phldr="0"/>
      <dgm:spPr/>
      <dgm:t>
        <a:bodyPr/>
        <a:lstStyle/>
        <a:p>
          <a:endParaRPr lang="en-US" dirty="0">
            <a:latin typeface="Times New Roman"/>
            <a:ea typeface="Calibri"/>
            <a:cs typeface="Calibri"/>
          </a:endParaRPr>
        </a:p>
      </dgm:t>
    </dgm:pt>
    <dgm:pt modelId="{8CF2FEBD-AC4C-44CD-825C-CCED1B141EBE}" type="parTrans" cxnId="{0FBCFD17-8BDC-4E6A-B6D9-EF7634D0879A}">
      <dgm:prSet/>
      <dgm:spPr/>
      <dgm:t>
        <a:bodyPr/>
        <a:lstStyle/>
        <a:p>
          <a:endParaRPr lang="en-US"/>
        </a:p>
      </dgm:t>
    </dgm:pt>
    <dgm:pt modelId="{C5AA849B-5B81-415D-818E-682ED0BC31A6}" type="sibTrans" cxnId="{0FBCFD17-8BDC-4E6A-B6D9-EF7634D0879A}">
      <dgm:prSet/>
      <dgm:spPr/>
      <dgm:t>
        <a:bodyPr/>
        <a:lstStyle/>
        <a:p>
          <a:endParaRPr lang="en-US"/>
        </a:p>
      </dgm:t>
    </dgm:pt>
    <dgm:pt modelId="{E5BB7431-3AD6-4E48-A091-58AFF303B6BF}">
      <dgm:prSet phldrT="[Text]" phldr="0"/>
      <dgm:spPr/>
      <dgm:t>
        <a:bodyPr/>
        <a:lstStyle/>
        <a:p>
          <a:pPr rtl="0"/>
          <a:r>
            <a:rPr lang="en-US" dirty="0" smtClean="0">
              <a:latin typeface="Times New Roman"/>
              <a:cs typeface="Times New Roman"/>
            </a:rPr>
            <a:t>Carbon capture and storage.</a:t>
          </a:r>
          <a:endParaRPr lang="en-US" dirty="0">
            <a:latin typeface="Times New Roman"/>
            <a:cs typeface="Times New Roman"/>
          </a:endParaRPr>
        </a:p>
      </dgm:t>
    </dgm:pt>
    <dgm:pt modelId="{5B2ADB0C-D4AA-4148-B25B-799E09D4155C}" type="parTrans" cxnId="{A85990E9-940B-438E-B495-D49B6A12C6D5}">
      <dgm:prSet/>
      <dgm:spPr/>
      <dgm:t>
        <a:bodyPr/>
        <a:lstStyle/>
        <a:p>
          <a:endParaRPr lang="en-US"/>
        </a:p>
      </dgm:t>
    </dgm:pt>
    <dgm:pt modelId="{92D4AB72-A299-4A77-AFEE-71896CCDCFF7}" type="sibTrans" cxnId="{A85990E9-940B-438E-B495-D49B6A12C6D5}">
      <dgm:prSet/>
      <dgm:spPr/>
      <dgm:t>
        <a:bodyPr/>
        <a:lstStyle/>
        <a:p>
          <a:endParaRPr lang="en-US"/>
        </a:p>
      </dgm:t>
    </dgm:pt>
    <dgm:pt modelId="{F494935A-4F68-4269-B199-001018BD5398}">
      <dgm:prSet phldrT="[Text]" phldr="0"/>
      <dgm:spPr/>
      <dgm:t>
        <a:bodyPr/>
        <a:lstStyle/>
        <a:p>
          <a:pPr rtl="0"/>
          <a:endParaRPr lang="en-US" dirty="0">
            <a:latin typeface="Times New Roman"/>
            <a:cs typeface="Times New Roman"/>
          </a:endParaRPr>
        </a:p>
      </dgm:t>
    </dgm:pt>
    <dgm:pt modelId="{E4B1521A-DF7F-480F-9322-9DD3F1CFE88F}" type="parTrans" cxnId="{AE277A6D-E263-485F-9951-E191A52BCC86}">
      <dgm:prSet/>
      <dgm:spPr/>
      <dgm:t>
        <a:bodyPr/>
        <a:lstStyle/>
        <a:p>
          <a:endParaRPr lang="en-US"/>
        </a:p>
      </dgm:t>
    </dgm:pt>
    <dgm:pt modelId="{4B7F0DE4-35A1-4D63-BEC8-C4CF0774ADC0}" type="sibTrans" cxnId="{AE277A6D-E263-485F-9951-E191A52BCC86}">
      <dgm:prSet/>
      <dgm:spPr/>
      <dgm:t>
        <a:bodyPr/>
        <a:lstStyle/>
        <a:p>
          <a:endParaRPr lang="en-US"/>
        </a:p>
      </dgm:t>
    </dgm:pt>
    <dgm:pt modelId="{04DC12CB-A462-4A04-B170-1E8B074D486E}">
      <dgm:prSet phldrT="[Text]" phldr="0"/>
      <dgm:spPr/>
      <dgm:t>
        <a:bodyPr/>
        <a:lstStyle/>
        <a:p>
          <a:pPr rtl="0"/>
          <a:r>
            <a:rPr lang="en-US" dirty="0" smtClean="0">
              <a:latin typeface="Times New Roman"/>
              <a:cs typeface="Times New Roman"/>
            </a:rPr>
            <a:t>Advancing nuclear reactors.</a:t>
          </a:r>
          <a:endParaRPr lang="en-US" dirty="0">
            <a:latin typeface="Times New Roman"/>
            <a:cs typeface="Times New Roman"/>
          </a:endParaRPr>
        </a:p>
      </dgm:t>
    </dgm:pt>
    <dgm:pt modelId="{10174312-FA02-4EB5-8612-43E88B28C17F}" type="parTrans" cxnId="{FE4A5A5A-18B4-4512-BE31-6B8F04FB70E4}">
      <dgm:prSet/>
      <dgm:spPr/>
      <dgm:t>
        <a:bodyPr/>
        <a:lstStyle/>
        <a:p>
          <a:endParaRPr lang="en-US"/>
        </a:p>
      </dgm:t>
    </dgm:pt>
    <dgm:pt modelId="{1C7ED933-4410-4F53-8F49-948860AAE6FD}" type="sibTrans" cxnId="{FE4A5A5A-18B4-4512-BE31-6B8F04FB70E4}">
      <dgm:prSet/>
      <dgm:spPr/>
      <dgm:t>
        <a:bodyPr/>
        <a:lstStyle/>
        <a:p>
          <a:endParaRPr lang="en-US"/>
        </a:p>
      </dgm:t>
    </dgm:pt>
    <dgm:pt modelId="{95581274-33E9-40B9-895F-963972426744}">
      <dgm:prSet phldrT="[Text]" phldr="0"/>
      <dgm:spPr/>
      <dgm:t>
        <a:bodyPr/>
        <a:lstStyle/>
        <a:p>
          <a:pPr rtl="0"/>
          <a:endParaRPr lang="en-US" dirty="0">
            <a:latin typeface="Times New Roman"/>
            <a:cs typeface="Times New Roman"/>
          </a:endParaRPr>
        </a:p>
      </dgm:t>
    </dgm:pt>
    <dgm:pt modelId="{7431EA65-91DD-41AE-8F0B-E344DC6C5C17}" type="parTrans" cxnId="{70471191-F4CC-44F0-ACAC-B8385929A4DF}">
      <dgm:prSet/>
      <dgm:spPr/>
      <dgm:t>
        <a:bodyPr/>
        <a:lstStyle/>
        <a:p>
          <a:endParaRPr lang="en-US"/>
        </a:p>
      </dgm:t>
    </dgm:pt>
    <dgm:pt modelId="{4A378DBB-C776-4BDD-B179-09E3BF771A7B}" type="sibTrans" cxnId="{70471191-F4CC-44F0-ACAC-B8385929A4DF}">
      <dgm:prSet/>
      <dgm:spPr/>
      <dgm:t>
        <a:bodyPr/>
        <a:lstStyle/>
        <a:p>
          <a:endParaRPr lang="en-US"/>
        </a:p>
      </dgm:t>
    </dgm:pt>
    <dgm:pt modelId="{D443D956-7D58-4117-B894-C5E3884A5E64}" type="pres">
      <dgm:prSet presAssocID="{E0228985-CAD2-479E-A300-CB75B717A4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0FEE93-78F1-4F30-94EA-CF650622B931}" type="pres">
      <dgm:prSet presAssocID="{42320F3F-29F5-41A7-AACF-C3B8E0AB4790}" presName="composite" presStyleCnt="0"/>
      <dgm:spPr/>
    </dgm:pt>
    <dgm:pt modelId="{AF6FD2C0-E83E-4A19-A631-785EF86C68A1}" type="pres">
      <dgm:prSet presAssocID="{42320F3F-29F5-41A7-AACF-C3B8E0AB479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F4D93-60EB-4CD2-9BDD-31DF817E815A}" type="pres">
      <dgm:prSet presAssocID="{42320F3F-29F5-41A7-AACF-C3B8E0AB479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30EF6-E881-4344-87FC-296AF3C33877}" type="pres">
      <dgm:prSet presAssocID="{0F620FF6-CA60-4CC7-8765-A71F4FD2635A}" presName="space" presStyleCnt="0"/>
      <dgm:spPr/>
    </dgm:pt>
    <dgm:pt modelId="{4B56C576-29AB-4BC7-9D4A-30B7DE743BFF}" type="pres">
      <dgm:prSet presAssocID="{A2903BDA-4857-415D-BC46-A25E4891B8D2}" presName="composite" presStyleCnt="0"/>
      <dgm:spPr/>
    </dgm:pt>
    <dgm:pt modelId="{0701419D-C1F1-4068-AB98-6971A140E789}" type="pres">
      <dgm:prSet presAssocID="{A2903BDA-4857-415D-BC46-A25E4891B8D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AEADE-F1E3-450D-B32C-1E58AE7DA6EB}" type="pres">
      <dgm:prSet presAssocID="{A2903BDA-4857-415D-BC46-A25E4891B8D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FCB5A-2DCE-43CE-A869-97E918F885EC}" type="pres">
      <dgm:prSet presAssocID="{4D11CD9C-3826-47F9-A42F-795EBB7E8DDB}" presName="space" presStyleCnt="0"/>
      <dgm:spPr/>
    </dgm:pt>
    <dgm:pt modelId="{C1DF0D7C-A3CF-4E78-AA29-C59FF6395482}" type="pres">
      <dgm:prSet presAssocID="{B1516012-A9ED-4852-B43A-B9A455F22065}" presName="composite" presStyleCnt="0"/>
      <dgm:spPr/>
    </dgm:pt>
    <dgm:pt modelId="{E8A7CF21-7767-486E-AE19-E7A9875B8540}" type="pres">
      <dgm:prSet presAssocID="{B1516012-A9ED-4852-B43A-B9A455F2206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1F774-05BF-429D-94A1-9EB2BEC3C759}" type="pres">
      <dgm:prSet presAssocID="{B1516012-A9ED-4852-B43A-B9A455F2206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050521-035E-471C-8B15-180F4A9B5D91}" type="presOf" srcId="{04DC12CB-A462-4A04-B170-1E8B074D486E}" destId="{CEBAEADE-F1E3-450D-B32C-1E58AE7DA6EB}" srcOrd="0" destOrd="4" presId="urn:microsoft.com/office/officeart/2005/8/layout/hList1"/>
    <dgm:cxn modelId="{5945E152-95FC-4A92-A153-73D529C79FCA}" type="presOf" srcId="{D8871F98-D934-4DA1-ABCD-53C7B6F43880}" destId="{8C01F774-05BF-429D-94A1-9EB2BEC3C759}" srcOrd="0" destOrd="2" presId="urn:microsoft.com/office/officeart/2005/8/layout/hList1"/>
    <dgm:cxn modelId="{5832BB80-C6A7-4101-A8CB-88055AFECA0C}" srcId="{E0228985-CAD2-479E-A300-CB75B717A429}" destId="{A2903BDA-4857-415D-BC46-A25E4891B8D2}" srcOrd="1" destOrd="0" parTransId="{8D964F97-53B0-41A7-84B3-CB58960275E2}" sibTransId="{4D11CD9C-3826-47F9-A42F-795EBB7E8DDB}"/>
    <dgm:cxn modelId="{12265D1F-1808-4961-8682-0183B26F2BAF}" srcId="{E0228985-CAD2-479E-A300-CB75B717A429}" destId="{B1516012-A9ED-4852-B43A-B9A455F22065}" srcOrd="2" destOrd="0" parTransId="{36032410-25B7-434D-A356-A9F7749F2118}" sibTransId="{A7DB72A0-5D4E-46FF-BA78-D162FD725E12}"/>
    <dgm:cxn modelId="{A94E8A98-D7EF-47F1-8A5F-259415DCCC23}" type="presOf" srcId="{E67663F6-A33B-4345-B2DF-3375FA4C93E5}" destId="{8C01F774-05BF-429D-94A1-9EB2BEC3C759}" srcOrd="0" destOrd="4" presId="urn:microsoft.com/office/officeart/2005/8/layout/hList1"/>
    <dgm:cxn modelId="{EB997AC9-0155-4E6F-9FCA-2ACD419D4087}" srcId="{42320F3F-29F5-41A7-AACF-C3B8E0AB4790}" destId="{E4693866-A046-4953-AE7F-76C3ADE10A73}" srcOrd="1" destOrd="0" parTransId="{07B7D79D-33D7-4270-981D-C65EF6B0C8C7}" sibTransId="{0298B0A9-FAA4-4D83-9545-046F98C7C440}"/>
    <dgm:cxn modelId="{C72CD9A4-F410-4DC6-B499-D1E92B46605F}" type="presOf" srcId="{51D69FFD-19BD-4168-899E-7388D06C8EF7}" destId="{D2DF4D93-60EB-4CD2-9BDD-31DF817E815A}" srcOrd="0" destOrd="4" presId="urn:microsoft.com/office/officeart/2005/8/layout/hList1"/>
    <dgm:cxn modelId="{6F1E144F-5DF9-480A-B839-7286AA102702}" type="presOf" srcId="{DBF7CBE0-A393-4623-A1F6-854D178230D8}" destId="{8C01F774-05BF-429D-94A1-9EB2BEC3C759}" srcOrd="0" destOrd="1" presId="urn:microsoft.com/office/officeart/2005/8/layout/hList1"/>
    <dgm:cxn modelId="{E90F2D8B-C729-4E5C-94DD-DA1CB6ABA57E}" srcId="{42320F3F-29F5-41A7-AACF-C3B8E0AB4790}" destId="{51D69FFD-19BD-4168-899E-7388D06C8EF7}" srcOrd="4" destOrd="0" parTransId="{329DE629-0A42-4428-8CD2-D46925983B18}" sibTransId="{1B571879-038C-4750-94E9-7A20770CE689}"/>
    <dgm:cxn modelId="{BBE43722-4958-4804-B819-FEA2CDB0CB7A}" srcId="{B1516012-A9ED-4852-B43A-B9A455F22065}" destId="{4B018A8F-5FC0-4AC4-BEC9-C10A7DDE1E81}" srcOrd="0" destOrd="0" parTransId="{9A416C19-0F83-487D-81D4-6F5835EFA298}" sibTransId="{2FA5EF41-74C1-4086-B47A-B9D8CF379596}"/>
    <dgm:cxn modelId="{57BE5954-835C-4B1C-8C32-55567972A083}" srcId="{B1516012-A9ED-4852-B43A-B9A455F22065}" destId="{D8871F98-D934-4DA1-ABCD-53C7B6F43880}" srcOrd="2" destOrd="0" parTransId="{775530E0-9BAA-4E35-AB29-7C4C14D8BC82}" sibTransId="{A90F4770-4325-467B-8D9D-DDF87789C92F}"/>
    <dgm:cxn modelId="{AE277A6D-E263-485F-9951-E191A52BCC86}" srcId="{A2903BDA-4857-415D-BC46-A25E4891B8D2}" destId="{F494935A-4F68-4269-B199-001018BD5398}" srcOrd="5" destOrd="0" parTransId="{E4B1521A-DF7F-480F-9322-9DD3F1CFE88F}" sibTransId="{4B7F0DE4-35A1-4D63-BEC8-C4CF0774ADC0}"/>
    <dgm:cxn modelId="{CCDC7FEF-C367-4ECE-9704-D82F8D9089C5}" type="presOf" srcId="{17BE1B87-B5FD-42F7-8968-291326A595E4}" destId="{D2DF4D93-60EB-4CD2-9BDD-31DF817E815A}" srcOrd="0" destOrd="0" presId="urn:microsoft.com/office/officeart/2005/8/layout/hList1"/>
    <dgm:cxn modelId="{01B6BA93-3965-48BA-B820-FA64333AA9F8}" srcId="{A2903BDA-4857-415D-BC46-A25E4891B8D2}" destId="{A1FC47FC-6D88-4601-A910-8E10A7AA6DB1}" srcOrd="1" destOrd="0" parTransId="{033CCFE6-8C63-4D50-9AAD-6FC7B02075A2}" sibTransId="{0D90BCA2-A994-4040-96C3-D1085D0AFB0F}"/>
    <dgm:cxn modelId="{536A1F0C-D9AD-48BE-B74A-E1F09752D661}" srcId="{A2903BDA-4857-415D-BC46-A25E4891B8D2}" destId="{26A901F1-8524-480C-9DEB-3886685CEFA8}" srcOrd="2" destOrd="0" parTransId="{EE585EA6-E5D8-4DED-971F-A3C71B36E9E2}" sibTransId="{2EE3E71C-1FCE-47C6-9DAB-F213FA0D20B4}"/>
    <dgm:cxn modelId="{F3F3C934-F92E-4144-9868-902FE87D346C}" type="presOf" srcId="{E5BB7431-3AD6-4E48-A091-58AFF303B6BF}" destId="{CEBAEADE-F1E3-450D-B32C-1E58AE7DA6EB}" srcOrd="0" destOrd="6" presId="urn:microsoft.com/office/officeart/2005/8/layout/hList1"/>
    <dgm:cxn modelId="{302EE401-184B-4C30-8FA5-75682D38D069}" srcId="{B1516012-A9ED-4852-B43A-B9A455F22065}" destId="{DBF7CBE0-A393-4623-A1F6-854D178230D8}" srcOrd="1" destOrd="0" parTransId="{40D528EB-76E5-452C-814B-AAD5FC3D9CEE}" sibTransId="{6880439E-69E6-4E2A-935B-6B8AD080AAB2}"/>
    <dgm:cxn modelId="{DB932229-4EDE-4550-B43F-44BDFF2A18F4}" type="presOf" srcId="{E4693866-A046-4953-AE7F-76C3ADE10A73}" destId="{D2DF4D93-60EB-4CD2-9BDD-31DF817E815A}" srcOrd="0" destOrd="1" presId="urn:microsoft.com/office/officeart/2005/8/layout/hList1"/>
    <dgm:cxn modelId="{4961A192-3846-425F-B677-171329B78B30}" srcId="{E0228985-CAD2-479E-A300-CB75B717A429}" destId="{42320F3F-29F5-41A7-AACF-C3B8E0AB4790}" srcOrd="0" destOrd="0" parTransId="{74464C62-CC72-4F23-811E-4050C4821AF0}" sibTransId="{0F620FF6-CA60-4CC7-8765-A71F4FD2635A}"/>
    <dgm:cxn modelId="{AC0BD639-07B0-4B56-86B1-6A2A91467736}" srcId="{A2903BDA-4857-415D-BC46-A25E4891B8D2}" destId="{AECC8EC4-B659-4692-A1D4-A3D8DC47DEC1}" srcOrd="0" destOrd="0" parTransId="{685276E1-F114-4806-86C5-BA4F619FEEF0}" sibTransId="{72EF4954-49E1-4BD3-9D76-659312151AD0}"/>
    <dgm:cxn modelId="{FE4A5A5A-18B4-4512-BE31-6B8F04FB70E4}" srcId="{A2903BDA-4857-415D-BC46-A25E4891B8D2}" destId="{04DC12CB-A462-4A04-B170-1E8B074D486E}" srcOrd="4" destOrd="0" parTransId="{10174312-FA02-4EB5-8612-43E88B28C17F}" sibTransId="{1C7ED933-4410-4F53-8F49-948860AAE6FD}"/>
    <dgm:cxn modelId="{8594DE98-86B6-421B-AEFA-6B06833D6312}" type="presOf" srcId="{AECC8EC4-B659-4692-A1D4-A3D8DC47DEC1}" destId="{CEBAEADE-F1E3-450D-B32C-1E58AE7DA6EB}" srcOrd="0" destOrd="0" presId="urn:microsoft.com/office/officeart/2005/8/layout/hList1"/>
    <dgm:cxn modelId="{A85990E9-940B-438E-B495-D49B6A12C6D5}" srcId="{A2903BDA-4857-415D-BC46-A25E4891B8D2}" destId="{E5BB7431-3AD6-4E48-A091-58AFF303B6BF}" srcOrd="6" destOrd="0" parTransId="{5B2ADB0C-D4AA-4148-B25B-799E09D4155C}" sibTransId="{92D4AB72-A299-4A77-AFEE-71896CCDCFF7}"/>
    <dgm:cxn modelId="{0ED055C6-8C35-43E9-AA5B-5EFCF76ED3A2}" srcId="{42320F3F-29F5-41A7-AACF-C3B8E0AB4790}" destId="{43CD3E62-C5A7-403D-A838-2C510594B701}" srcOrd="2" destOrd="0" parTransId="{BD17EF1F-68D1-4452-A7CC-43772EDCCB99}" sibTransId="{EDB27E6A-3D3D-491F-8F2E-BDE6A2B883E4}"/>
    <dgm:cxn modelId="{EE69408A-B337-42B3-A1D9-ADD766911DC9}" type="presOf" srcId="{4B018A8F-5FC0-4AC4-BEC9-C10A7DDE1E81}" destId="{8C01F774-05BF-429D-94A1-9EB2BEC3C759}" srcOrd="0" destOrd="0" presId="urn:microsoft.com/office/officeart/2005/8/layout/hList1"/>
    <dgm:cxn modelId="{D6C83700-5516-45CB-A951-BDDB1BF61A9E}" srcId="{42320F3F-29F5-41A7-AACF-C3B8E0AB4790}" destId="{17BE1B87-B5FD-42F7-8968-291326A595E4}" srcOrd="0" destOrd="0" parTransId="{DAE263E4-EEAD-421C-BD9C-0786F0D85D3D}" sibTransId="{0F5E4471-EF6E-4A7A-A85D-84C96076656C}"/>
    <dgm:cxn modelId="{42B40596-6817-41EB-8069-6125CD58F774}" type="presOf" srcId="{B1516012-A9ED-4852-B43A-B9A455F22065}" destId="{E8A7CF21-7767-486E-AE19-E7A9875B8540}" srcOrd="0" destOrd="0" presId="urn:microsoft.com/office/officeart/2005/8/layout/hList1"/>
    <dgm:cxn modelId="{0E97B292-5458-4D96-AB44-D4AD306169AD}" type="presOf" srcId="{95581274-33E9-40B9-895F-963972426744}" destId="{CEBAEADE-F1E3-450D-B32C-1E58AE7DA6EB}" srcOrd="0" destOrd="3" presId="urn:microsoft.com/office/officeart/2005/8/layout/hList1"/>
    <dgm:cxn modelId="{367BA523-C463-49DA-9060-18DD07B81376}" srcId="{42320F3F-29F5-41A7-AACF-C3B8E0AB4790}" destId="{D3454041-80C6-4789-8320-2C4CFD2F0AF9}" srcOrd="3" destOrd="0" parTransId="{F73E3C2A-3F6F-4DC3-8E9D-0014F999BE39}" sibTransId="{4028719B-E6BF-4581-9ED4-F4223DD460F5}"/>
    <dgm:cxn modelId="{EF86A615-2F96-4746-AB96-0EA920088894}" type="presOf" srcId="{A1FC47FC-6D88-4601-A910-8E10A7AA6DB1}" destId="{CEBAEADE-F1E3-450D-B32C-1E58AE7DA6EB}" srcOrd="0" destOrd="1" presId="urn:microsoft.com/office/officeart/2005/8/layout/hList1"/>
    <dgm:cxn modelId="{DA46D6DC-3CA6-4470-BEA9-0BDE3C52E896}" type="presOf" srcId="{42320F3F-29F5-41A7-AACF-C3B8E0AB4790}" destId="{AF6FD2C0-E83E-4A19-A631-785EF86C68A1}" srcOrd="0" destOrd="0" presId="urn:microsoft.com/office/officeart/2005/8/layout/hList1"/>
    <dgm:cxn modelId="{0FBCFD17-8BDC-4E6A-B6D9-EF7634D0879A}" srcId="{B1516012-A9ED-4852-B43A-B9A455F22065}" destId="{EC3A5C28-C32B-4A71-9A50-C11A0D21A66E}" srcOrd="3" destOrd="0" parTransId="{8CF2FEBD-AC4C-44CD-825C-CCED1B141EBE}" sibTransId="{C5AA849B-5B81-415D-818E-682ED0BC31A6}"/>
    <dgm:cxn modelId="{70471191-F4CC-44F0-ACAC-B8385929A4DF}" srcId="{A2903BDA-4857-415D-BC46-A25E4891B8D2}" destId="{95581274-33E9-40B9-895F-963972426744}" srcOrd="3" destOrd="0" parTransId="{7431EA65-91DD-41AE-8F0B-E344DC6C5C17}" sibTransId="{4A378DBB-C776-4BDD-B179-09E3BF771A7B}"/>
    <dgm:cxn modelId="{72CF6390-6CFF-40F6-AD59-444720F7EA9E}" type="presOf" srcId="{F494935A-4F68-4269-B199-001018BD5398}" destId="{CEBAEADE-F1E3-450D-B32C-1E58AE7DA6EB}" srcOrd="0" destOrd="5" presId="urn:microsoft.com/office/officeart/2005/8/layout/hList1"/>
    <dgm:cxn modelId="{B0B6280E-56E4-4B9E-84CC-B3AE132D373A}" type="presOf" srcId="{EC3A5C28-C32B-4A71-9A50-C11A0D21A66E}" destId="{8C01F774-05BF-429D-94A1-9EB2BEC3C759}" srcOrd="0" destOrd="3" presId="urn:microsoft.com/office/officeart/2005/8/layout/hList1"/>
    <dgm:cxn modelId="{86C0FE24-4408-4BC0-A9F5-9A34C458735A}" type="presOf" srcId="{43CD3E62-C5A7-403D-A838-2C510594B701}" destId="{D2DF4D93-60EB-4CD2-9BDD-31DF817E815A}" srcOrd="0" destOrd="2" presId="urn:microsoft.com/office/officeart/2005/8/layout/hList1"/>
    <dgm:cxn modelId="{5F9A22E5-DE5C-4CD8-BC1D-5B839CEAD1EA}" type="presOf" srcId="{D3454041-80C6-4789-8320-2C4CFD2F0AF9}" destId="{D2DF4D93-60EB-4CD2-9BDD-31DF817E815A}" srcOrd="0" destOrd="3" presId="urn:microsoft.com/office/officeart/2005/8/layout/hList1"/>
    <dgm:cxn modelId="{56CF1F0C-3BAC-4561-834D-377ECA67400B}" type="presOf" srcId="{26A901F1-8524-480C-9DEB-3886685CEFA8}" destId="{CEBAEADE-F1E3-450D-B32C-1E58AE7DA6EB}" srcOrd="0" destOrd="2" presId="urn:microsoft.com/office/officeart/2005/8/layout/hList1"/>
    <dgm:cxn modelId="{1E4B2F80-2CC9-4DBF-A365-E454E36BB19B}" type="presOf" srcId="{A2903BDA-4857-415D-BC46-A25E4891B8D2}" destId="{0701419D-C1F1-4068-AB98-6971A140E789}" srcOrd="0" destOrd="0" presId="urn:microsoft.com/office/officeart/2005/8/layout/hList1"/>
    <dgm:cxn modelId="{E1C0BBC5-D70B-49D5-A4F6-B51724B892F8}" type="presOf" srcId="{E0228985-CAD2-479E-A300-CB75B717A429}" destId="{D443D956-7D58-4117-B894-C5E3884A5E64}" srcOrd="0" destOrd="0" presId="urn:microsoft.com/office/officeart/2005/8/layout/hList1"/>
    <dgm:cxn modelId="{00707A60-BF71-4FE4-A8BE-BECEE83CD357}" srcId="{B1516012-A9ED-4852-B43A-B9A455F22065}" destId="{E67663F6-A33B-4345-B2DF-3375FA4C93E5}" srcOrd="4" destOrd="0" parTransId="{5224327A-C6E6-4AA1-9DFE-5589C19216EB}" sibTransId="{AD92FEAF-8B21-42A2-9660-1CB0671FAB4E}"/>
    <dgm:cxn modelId="{43E9CAF5-CACA-4048-A738-1C1AE2181436}" type="presParOf" srcId="{D443D956-7D58-4117-B894-C5E3884A5E64}" destId="{6E0FEE93-78F1-4F30-94EA-CF650622B931}" srcOrd="0" destOrd="0" presId="urn:microsoft.com/office/officeart/2005/8/layout/hList1"/>
    <dgm:cxn modelId="{96F84EED-B3A0-4A40-9589-8D6D62C0575A}" type="presParOf" srcId="{6E0FEE93-78F1-4F30-94EA-CF650622B931}" destId="{AF6FD2C0-E83E-4A19-A631-785EF86C68A1}" srcOrd="0" destOrd="0" presId="urn:microsoft.com/office/officeart/2005/8/layout/hList1"/>
    <dgm:cxn modelId="{1626AB68-D415-40B9-8166-2CA726F59C3B}" type="presParOf" srcId="{6E0FEE93-78F1-4F30-94EA-CF650622B931}" destId="{D2DF4D93-60EB-4CD2-9BDD-31DF817E815A}" srcOrd="1" destOrd="0" presId="urn:microsoft.com/office/officeart/2005/8/layout/hList1"/>
    <dgm:cxn modelId="{2CCF1D7F-A030-46DD-8B46-CCFDA68D8F19}" type="presParOf" srcId="{D443D956-7D58-4117-B894-C5E3884A5E64}" destId="{9A630EF6-E881-4344-87FC-296AF3C33877}" srcOrd="1" destOrd="0" presId="urn:microsoft.com/office/officeart/2005/8/layout/hList1"/>
    <dgm:cxn modelId="{B00B6F0F-64E7-4388-809C-47CFF7647D22}" type="presParOf" srcId="{D443D956-7D58-4117-B894-C5E3884A5E64}" destId="{4B56C576-29AB-4BC7-9D4A-30B7DE743BFF}" srcOrd="2" destOrd="0" presId="urn:microsoft.com/office/officeart/2005/8/layout/hList1"/>
    <dgm:cxn modelId="{1C97575F-1D11-42CB-BE1A-F4B1BCE7EFD5}" type="presParOf" srcId="{4B56C576-29AB-4BC7-9D4A-30B7DE743BFF}" destId="{0701419D-C1F1-4068-AB98-6971A140E789}" srcOrd="0" destOrd="0" presId="urn:microsoft.com/office/officeart/2005/8/layout/hList1"/>
    <dgm:cxn modelId="{8BD9DCB8-1716-47CB-BB74-E49CC3028ADE}" type="presParOf" srcId="{4B56C576-29AB-4BC7-9D4A-30B7DE743BFF}" destId="{CEBAEADE-F1E3-450D-B32C-1E58AE7DA6EB}" srcOrd="1" destOrd="0" presId="urn:microsoft.com/office/officeart/2005/8/layout/hList1"/>
    <dgm:cxn modelId="{51D8AF44-5DFD-434A-B6B2-637B92E8E97D}" type="presParOf" srcId="{D443D956-7D58-4117-B894-C5E3884A5E64}" destId="{01AFCB5A-2DCE-43CE-A869-97E918F885EC}" srcOrd="3" destOrd="0" presId="urn:microsoft.com/office/officeart/2005/8/layout/hList1"/>
    <dgm:cxn modelId="{C4C4F4D6-6E7D-43FD-B55E-7BEE6266E5FC}" type="presParOf" srcId="{D443D956-7D58-4117-B894-C5E3884A5E64}" destId="{C1DF0D7C-A3CF-4E78-AA29-C59FF6395482}" srcOrd="4" destOrd="0" presId="urn:microsoft.com/office/officeart/2005/8/layout/hList1"/>
    <dgm:cxn modelId="{B67FA6D9-E441-4E75-A2BE-7936DBECD559}" type="presParOf" srcId="{C1DF0D7C-A3CF-4E78-AA29-C59FF6395482}" destId="{E8A7CF21-7767-486E-AE19-E7A9875B8540}" srcOrd="0" destOrd="0" presId="urn:microsoft.com/office/officeart/2005/8/layout/hList1"/>
    <dgm:cxn modelId="{A1F7B5FA-3C5A-4490-B1AE-AB6F6B752FF6}" type="presParOf" srcId="{C1DF0D7C-A3CF-4E78-AA29-C59FF6395482}" destId="{8C01F774-05BF-429D-94A1-9EB2BEC3C7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=""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4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=""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0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3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=""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2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=""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8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=""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4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2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21-02-25-ucts-energy-systems-research-group-weighs-in-on-sas-nuclear-plan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Hydroelectric_power_plant_Glendo_Sp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="" xmlns:a16="http://schemas.microsoft.com/office/drawing/2014/main" id="{D47766EE-4192-4B2D-A5A0-F60F9A5F7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Factories And Smoke">
            <a:extLst>
              <a:ext uri="{FF2B5EF4-FFF2-40B4-BE49-F238E27FC236}">
                <a16:creationId xmlns="" xmlns:a16="http://schemas.microsoft.com/office/drawing/2014/main" id="{0C114EC0-DCC9-6003-D12D-3AF6588AD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Graphic 1">
            <a:extLst>
              <a:ext uri="{FF2B5EF4-FFF2-40B4-BE49-F238E27FC236}">
                <a16:creationId xmlns="" xmlns:a16="http://schemas.microsoft.com/office/drawing/2014/main" id="{D6705569-F545-4F47-A260-A9202826EA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5473" y="1998924"/>
            <a:ext cx="5541054" cy="22136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Power Plants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6532" y="4286456"/>
            <a:ext cx="6400860" cy="119187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cap="none" dirty="0" smtClean="0">
                <a:latin typeface="Times New Roman"/>
                <a:cs typeface="Times New Roman"/>
              </a:rPr>
              <a:t>Presented </a:t>
            </a:r>
            <a:r>
              <a:rPr lang="en-US" cap="none" dirty="0">
                <a:latin typeface="Times New Roman"/>
                <a:cs typeface="Times New Roman"/>
              </a:rPr>
              <a:t>b</a:t>
            </a:r>
            <a:r>
              <a:rPr lang="en-US" cap="none" dirty="0" smtClean="0">
                <a:latin typeface="Times New Roman"/>
                <a:cs typeface="Times New Roman"/>
              </a:rPr>
              <a:t>y: Dr. Abdellatif Sadeq</a:t>
            </a:r>
            <a:endParaRPr lang="en-US" cap="non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68D0A9-7534-34B4-BC8D-BE82C0D8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Solar Power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833E64-2BF3-8816-96F6-F15163FE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Solar Power Plants harness sunlight, converting it into electricity using photovoltaic cells or concentrating solar power systems. </a:t>
            </a:r>
            <a:endParaRPr lang="en-US" dirty="0"/>
          </a:p>
          <a:p>
            <a:r>
              <a:rPr lang="en-US" sz="2000" dirty="0">
                <a:latin typeface="Times New Roman"/>
                <a:cs typeface="Times New Roman"/>
              </a:rPr>
              <a:t>Studies explores material innovations for higher cell efficiency and strategies to address the intermittency of solar energy.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Integration with the power grid and potential land use conflicts are also discussed.</a:t>
            </a:r>
          </a:p>
        </p:txBody>
      </p:sp>
      <p:pic>
        <p:nvPicPr>
          <p:cNvPr id="5" name="Picture 4" descr="A solar panel farm">
            <a:extLst>
              <a:ext uri="{FF2B5EF4-FFF2-40B4-BE49-F238E27FC236}">
                <a16:creationId xmlns="" xmlns:a16="http://schemas.microsoft.com/office/drawing/2014/main" id="{F4AA2B8E-E017-0820-43A9-6B7402AE0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3" r="15724" b="1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65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558037-150B-52A0-74DE-D0C6C335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Wind Power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2D2DAB-6CD8-DFEB-4D74-5B6384899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Times New Roman"/>
                <a:ea typeface="+mn-lt"/>
                <a:cs typeface="Times New Roman"/>
              </a:rPr>
              <a:t>Use wind turbines to convert the kinetic energy of wind into electrical power.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ea typeface="+mn-lt"/>
                <a:cs typeface="Times New Roman"/>
              </a:rPr>
              <a:t>Aerodynamic turbine design, site selection based on wind patterns, and efficiency in variable wind conditions are key topics.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ea typeface="+mn-lt"/>
                <a:cs typeface="Times New Roman"/>
              </a:rPr>
              <a:t>Environmental considerations include the impact on bird populations and visual aesthetics.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</p:txBody>
      </p:sp>
      <p:pic>
        <p:nvPicPr>
          <p:cNvPr id="5" name="Picture 4" descr="windräder, wind power, renewable energy, energy, environmental ...">
            <a:extLst>
              <a:ext uri="{FF2B5EF4-FFF2-40B4-BE49-F238E27FC236}">
                <a16:creationId xmlns="" xmlns:a16="http://schemas.microsoft.com/office/drawing/2014/main" id="{67F58640-08F6-6846-4E36-A8944CDAB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2" r="248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51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4B1711E-D5E5-91E0-1977-7E0191AA4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EE1A23D-6034-F590-58C2-5F50ECAF0F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9F0CC-F478-792C-B009-2A7AE427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Interactive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3D78CD-B5A4-94EA-885E-E05E88344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Which type of power plant do you think is most efficient and why?</a:t>
            </a: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="" xmlns:a16="http://schemas.microsoft.com/office/drawing/2014/main" id="{CEA65A87-42E1-EB76-92DB-60979C21A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41" r="4482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1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F378BCA-5CBB-1260-AD34-FF147EEE6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>
            <a:extLst>
              <a:ext uri="{FF2B5EF4-FFF2-40B4-BE49-F238E27FC236}">
                <a16:creationId xmlns="" xmlns:a16="http://schemas.microsoft.com/office/drawing/2014/main" id="{9CE9FC38-FDCD-60FF-C610-0F903F36BA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36262E9-CBEC-3DA0-78CD-A7DAE64F32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F521EA-87FC-C63E-608C-03F7A05A04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03355D83-26CD-7196-6F1F-8161C5C560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6B6DBC-ACEB-B2D7-1332-832EBA40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latin typeface="Times New Roman"/>
                <a:cs typeface="Times New Roman"/>
              </a:rPr>
              <a:t>Power Plant Operation</a:t>
            </a:r>
          </a:p>
        </p:txBody>
      </p:sp>
    </p:spTree>
    <p:extLst>
      <p:ext uri="{BB962C8B-B14F-4D97-AF65-F5344CB8AC3E}">
        <p14:creationId xmlns:p14="http://schemas.microsoft.com/office/powerpoint/2010/main" val="30125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DA8886A6-5426-494B-96D8-D962D2BA0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AA3ED336-C09E-46E8-9774-B977D15FC5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96A51C-44E0-B5D9-7A24-06B50FB9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Fundamentals of Power Generation</a:t>
            </a:r>
          </a:p>
          <a:p>
            <a:endParaRPr lang="en-US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="" xmlns:a16="http://schemas.microsoft.com/office/drawing/2014/main" id="{3F40321C-B97E-8C09-16CB-C303EFDBC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130312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2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="" xmlns:a16="http://schemas.microsoft.com/office/drawing/2014/main" id="{0E3596DD-156A-473E-9BB3-C6A29F757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="" xmlns:a16="http://schemas.microsoft.com/office/drawing/2014/main" id="{2C46C4D6-C474-4E92-B52E-944C1118F7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E1BAAB-6C4D-DE31-45A8-31CB3557E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sz="3700"/>
              <a:t>Rankine Cycle in Thermal Power Plants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="" xmlns:a16="http://schemas.microsoft.com/office/drawing/2014/main" id="{A54D583C-CF52-2801-1691-F23EFBA19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Times New Roman"/>
                <a:ea typeface="+mn-lt"/>
                <a:cs typeface="Times New Roman"/>
              </a:rPr>
              <a:t>Heat Conversion</a:t>
            </a:r>
            <a:r>
              <a:rPr lang="en-US" sz="1600" dirty="0">
                <a:latin typeface="Times New Roman"/>
                <a:ea typeface="+mn-lt"/>
                <a:cs typeface="Times New Roman"/>
              </a:rPr>
              <a:t>: The Rankine cycle efficiently converts heat into mechanical energy using water and steam.</a:t>
            </a:r>
            <a:endParaRPr lang="en-US" sz="16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/>
                <a:ea typeface="+mn-lt"/>
                <a:cs typeface="Times New Roman"/>
              </a:rPr>
              <a:t>Four Stages</a:t>
            </a:r>
            <a:r>
              <a:rPr lang="en-US" sz="1600" dirty="0">
                <a:latin typeface="Times New Roman"/>
                <a:ea typeface="+mn-lt"/>
                <a:cs typeface="Times New Roman"/>
              </a:rPr>
              <a:t>: Comprises four main stages - boiling, expansion, condensation, and pressurization.</a:t>
            </a:r>
            <a:endParaRPr lang="en-US" sz="16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/>
                <a:ea typeface="+mn-lt"/>
                <a:cs typeface="Times New Roman"/>
              </a:rPr>
              <a:t>Energy Production</a:t>
            </a:r>
            <a:r>
              <a:rPr lang="en-US" sz="1600" dirty="0">
                <a:latin typeface="Times New Roman"/>
                <a:ea typeface="+mn-lt"/>
                <a:cs typeface="Times New Roman"/>
              </a:rPr>
              <a:t>: Central to electricity production in thermal power plants, particularly those using fossil fuels and nuclear energy.</a:t>
            </a:r>
            <a:endParaRPr lang="en-US" sz="16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/>
                <a:ea typeface="+mn-lt"/>
                <a:cs typeface="Times New Roman"/>
              </a:rPr>
              <a:t>Efficiency Factors</a:t>
            </a:r>
            <a:r>
              <a:rPr lang="en-US" sz="1600" dirty="0">
                <a:latin typeface="Times New Roman"/>
                <a:ea typeface="+mn-lt"/>
                <a:cs typeface="Times New Roman"/>
              </a:rPr>
              <a:t>: Efficiency influenced by steam pressure, temperature, and turbine design.</a:t>
            </a:r>
            <a:endParaRPr lang="en-US" sz="16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57" name="Picture 56" descr="A diagram of a steam turbine&#10;&#10;Description automatically generated">
            <a:extLst>
              <a:ext uri="{FF2B5EF4-FFF2-40B4-BE49-F238E27FC236}">
                <a16:creationId xmlns="" xmlns:a16="http://schemas.microsoft.com/office/drawing/2014/main" id="{B15C91E5-5EC8-A02F-8A7D-0DE22950F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193" y="636648"/>
            <a:ext cx="6337539" cy="56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0F17EA1-1923-547A-7DA0-50551C4F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>
            <a:extLst>
              <a:ext uri="{FF2B5EF4-FFF2-40B4-BE49-F238E27FC236}">
                <a16:creationId xmlns="" xmlns:a16="http://schemas.microsoft.com/office/drawing/2014/main" id="{24081C56-C575-7CDF-081D-8E7610496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700BAF82-1FD2-79FC-43D1-9B77118703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E495494-8156-EB0B-AB7A-18AF8C49CE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66216E98-5389-24D7-5193-DA12B6A3A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15C6B3-BA0D-768E-AB5B-731B55F4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latin typeface="Times New Roman"/>
                <a:cs typeface="Times New Roman"/>
              </a:rPr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17442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aphic 1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F269BDC9-F5DC-4A16-9583-2F8CE41846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95CB9-091A-A068-8DA4-521BB932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30" y="547503"/>
            <a:ext cx="9144000" cy="11526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Comparative Environmental Impact of Power Generation Methods</a:t>
            </a:r>
          </a:p>
          <a:p>
            <a:pPr algn="ctr"/>
            <a:endParaRPr lang="en-US" sz="3700" b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94A94BC6-BA66-3FD6-5C8C-B3A0414DC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43816"/>
              </p:ext>
            </p:extLst>
          </p:nvPr>
        </p:nvGraphicFramePr>
        <p:xfrm>
          <a:off x="643469" y="2924876"/>
          <a:ext cx="10905066" cy="338274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38167">
                  <a:extLst>
                    <a:ext uri="{9D8B030D-6E8A-4147-A177-3AD203B41FA5}">
                      <a16:colId xmlns="" xmlns:a16="http://schemas.microsoft.com/office/drawing/2014/main" val="2355367244"/>
                    </a:ext>
                  </a:extLst>
                </a:gridCol>
                <a:gridCol w="2471890">
                  <a:extLst>
                    <a:ext uri="{9D8B030D-6E8A-4147-A177-3AD203B41FA5}">
                      <a16:colId xmlns="" xmlns:a16="http://schemas.microsoft.com/office/drawing/2014/main" val="3174648413"/>
                    </a:ext>
                  </a:extLst>
                </a:gridCol>
                <a:gridCol w="2410080">
                  <a:extLst>
                    <a:ext uri="{9D8B030D-6E8A-4147-A177-3AD203B41FA5}">
                      <a16:colId xmlns="" xmlns:a16="http://schemas.microsoft.com/office/drawing/2014/main" val="3393045588"/>
                    </a:ext>
                  </a:extLst>
                </a:gridCol>
                <a:gridCol w="3184929">
                  <a:extLst>
                    <a:ext uri="{9D8B030D-6E8A-4147-A177-3AD203B41FA5}">
                      <a16:colId xmlns="" xmlns:a16="http://schemas.microsoft.com/office/drawing/2014/main" val="556640631"/>
                    </a:ext>
                  </a:extLst>
                </a:gridCol>
              </a:tblGrid>
              <a:tr h="3911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Power Plant Type</a:t>
                      </a:r>
                      <a:endParaRPr lang="en-US" sz="2000" cap="none" spc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91684" marT="18337" marB="91684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kumimoji="0" lang="en-US" sz="20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cap="none" spc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Emission</a:t>
                      </a:r>
                      <a:endParaRPr lang="en-US" sz="2000" cap="none" spc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91684" marT="18337" marB="91684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Water Usage</a:t>
                      </a:r>
                    </a:p>
                  </a:txBody>
                  <a:tcPr marL="0" marR="91684" marT="18337" marB="91684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Land Use and Biodiversity</a:t>
                      </a:r>
                    </a:p>
                  </a:txBody>
                  <a:tcPr marL="0" marR="91684" marT="18337" marB="91684" anchor="b"/>
                </a:tc>
                <a:extLst>
                  <a:ext uri="{0D108BD9-81ED-4DB2-BD59-A6C34878D82A}">
                    <a16:rowId xmlns="" xmlns:a16="http://schemas.microsoft.com/office/drawing/2014/main" val="3328213266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Coal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Very High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 (mining impacts)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3305443156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Natural Gas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Moderate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Moderate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Moderate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1198858203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Low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Low (small footprint)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1378764803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Hydroelectric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Very Low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Low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 (ecosystem alteration)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3568569660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Wind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None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None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Moderate (habitat disruption)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2913689996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Solar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None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Low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Moderate (land occupation)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1454897652"/>
                  </a:ext>
                </a:extLst>
              </a:tr>
              <a:tr h="339230"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Biomass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Variable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</a:t>
                      </a:r>
                    </a:p>
                  </a:txBody>
                  <a:tcPr marL="0" marR="91684" marT="27505" marB="91684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cap="non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 (land for cultivation)</a:t>
                      </a:r>
                    </a:p>
                  </a:txBody>
                  <a:tcPr marL="0" marR="91684" marT="27505" marB="91684" anchor="ctr"/>
                </a:tc>
                <a:extLst>
                  <a:ext uri="{0D108BD9-81ED-4DB2-BD59-A6C34878D82A}">
                    <a16:rowId xmlns="" xmlns:a16="http://schemas.microsoft.com/office/drawing/2014/main" val="248753934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3AE876-36D9-B482-6AF2-412B49E430E7}"/>
              </a:ext>
            </a:extLst>
          </p:cNvPr>
          <p:cNvSpPr txBox="1"/>
          <p:nvPr/>
        </p:nvSpPr>
        <p:spPr>
          <a:xfrm>
            <a:off x="641230" y="1963947"/>
            <a:ext cx="107657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This table provides a high-level comparison of various power generation methods in terms of their environmental footprint:</a:t>
            </a:r>
          </a:p>
        </p:txBody>
      </p:sp>
    </p:spTree>
    <p:extLst>
      <p:ext uri="{BB962C8B-B14F-4D97-AF65-F5344CB8AC3E}">
        <p14:creationId xmlns:p14="http://schemas.microsoft.com/office/powerpoint/2010/main" val="27013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="" xmlns:a16="http://schemas.microsoft.com/office/drawing/2014/main" id="{388F20F8-60BF-42FE-A252-DFD5A74451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98A68847-134F-4AF1-B1C6-332344C9C9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AF1C7-599F-E2AC-C567-68BA34AAB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Emerging Technologies and Sustainability in Power Generation</a:t>
            </a:r>
          </a:p>
          <a:p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A white cloud with arrows pointing to the side&#10;&#10;Description automatically generated">
            <a:extLst>
              <a:ext uri="{FF2B5EF4-FFF2-40B4-BE49-F238E27FC236}">
                <a16:creationId xmlns="" xmlns:a16="http://schemas.microsoft.com/office/drawing/2014/main" id="{0EBE0CBC-4184-418F-334D-D917563E6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" r="-227" b="7983"/>
          <a:stretch/>
        </p:blipFill>
        <p:spPr>
          <a:xfrm>
            <a:off x="1212577" y="2435243"/>
            <a:ext cx="2845859" cy="2657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A59EBC-BB2A-4F05-2B23-D412CEBD5A4A}"/>
              </a:ext>
            </a:extLst>
          </p:cNvPr>
          <p:cNvSpPr txBox="1"/>
          <p:nvPr/>
        </p:nvSpPr>
        <p:spPr>
          <a:xfrm>
            <a:off x="1033389" y="5301912"/>
            <a:ext cx="3194681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6855" indent="-236855" defTabSz="758952">
              <a:spcAft>
                <a:spcPts val="600"/>
              </a:spcAft>
              <a:buFont typeface="Arial"/>
              <a:buChar char="•"/>
            </a:pPr>
            <a:r>
              <a:rPr lang="en-US" kern="1200" dirty="0">
                <a:latin typeface="Times New Roman"/>
                <a:cs typeface="Times New Roman"/>
              </a:rPr>
              <a:t>Advances in Carbon Capture, Utilization, and Storage.</a:t>
            </a:r>
          </a:p>
          <a:p>
            <a:pPr marL="236855" indent="-236855" defTabSz="758952">
              <a:spcAft>
                <a:spcPts val="600"/>
              </a:spcAft>
              <a:buFont typeface="Arial"/>
              <a:buChar char="•"/>
            </a:pPr>
            <a:r>
              <a:rPr lang="en-US" kern="1200" dirty="0">
                <a:latin typeface="Times New Roman"/>
                <a:cs typeface="Times New Roman"/>
              </a:rPr>
              <a:t>Cleaner combustion and flue gas treatment.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" name="Picture 7" descr="A green outline of a gas pump&#10;&#10;Description automatically generated">
            <a:extLst>
              <a:ext uri="{FF2B5EF4-FFF2-40B4-BE49-F238E27FC236}">
                <a16:creationId xmlns="" xmlns:a16="http://schemas.microsoft.com/office/drawing/2014/main" id="{8154966B-98E0-112F-492D-82F4801B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383" y="2171815"/>
            <a:ext cx="2969570" cy="3005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A411DF-3AE6-A8D1-4F13-9AC095F2210D}"/>
              </a:ext>
            </a:extLst>
          </p:cNvPr>
          <p:cNvSpPr txBox="1"/>
          <p:nvPr/>
        </p:nvSpPr>
        <p:spPr>
          <a:xfrm>
            <a:off x="4469946" y="5301911"/>
            <a:ext cx="3213906" cy="100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7173" indent="-237173" defTabSz="758952">
              <a:spcAft>
                <a:spcPts val="600"/>
              </a:spcAft>
              <a:buFont typeface="Arial"/>
              <a:buChar char="•"/>
            </a:pPr>
            <a:r>
              <a:rPr lang="en-US" kern="1200" dirty="0">
                <a:latin typeface="Times New Roman"/>
                <a:cs typeface="Times New Roman"/>
              </a:rPr>
              <a:t>Biofuels and green hydrogen.</a:t>
            </a:r>
          </a:p>
          <a:p>
            <a:pPr marL="237173" indent="-237173" defTabSz="758952">
              <a:spcAft>
                <a:spcPts val="600"/>
              </a:spcAft>
              <a:buFont typeface="Arial"/>
              <a:buChar char="•"/>
            </a:pPr>
            <a:r>
              <a:rPr lang="en-US" kern="1200" dirty="0">
                <a:latin typeface="Times New Roman"/>
                <a:cs typeface="Times New Roman"/>
              </a:rPr>
              <a:t>Transitioning from coal to natural gas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47EF4E-35AF-5C7F-F6AF-98DE87181F3E}"/>
              </a:ext>
            </a:extLst>
          </p:cNvPr>
          <p:cNvSpPr txBox="1"/>
          <p:nvPr/>
        </p:nvSpPr>
        <p:spPr>
          <a:xfrm>
            <a:off x="1030858" y="1929493"/>
            <a:ext cx="35299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58952">
              <a:spcAft>
                <a:spcPts val="600"/>
              </a:spcAft>
            </a:pPr>
            <a:r>
              <a:rPr lang="en-US" b="1" dirty="0">
                <a:latin typeface="Times New Roman"/>
                <a:cs typeface="Times New Roman"/>
              </a:rPr>
              <a:t>1.Emission</a:t>
            </a:r>
            <a:r>
              <a:rPr lang="en-US" b="1" kern="1200" dirty="0">
                <a:latin typeface="Times New Roman"/>
                <a:ea typeface="+mn-ea"/>
                <a:cs typeface="Times New Roman"/>
              </a:rPr>
              <a:t> Reduction Strategies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F62E55-587D-B0AB-CD89-4401AD1B05D5}"/>
              </a:ext>
            </a:extLst>
          </p:cNvPr>
          <p:cNvSpPr txBox="1"/>
          <p:nvPr/>
        </p:nvSpPr>
        <p:spPr>
          <a:xfrm>
            <a:off x="4738140" y="1919922"/>
            <a:ext cx="37335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58952">
              <a:spcAft>
                <a:spcPts val="600"/>
              </a:spcAft>
            </a:pPr>
            <a:r>
              <a:rPr lang="en-US" b="1" dirty="0">
                <a:latin typeface="Times New Roman"/>
                <a:cs typeface="Times New Roman"/>
              </a:rPr>
              <a:t>2.</a:t>
            </a:r>
            <a:r>
              <a:rPr lang="en-US" b="1" kern="1200" dirty="0">
                <a:latin typeface="Times New Roman"/>
                <a:ea typeface="+mn-ea"/>
                <a:cs typeface="Times New Roman"/>
              </a:rPr>
              <a:t>Sustainable Fuel Sources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065259D-264D-59AD-420F-6407A97FEFDB}"/>
              </a:ext>
            </a:extLst>
          </p:cNvPr>
          <p:cNvSpPr txBox="1"/>
          <p:nvPr/>
        </p:nvSpPr>
        <p:spPr>
          <a:xfrm>
            <a:off x="7815476" y="1929492"/>
            <a:ext cx="3774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58952">
              <a:spcAft>
                <a:spcPts val="600"/>
              </a:spcAft>
            </a:pPr>
            <a:r>
              <a:rPr lang="en-US" b="1" dirty="0">
                <a:latin typeface="Times New Roman"/>
                <a:cs typeface="Times New Roman"/>
              </a:rPr>
              <a:t>3.</a:t>
            </a:r>
            <a:r>
              <a:rPr lang="en-US" b="1" kern="1200" dirty="0">
                <a:latin typeface="Times New Roman"/>
                <a:ea typeface="+mn-ea"/>
                <a:cs typeface="Times New Roman"/>
              </a:rPr>
              <a:t>Renewable Energy Advancements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3" name="Picture 12" descr="A green recycle symbol&#10;&#10;Description automatically generated">
            <a:extLst>
              <a:ext uri="{FF2B5EF4-FFF2-40B4-BE49-F238E27FC236}">
                <a16:creationId xmlns="" xmlns:a16="http://schemas.microsoft.com/office/drawing/2014/main" id="{8F68EF20-6B0C-F1BD-B3ED-E32A5820D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94" y="2433115"/>
            <a:ext cx="2810912" cy="2810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280D25A-EBE4-E015-7CFB-16B1C09AB19B}"/>
              </a:ext>
            </a:extLst>
          </p:cNvPr>
          <p:cNvSpPr txBox="1"/>
          <p:nvPr/>
        </p:nvSpPr>
        <p:spPr>
          <a:xfrm>
            <a:off x="7758050" y="5301910"/>
            <a:ext cx="3616472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7173" indent="-237173" defTabSz="758952">
              <a:spcAft>
                <a:spcPts val="600"/>
              </a:spcAft>
              <a:buFont typeface="Arial"/>
              <a:buChar char="•"/>
            </a:pPr>
            <a:r>
              <a:rPr lang="en-US" kern="1200" dirty="0">
                <a:latin typeface="Times New Roman"/>
                <a:cs typeface="Times New Roman"/>
              </a:rPr>
              <a:t>Advancements in solar efficiency and offshore wind.</a:t>
            </a:r>
          </a:p>
          <a:p>
            <a:pPr marL="237173" indent="-237173" defTabSz="758952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Hybrid Systems and Multi-Source Integration.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29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DA3CFA5-1C0E-A751-64CF-8C527396D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2266967-6A9C-31CA-F1CD-25B77EC342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F8EE9-0619-C6FB-8062-61DF2AA5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Interactive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CF9AAF-FBF5-FD1F-0F1E-195899C0E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What power </a:t>
            </a:r>
            <a:r>
              <a:rPr lang="en-US" dirty="0">
                <a:latin typeface="Times New Roman"/>
                <a:cs typeface="Times New Roman"/>
              </a:rPr>
              <a:t>generation </a:t>
            </a:r>
            <a:r>
              <a:rPr lang="en-US" dirty="0" smtClean="0">
                <a:latin typeface="Times New Roman"/>
                <a:cs typeface="Times New Roman"/>
              </a:rPr>
              <a:t>method do you think is the most sustainable?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="" xmlns:a16="http://schemas.microsoft.com/office/drawing/2014/main" id="{749850D9-EFED-9699-52B7-3748D32F7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41" r="4482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43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256065-5F0B-779C-993F-6B02EC18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159DAC-9FA7-BFE3-F86C-231FC4BA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5146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Introduction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Types of Power Plants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Power Plant Operation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Environmental Impact</a:t>
            </a:r>
          </a:p>
          <a:p>
            <a:r>
              <a:rPr lang="en-US" sz="2400" dirty="0">
                <a:latin typeface="Times New Roman"/>
                <a:cs typeface="Times New Roman"/>
              </a:rPr>
              <a:t>Energy Storage </a:t>
            </a:r>
            <a:r>
              <a:rPr lang="en-US" sz="2400" dirty="0" smtClean="0">
                <a:latin typeface="Times New Roman"/>
                <a:cs typeface="Times New Roman"/>
              </a:rPr>
              <a:t>Solutions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Future Trends and Challenges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Interactive Quiz</a:t>
            </a:r>
          </a:p>
        </p:txBody>
      </p:sp>
      <p:pic>
        <p:nvPicPr>
          <p:cNvPr id="5" name="Picture 4" descr="Light bulb on green grass">
            <a:extLst>
              <a:ext uri="{FF2B5EF4-FFF2-40B4-BE49-F238E27FC236}">
                <a16:creationId xmlns="" xmlns:a16="http://schemas.microsoft.com/office/drawing/2014/main" id="{30EE4C09-A2F6-4ED1-996F-4D0FC3C0A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0" r="211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0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4AB4E09-F143-A50B-96F2-33B9B914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>
            <a:extLst>
              <a:ext uri="{FF2B5EF4-FFF2-40B4-BE49-F238E27FC236}">
                <a16:creationId xmlns="" xmlns:a16="http://schemas.microsoft.com/office/drawing/2014/main" id="{3A9607C5-A67E-6672-22E9-ADA631506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67C3A94-0AF6-3FE7-C210-45B518F93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3E417B59-E763-9F29-A8A8-D6D95A476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E6B184F-8157-CFD2-2DC1-6419A592CB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74A306-04EA-F31C-3974-482750AA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latin typeface="Times New Roman"/>
                <a:cs typeface="Times New Roman"/>
              </a:rPr>
              <a:t>Energy Storage Solution</a:t>
            </a:r>
          </a:p>
        </p:txBody>
      </p:sp>
    </p:spTree>
    <p:extLst>
      <p:ext uri="{BB962C8B-B14F-4D97-AF65-F5344CB8AC3E}">
        <p14:creationId xmlns:p14="http://schemas.microsoft.com/office/powerpoint/2010/main" val="28834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="" xmlns:a16="http://schemas.microsoft.com/office/drawing/2014/main" id="{DF36526D-0F1F-46DD-8DDC-385EF7FFF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="" xmlns:a16="http://schemas.microsoft.com/office/drawing/2014/main" id="{C926ABA4-C8CE-4D75-AC96-BAC602AFF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-3482"/>
            <a:ext cx="5463940" cy="6861482"/>
          </a:xfrm>
          <a:custGeom>
            <a:avLst/>
            <a:gdLst>
              <a:gd name="connsiteX0" fmla="*/ 5463940 w 5463940"/>
              <a:gd name="connsiteY0" fmla="*/ 0 h 6861482"/>
              <a:gd name="connsiteX1" fmla="*/ 792388 w 5463940"/>
              <a:gd name="connsiteY1" fmla="*/ 0 h 6861482"/>
              <a:gd name="connsiteX2" fmla="*/ 807288 w 5463940"/>
              <a:gd name="connsiteY2" fmla="*/ 23688 h 6861482"/>
              <a:gd name="connsiteX3" fmla="*/ 847167 w 5463940"/>
              <a:gd name="connsiteY3" fmla="*/ 52392 h 6861482"/>
              <a:gd name="connsiteX4" fmla="*/ 861906 w 5463940"/>
              <a:gd name="connsiteY4" fmla="*/ 104693 h 6861482"/>
              <a:gd name="connsiteX5" fmla="*/ 891809 w 5463940"/>
              <a:gd name="connsiteY5" fmla="*/ 314763 h 6861482"/>
              <a:gd name="connsiteX6" fmla="*/ 883105 w 5463940"/>
              <a:gd name="connsiteY6" fmla="*/ 361124 h 6861482"/>
              <a:gd name="connsiteX7" fmla="*/ 839062 w 5463940"/>
              <a:gd name="connsiteY7" fmla="*/ 423850 h 6861482"/>
              <a:gd name="connsiteX8" fmla="*/ 804620 w 5463940"/>
              <a:gd name="connsiteY8" fmla="*/ 560313 h 6861482"/>
              <a:gd name="connsiteX9" fmla="*/ 736357 w 5463940"/>
              <a:gd name="connsiteY9" fmla="*/ 760897 h 6861482"/>
              <a:gd name="connsiteX10" fmla="*/ 701931 w 5463940"/>
              <a:gd name="connsiteY10" fmla="*/ 821285 h 6861482"/>
              <a:gd name="connsiteX11" fmla="*/ 730099 w 5463940"/>
              <a:gd name="connsiteY11" fmla="*/ 854014 h 6861482"/>
              <a:gd name="connsiteX12" fmla="*/ 828340 w 5463940"/>
              <a:gd name="connsiteY12" fmla="*/ 1080052 h 6861482"/>
              <a:gd name="connsiteX13" fmla="*/ 700490 w 5463940"/>
              <a:gd name="connsiteY13" fmla="*/ 1372761 h 6861482"/>
              <a:gd name="connsiteX14" fmla="*/ 632708 w 5463940"/>
              <a:gd name="connsiteY14" fmla="*/ 1466109 h 6861482"/>
              <a:gd name="connsiteX15" fmla="*/ 768641 w 5463940"/>
              <a:gd name="connsiteY15" fmla="*/ 1459414 h 6861482"/>
              <a:gd name="connsiteX16" fmla="*/ 819196 w 5463940"/>
              <a:gd name="connsiteY16" fmla="*/ 1556554 h 6861482"/>
              <a:gd name="connsiteX17" fmla="*/ 841602 w 5463940"/>
              <a:gd name="connsiteY17" fmla="*/ 1606217 h 6861482"/>
              <a:gd name="connsiteX18" fmla="*/ 979741 w 5463940"/>
              <a:gd name="connsiteY18" fmla="*/ 1914129 h 6861482"/>
              <a:gd name="connsiteX19" fmla="*/ 961586 w 5463940"/>
              <a:gd name="connsiteY19" fmla="*/ 2014028 h 6861482"/>
              <a:gd name="connsiteX20" fmla="*/ 763580 w 5463940"/>
              <a:gd name="connsiteY20" fmla="*/ 2524080 h 6861482"/>
              <a:gd name="connsiteX21" fmla="*/ 993601 w 5463940"/>
              <a:gd name="connsiteY21" fmla="*/ 2596949 h 6861482"/>
              <a:gd name="connsiteX22" fmla="*/ 1013917 w 5463940"/>
              <a:gd name="connsiteY22" fmla="*/ 2810127 h 6861482"/>
              <a:gd name="connsiteX23" fmla="*/ 1136989 w 5463940"/>
              <a:gd name="connsiteY23" fmla="*/ 3024678 h 6861482"/>
              <a:gd name="connsiteX24" fmla="*/ 1259967 w 5463940"/>
              <a:gd name="connsiteY24" fmla="*/ 3181568 h 6861482"/>
              <a:gd name="connsiteX25" fmla="*/ 1265794 w 5463940"/>
              <a:gd name="connsiteY25" fmla="*/ 3198166 h 6861482"/>
              <a:gd name="connsiteX26" fmla="*/ 1265717 w 5463940"/>
              <a:gd name="connsiteY26" fmla="*/ 3204655 h 6861482"/>
              <a:gd name="connsiteX27" fmla="*/ 1288242 w 5463940"/>
              <a:gd name="connsiteY27" fmla="*/ 3274732 h 6861482"/>
              <a:gd name="connsiteX28" fmla="*/ 1291297 w 5463940"/>
              <a:gd name="connsiteY28" fmla="*/ 3279721 h 6861482"/>
              <a:gd name="connsiteX29" fmla="*/ 1314272 w 5463940"/>
              <a:gd name="connsiteY29" fmla="*/ 3363918 h 6861482"/>
              <a:gd name="connsiteX30" fmla="*/ 1319860 w 5463940"/>
              <a:gd name="connsiteY30" fmla="*/ 3393684 h 6861482"/>
              <a:gd name="connsiteX31" fmla="*/ 1316519 w 5463940"/>
              <a:gd name="connsiteY31" fmla="*/ 3405686 h 6861482"/>
              <a:gd name="connsiteX32" fmla="*/ 1288529 w 5463940"/>
              <a:gd name="connsiteY32" fmla="*/ 3445525 h 6861482"/>
              <a:gd name="connsiteX33" fmla="*/ 1242782 w 5463940"/>
              <a:gd name="connsiteY33" fmla="*/ 3705028 h 6861482"/>
              <a:gd name="connsiteX34" fmla="*/ 1286485 w 5463940"/>
              <a:gd name="connsiteY34" fmla="*/ 3747325 h 6861482"/>
              <a:gd name="connsiteX35" fmla="*/ 1292276 w 5463940"/>
              <a:gd name="connsiteY35" fmla="*/ 3757935 h 6861482"/>
              <a:gd name="connsiteX36" fmla="*/ 1295640 w 5463940"/>
              <a:gd name="connsiteY36" fmla="*/ 3771718 h 6861482"/>
              <a:gd name="connsiteX37" fmla="*/ 1297165 w 5463940"/>
              <a:gd name="connsiteY37" fmla="*/ 3800021 h 6861482"/>
              <a:gd name="connsiteX38" fmla="*/ 1175354 w 5463940"/>
              <a:gd name="connsiteY38" fmla="*/ 3860429 h 6861482"/>
              <a:gd name="connsiteX39" fmla="*/ 1307283 w 5463940"/>
              <a:gd name="connsiteY39" fmla="*/ 4017890 h 6861482"/>
              <a:gd name="connsiteX40" fmla="*/ 1296662 w 5463940"/>
              <a:gd name="connsiteY40" fmla="*/ 4042035 h 6861482"/>
              <a:gd name="connsiteX41" fmla="*/ 1272882 w 5463940"/>
              <a:gd name="connsiteY41" fmla="*/ 4153970 h 6861482"/>
              <a:gd name="connsiteX42" fmla="*/ 1262688 w 5463940"/>
              <a:gd name="connsiteY42" fmla="*/ 4216187 h 6861482"/>
              <a:gd name="connsiteX43" fmla="*/ 1264417 w 5463940"/>
              <a:gd name="connsiteY43" fmla="*/ 4216187 h 6861482"/>
              <a:gd name="connsiteX44" fmla="*/ 1262699 w 5463940"/>
              <a:gd name="connsiteY44" fmla="*/ 4228245 h 6861482"/>
              <a:gd name="connsiteX45" fmla="*/ 1261091 w 5463940"/>
              <a:gd name="connsiteY45" fmla="*/ 4239616 h 6861482"/>
              <a:gd name="connsiteX46" fmla="*/ 1260815 w 5463940"/>
              <a:gd name="connsiteY46" fmla="*/ 4241609 h 6861482"/>
              <a:gd name="connsiteX47" fmla="*/ 1260967 w 5463940"/>
              <a:gd name="connsiteY47" fmla="*/ 4240495 h 6861482"/>
              <a:gd name="connsiteX48" fmla="*/ 1261091 w 5463940"/>
              <a:gd name="connsiteY48" fmla="*/ 4239616 h 6861482"/>
              <a:gd name="connsiteX49" fmla="*/ 1261469 w 5463940"/>
              <a:gd name="connsiteY49" fmla="*/ 4236887 h 6861482"/>
              <a:gd name="connsiteX50" fmla="*/ 1256626 w 5463940"/>
              <a:gd name="connsiteY50" fmla="*/ 4265601 h 6861482"/>
              <a:gd name="connsiteX51" fmla="*/ 1248755 w 5463940"/>
              <a:gd name="connsiteY51" fmla="*/ 4319440 h 6861482"/>
              <a:gd name="connsiteX52" fmla="*/ 1247265 w 5463940"/>
              <a:gd name="connsiteY52" fmla="*/ 4327380 h 6861482"/>
              <a:gd name="connsiteX53" fmla="*/ 1237396 w 5463940"/>
              <a:gd name="connsiteY53" fmla="*/ 4327380 h 6861482"/>
              <a:gd name="connsiteX54" fmla="*/ 1217455 w 5463940"/>
              <a:gd name="connsiteY54" fmla="*/ 4371063 h 6861482"/>
              <a:gd name="connsiteX55" fmla="*/ 1141096 w 5463940"/>
              <a:gd name="connsiteY55" fmla="*/ 4440302 h 6861482"/>
              <a:gd name="connsiteX56" fmla="*/ 987553 w 5463940"/>
              <a:gd name="connsiteY56" fmla="*/ 4640688 h 6861482"/>
              <a:gd name="connsiteX57" fmla="*/ 649254 w 5463940"/>
              <a:gd name="connsiteY57" fmla="*/ 5463560 h 6861482"/>
              <a:gd name="connsiteX58" fmla="*/ 542839 w 5463940"/>
              <a:gd name="connsiteY58" fmla="*/ 5729320 h 6861482"/>
              <a:gd name="connsiteX59" fmla="*/ 629662 w 5463940"/>
              <a:gd name="connsiteY59" fmla="*/ 5793573 h 6861482"/>
              <a:gd name="connsiteX60" fmla="*/ 476494 w 5463940"/>
              <a:gd name="connsiteY60" fmla="*/ 6082357 h 6861482"/>
              <a:gd name="connsiteX61" fmla="*/ 295356 w 5463940"/>
              <a:gd name="connsiteY61" fmla="*/ 6405892 h 6861482"/>
              <a:gd name="connsiteX62" fmla="*/ 21866 w 5463940"/>
              <a:gd name="connsiteY62" fmla="*/ 6831011 h 6861482"/>
              <a:gd name="connsiteX63" fmla="*/ 0 w 5463940"/>
              <a:gd name="connsiteY63" fmla="*/ 6861482 h 6861482"/>
              <a:gd name="connsiteX64" fmla="*/ 5463940 w 5463940"/>
              <a:gd name="connsiteY64" fmla="*/ 6861482 h 686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463940" h="6861482">
                <a:moveTo>
                  <a:pt x="5463940" y="0"/>
                </a:moveTo>
                <a:lnTo>
                  <a:pt x="792388" y="0"/>
                </a:lnTo>
                <a:lnTo>
                  <a:pt x="807288" y="23688"/>
                </a:lnTo>
                <a:cubicBezTo>
                  <a:pt x="818348" y="36363"/>
                  <a:pt x="831351" y="46345"/>
                  <a:pt x="847167" y="52392"/>
                </a:cubicBezTo>
                <a:cubicBezTo>
                  <a:pt x="862365" y="58007"/>
                  <a:pt x="867376" y="78523"/>
                  <a:pt x="861906" y="104693"/>
                </a:cubicBezTo>
                <a:cubicBezTo>
                  <a:pt x="843817" y="191375"/>
                  <a:pt x="858534" y="258432"/>
                  <a:pt x="891809" y="314763"/>
                </a:cubicBezTo>
                <a:cubicBezTo>
                  <a:pt x="903576" y="334407"/>
                  <a:pt x="899159" y="347903"/>
                  <a:pt x="883105" y="361124"/>
                </a:cubicBezTo>
                <a:cubicBezTo>
                  <a:pt x="864669" y="375704"/>
                  <a:pt x="850327" y="397046"/>
                  <a:pt x="839062" y="423850"/>
                </a:cubicBezTo>
                <a:cubicBezTo>
                  <a:pt x="820568" y="467166"/>
                  <a:pt x="811859" y="513531"/>
                  <a:pt x="804620" y="560313"/>
                </a:cubicBezTo>
                <a:cubicBezTo>
                  <a:pt x="793378" y="633687"/>
                  <a:pt x="780112" y="704450"/>
                  <a:pt x="736357" y="760897"/>
                </a:cubicBezTo>
                <a:cubicBezTo>
                  <a:pt x="723332" y="778040"/>
                  <a:pt x="712885" y="799992"/>
                  <a:pt x="701931" y="821285"/>
                </a:cubicBezTo>
                <a:cubicBezTo>
                  <a:pt x="705425" y="839840"/>
                  <a:pt x="714063" y="852486"/>
                  <a:pt x="730099" y="854014"/>
                </a:cubicBezTo>
                <a:cubicBezTo>
                  <a:pt x="832163" y="864105"/>
                  <a:pt x="827638" y="966113"/>
                  <a:pt x="828340" y="1080052"/>
                </a:cubicBezTo>
                <a:cubicBezTo>
                  <a:pt x="829412" y="1221065"/>
                  <a:pt x="771840" y="1300280"/>
                  <a:pt x="700490" y="1372761"/>
                </a:cubicBezTo>
                <a:cubicBezTo>
                  <a:pt x="676074" y="1397333"/>
                  <a:pt x="640472" y="1405223"/>
                  <a:pt x="632708" y="1466109"/>
                </a:cubicBezTo>
                <a:cubicBezTo>
                  <a:pt x="675330" y="1511622"/>
                  <a:pt x="723920" y="1454776"/>
                  <a:pt x="768641" y="1459414"/>
                </a:cubicBezTo>
                <a:cubicBezTo>
                  <a:pt x="805594" y="1463610"/>
                  <a:pt x="865476" y="1442049"/>
                  <a:pt x="819196" y="1556554"/>
                </a:cubicBezTo>
                <a:cubicBezTo>
                  <a:pt x="805723" y="1590108"/>
                  <a:pt x="823233" y="1607581"/>
                  <a:pt x="841602" y="1606217"/>
                </a:cubicBezTo>
                <a:cubicBezTo>
                  <a:pt x="990393" y="1592503"/>
                  <a:pt x="928704" y="1817105"/>
                  <a:pt x="979741" y="1914129"/>
                </a:cubicBezTo>
                <a:cubicBezTo>
                  <a:pt x="994130" y="1940125"/>
                  <a:pt x="981845" y="1995898"/>
                  <a:pt x="961586" y="2014028"/>
                </a:cubicBezTo>
                <a:cubicBezTo>
                  <a:pt x="833010" y="2130710"/>
                  <a:pt x="821559" y="2335317"/>
                  <a:pt x="763580" y="2524080"/>
                </a:cubicBezTo>
                <a:cubicBezTo>
                  <a:pt x="834503" y="2575904"/>
                  <a:pt x="917665" y="2570407"/>
                  <a:pt x="993601" y="2596949"/>
                </a:cubicBezTo>
                <a:cubicBezTo>
                  <a:pt x="1072474" y="2624324"/>
                  <a:pt x="1073570" y="2658988"/>
                  <a:pt x="1013917" y="2810127"/>
                </a:cubicBezTo>
                <a:cubicBezTo>
                  <a:pt x="1181198" y="2798901"/>
                  <a:pt x="1181198" y="2798901"/>
                  <a:pt x="1136989" y="3024678"/>
                </a:cubicBezTo>
                <a:cubicBezTo>
                  <a:pt x="1180902" y="3020054"/>
                  <a:pt x="1224298" y="3088781"/>
                  <a:pt x="1259967" y="3181568"/>
                </a:cubicBezTo>
                <a:lnTo>
                  <a:pt x="1265794" y="3198166"/>
                </a:lnTo>
                <a:lnTo>
                  <a:pt x="1265717" y="3204655"/>
                </a:lnTo>
                <a:cubicBezTo>
                  <a:pt x="1268733" y="3236251"/>
                  <a:pt x="1277862" y="3256804"/>
                  <a:pt x="1288242" y="3274732"/>
                </a:cubicBezTo>
                <a:lnTo>
                  <a:pt x="1291297" y="3279721"/>
                </a:lnTo>
                <a:lnTo>
                  <a:pt x="1314272" y="3363918"/>
                </a:lnTo>
                <a:lnTo>
                  <a:pt x="1319860" y="3393684"/>
                </a:lnTo>
                <a:lnTo>
                  <a:pt x="1316519" y="3405686"/>
                </a:lnTo>
                <a:cubicBezTo>
                  <a:pt x="1310372" y="3418102"/>
                  <a:pt x="1301211" y="3431228"/>
                  <a:pt x="1288529" y="3445525"/>
                </a:cubicBezTo>
                <a:cubicBezTo>
                  <a:pt x="1161348" y="3588143"/>
                  <a:pt x="1146805" y="3608961"/>
                  <a:pt x="1242782" y="3705028"/>
                </a:cubicBezTo>
                <a:lnTo>
                  <a:pt x="1286485" y="3747325"/>
                </a:lnTo>
                <a:lnTo>
                  <a:pt x="1292276" y="3757935"/>
                </a:lnTo>
                <a:lnTo>
                  <a:pt x="1295640" y="3771718"/>
                </a:lnTo>
                <a:cubicBezTo>
                  <a:pt x="1296144" y="3781009"/>
                  <a:pt x="1296074" y="3791627"/>
                  <a:pt x="1297165" y="3800021"/>
                </a:cubicBezTo>
                <a:cubicBezTo>
                  <a:pt x="1261584" y="3834526"/>
                  <a:pt x="1216509" y="3777846"/>
                  <a:pt x="1175354" y="3860429"/>
                </a:cubicBezTo>
                <a:lnTo>
                  <a:pt x="1307283" y="4017890"/>
                </a:lnTo>
                <a:lnTo>
                  <a:pt x="1296662" y="4042035"/>
                </a:lnTo>
                <a:cubicBezTo>
                  <a:pt x="1285446" y="4076730"/>
                  <a:pt x="1278762" y="4115040"/>
                  <a:pt x="1272882" y="4153970"/>
                </a:cubicBezTo>
                <a:lnTo>
                  <a:pt x="1262688" y="4216187"/>
                </a:lnTo>
                <a:lnTo>
                  <a:pt x="1264417" y="4216187"/>
                </a:lnTo>
                <a:lnTo>
                  <a:pt x="1262699" y="4228245"/>
                </a:lnTo>
                <a:lnTo>
                  <a:pt x="1261091" y="4239616"/>
                </a:lnTo>
                <a:lnTo>
                  <a:pt x="1260815" y="4241609"/>
                </a:lnTo>
                <a:cubicBezTo>
                  <a:pt x="1260689" y="4242505"/>
                  <a:pt x="1260696" y="4242428"/>
                  <a:pt x="1260967" y="4240495"/>
                </a:cubicBezTo>
                <a:lnTo>
                  <a:pt x="1261091" y="4239616"/>
                </a:lnTo>
                <a:lnTo>
                  <a:pt x="1261469" y="4236887"/>
                </a:lnTo>
                <a:cubicBezTo>
                  <a:pt x="1262532" y="4229054"/>
                  <a:pt x="1263675" y="4219786"/>
                  <a:pt x="1256626" y="4265601"/>
                </a:cubicBezTo>
                <a:cubicBezTo>
                  <a:pt x="1256291" y="4267782"/>
                  <a:pt x="1251762" y="4300784"/>
                  <a:pt x="1248755" y="4319440"/>
                </a:cubicBezTo>
                <a:lnTo>
                  <a:pt x="1247265" y="4327380"/>
                </a:lnTo>
                <a:lnTo>
                  <a:pt x="1237396" y="4327380"/>
                </a:lnTo>
                <a:lnTo>
                  <a:pt x="1217455" y="4371063"/>
                </a:lnTo>
                <a:cubicBezTo>
                  <a:pt x="1199891" y="4400506"/>
                  <a:pt x="1175680" y="4424583"/>
                  <a:pt x="1141096" y="4440302"/>
                </a:cubicBezTo>
                <a:cubicBezTo>
                  <a:pt x="1069946" y="4473150"/>
                  <a:pt x="1038303" y="4575550"/>
                  <a:pt x="987553" y="4640688"/>
                </a:cubicBezTo>
                <a:cubicBezTo>
                  <a:pt x="810580" y="4866180"/>
                  <a:pt x="695846" y="5129308"/>
                  <a:pt x="649254" y="5463560"/>
                </a:cubicBezTo>
                <a:cubicBezTo>
                  <a:pt x="636193" y="5556007"/>
                  <a:pt x="578841" y="5642157"/>
                  <a:pt x="542839" y="5729320"/>
                </a:cubicBezTo>
                <a:cubicBezTo>
                  <a:pt x="563420" y="5782527"/>
                  <a:pt x="660486" y="5634705"/>
                  <a:pt x="629662" y="5793573"/>
                </a:cubicBezTo>
                <a:cubicBezTo>
                  <a:pt x="606320" y="5913360"/>
                  <a:pt x="539304" y="6000311"/>
                  <a:pt x="476494" y="6082357"/>
                </a:cubicBezTo>
                <a:cubicBezTo>
                  <a:pt x="404358" y="6175982"/>
                  <a:pt x="324070" y="6256850"/>
                  <a:pt x="295356" y="6405892"/>
                </a:cubicBezTo>
                <a:cubicBezTo>
                  <a:pt x="293791" y="6413841"/>
                  <a:pt x="198424" y="6580901"/>
                  <a:pt x="21866" y="6831011"/>
                </a:cubicBezTo>
                <a:lnTo>
                  <a:pt x="0" y="6861482"/>
                </a:lnTo>
                <a:lnTo>
                  <a:pt x="5463940" y="68614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F38192-787E-2F3B-86DB-70F04165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200400" cy="543137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cs typeface="Times New Roman"/>
              </a:rPr>
              <a:t>Overview of Energy Storage in Power Systems</a:t>
            </a:r>
            <a:endParaRPr lang="en-US"/>
          </a:p>
          <a:p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="" xmlns:a16="http://schemas.microsoft.com/office/drawing/2014/main" id="{5907CA57-74E1-C9C5-656F-A4C4AEE06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076028"/>
              </p:ext>
            </p:extLst>
          </p:nvPr>
        </p:nvGraphicFramePr>
        <p:xfrm>
          <a:off x="5550568" y="713312"/>
          <a:ext cx="5803231" cy="5494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9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FB84024F-EC38-45EF-82FA-C3241D5C7F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ulti-colour batteries">
            <a:extLst>
              <a:ext uri="{FF2B5EF4-FFF2-40B4-BE49-F238E27FC236}">
                <a16:creationId xmlns="" xmlns:a16="http://schemas.microsoft.com/office/drawing/2014/main" id="{6D915E8F-B9A3-4F50-799B-B3039826E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6" r="-2" b="-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678390" y="3089451"/>
                </a:moveTo>
                <a:cubicBezTo>
                  <a:pt x="4704756" y="3107456"/>
                  <a:pt x="4731118" y="3125461"/>
                  <a:pt x="4757484" y="3143466"/>
                </a:cubicBezTo>
                <a:cubicBezTo>
                  <a:pt x="4742694" y="3138965"/>
                  <a:pt x="4726618" y="3134464"/>
                  <a:pt x="4711185" y="3129962"/>
                </a:cubicBezTo>
                <a:cubicBezTo>
                  <a:pt x="4698324" y="3119029"/>
                  <a:pt x="4684820" y="3108743"/>
                  <a:pt x="4671960" y="3097166"/>
                </a:cubicBezTo>
                <a:cubicBezTo>
                  <a:pt x="4673888" y="3094594"/>
                  <a:pt x="4676460" y="3092024"/>
                  <a:pt x="4678390" y="3089451"/>
                </a:cubicBezTo>
                <a:close/>
                <a:moveTo>
                  <a:pt x="5151664" y="2187270"/>
                </a:moveTo>
                <a:cubicBezTo>
                  <a:pt x="5309852" y="2295300"/>
                  <a:pt x="5468039" y="2403973"/>
                  <a:pt x="5626226" y="2512004"/>
                </a:cubicBezTo>
                <a:cubicBezTo>
                  <a:pt x="5623653" y="2514576"/>
                  <a:pt x="5621725" y="2517148"/>
                  <a:pt x="5619152" y="2519721"/>
                </a:cubicBezTo>
                <a:cubicBezTo>
                  <a:pt x="5445533" y="2428409"/>
                  <a:pt x="5281559" y="2326810"/>
                  <a:pt x="5151664" y="21872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78570"/>
                </a:lnTo>
                <a:lnTo>
                  <a:pt x="12173904" y="2284270"/>
                </a:lnTo>
                <a:cubicBezTo>
                  <a:pt x="11598583" y="2457853"/>
                  <a:pt x="10504139" y="2701056"/>
                  <a:pt x="9151350" y="2602030"/>
                </a:cubicBezTo>
                <a:cubicBezTo>
                  <a:pt x="9081902" y="2596885"/>
                  <a:pt x="9016313" y="2593669"/>
                  <a:pt x="8949437" y="2591098"/>
                </a:cubicBezTo>
                <a:cubicBezTo>
                  <a:pt x="8357843" y="2564732"/>
                  <a:pt x="7777183" y="2551871"/>
                  <a:pt x="7532186" y="2520363"/>
                </a:cubicBezTo>
                <a:cubicBezTo>
                  <a:pt x="7340561" y="2495285"/>
                  <a:pt x="6360574" y="2283083"/>
                  <a:pt x="6073136" y="2103675"/>
                </a:cubicBezTo>
                <a:cubicBezTo>
                  <a:pt x="5779268" y="1919767"/>
                  <a:pt x="5502120" y="1716567"/>
                  <a:pt x="5226257" y="1512725"/>
                </a:cubicBezTo>
                <a:cubicBezTo>
                  <a:pt x="5106652" y="1424628"/>
                  <a:pt x="4979331" y="1344249"/>
                  <a:pt x="4871300" y="1243293"/>
                </a:cubicBezTo>
                <a:cubicBezTo>
                  <a:pt x="4763272" y="1141694"/>
                  <a:pt x="4660386" y="1036235"/>
                  <a:pt x="4543354" y="942352"/>
                </a:cubicBezTo>
                <a:cubicBezTo>
                  <a:pt x="4509915" y="915344"/>
                  <a:pt x="4476478" y="886408"/>
                  <a:pt x="4427606" y="881906"/>
                </a:cubicBezTo>
                <a:cubicBezTo>
                  <a:pt x="4416675" y="880620"/>
                  <a:pt x="4405100" y="881263"/>
                  <a:pt x="4394168" y="882548"/>
                </a:cubicBezTo>
                <a:cubicBezTo>
                  <a:pt x="4381951" y="883835"/>
                  <a:pt x="4372305" y="890265"/>
                  <a:pt x="4367803" y="901197"/>
                </a:cubicBezTo>
                <a:cubicBezTo>
                  <a:pt x="4363304" y="913416"/>
                  <a:pt x="4371019" y="920488"/>
                  <a:pt x="4380021" y="926918"/>
                </a:cubicBezTo>
                <a:cubicBezTo>
                  <a:pt x="4386451" y="931420"/>
                  <a:pt x="4392881" y="938494"/>
                  <a:pt x="4401241" y="939779"/>
                </a:cubicBezTo>
                <a:cubicBezTo>
                  <a:pt x="4454614" y="947496"/>
                  <a:pt x="4474548" y="986721"/>
                  <a:pt x="4499626" y="1021444"/>
                </a:cubicBezTo>
                <a:cubicBezTo>
                  <a:pt x="4510559" y="1036235"/>
                  <a:pt x="4522132" y="1047810"/>
                  <a:pt x="4502199" y="1069029"/>
                </a:cubicBezTo>
                <a:cubicBezTo>
                  <a:pt x="4484838" y="1087677"/>
                  <a:pt x="4502841" y="1097324"/>
                  <a:pt x="4520845" y="1102469"/>
                </a:cubicBezTo>
                <a:cubicBezTo>
                  <a:pt x="4545924" y="1109541"/>
                  <a:pt x="4575503" y="1108256"/>
                  <a:pt x="4603797" y="1131405"/>
                </a:cubicBezTo>
                <a:cubicBezTo>
                  <a:pt x="4497696" y="1133334"/>
                  <a:pt x="4452684" y="1072246"/>
                  <a:pt x="4404457" y="1015657"/>
                </a:cubicBezTo>
                <a:cubicBezTo>
                  <a:pt x="4386451" y="995081"/>
                  <a:pt x="4374235" y="970645"/>
                  <a:pt x="4358801" y="947496"/>
                </a:cubicBezTo>
                <a:cubicBezTo>
                  <a:pt x="4339510" y="919203"/>
                  <a:pt x="4317003" y="917916"/>
                  <a:pt x="4288710" y="942994"/>
                </a:cubicBezTo>
                <a:cubicBezTo>
                  <a:pt x="4263632" y="965500"/>
                  <a:pt x="4251415" y="963572"/>
                  <a:pt x="4243055" y="932705"/>
                </a:cubicBezTo>
                <a:cubicBezTo>
                  <a:pt x="4230194" y="884478"/>
                  <a:pt x="4200613" y="850398"/>
                  <a:pt x="4150456" y="833036"/>
                </a:cubicBezTo>
                <a:cubicBezTo>
                  <a:pt x="4144991" y="831106"/>
                  <a:pt x="4138882" y="828052"/>
                  <a:pt x="4132854" y="827007"/>
                </a:cubicBezTo>
                <a:cubicBezTo>
                  <a:pt x="4126826" y="825962"/>
                  <a:pt x="4120878" y="826927"/>
                  <a:pt x="4115733" y="833036"/>
                </a:cubicBezTo>
                <a:cubicBezTo>
                  <a:pt x="4106731" y="843323"/>
                  <a:pt x="4114446" y="855542"/>
                  <a:pt x="4120878" y="864544"/>
                </a:cubicBezTo>
                <a:cubicBezTo>
                  <a:pt x="4132452" y="880620"/>
                  <a:pt x="4142741" y="896052"/>
                  <a:pt x="4147242" y="915344"/>
                </a:cubicBezTo>
                <a:cubicBezTo>
                  <a:pt x="4150456" y="928205"/>
                  <a:pt x="4153673" y="942352"/>
                  <a:pt x="4144669" y="951996"/>
                </a:cubicBezTo>
                <a:cubicBezTo>
                  <a:pt x="4107374" y="993151"/>
                  <a:pt x="4134382" y="1012442"/>
                  <a:pt x="4166533" y="1034306"/>
                </a:cubicBezTo>
                <a:cubicBezTo>
                  <a:pt x="4210902" y="1063886"/>
                  <a:pt x="4228265" y="1107611"/>
                  <a:pt x="4217977" y="1159698"/>
                </a:cubicBezTo>
                <a:cubicBezTo>
                  <a:pt x="4214117" y="1180919"/>
                  <a:pt x="4216690" y="1193778"/>
                  <a:pt x="4243055" y="1193136"/>
                </a:cubicBezTo>
                <a:cubicBezTo>
                  <a:pt x="4253342" y="1193136"/>
                  <a:pt x="4255915" y="1200210"/>
                  <a:pt x="4259774" y="1207925"/>
                </a:cubicBezTo>
                <a:cubicBezTo>
                  <a:pt x="4342082" y="1389905"/>
                  <a:pt x="4461044" y="1549378"/>
                  <a:pt x="4600583" y="1695991"/>
                </a:cubicBezTo>
                <a:cubicBezTo>
                  <a:pt x="4713758" y="1814953"/>
                  <a:pt x="4838507" y="1922339"/>
                  <a:pt x="4967756" y="2026512"/>
                </a:cubicBezTo>
                <a:cubicBezTo>
                  <a:pt x="4971614" y="2029727"/>
                  <a:pt x="4975473" y="2033584"/>
                  <a:pt x="4977403" y="2040014"/>
                </a:cubicBezTo>
                <a:cubicBezTo>
                  <a:pt x="4916314" y="2027155"/>
                  <a:pt x="4863585" y="2000789"/>
                  <a:pt x="4812784" y="1971210"/>
                </a:cubicBezTo>
                <a:cubicBezTo>
                  <a:pt x="4677747" y="1892760"/>
                  <a:pt x="4563930" y="1791160"/>
                  <a:pt x="4448827" y="1691489"/>
                </a:cubicBezTo>
                <a:cubicBezTo>
                  <a:pt x="4378736" y="1630400"/>
                  <a:pt x="4306715" y="1571241"/>
                  <a:pt x="4229551" y="1517227"/>
                </a:cubicBezTo>
                <a:cubicBezTo>
                  <a:pt x="4216690" y="1508223"/>
                  <a:pt x="4207687" y="1496649"/>
                  <a:pt x="4198685" y="1485074"/>
                </a:cubicBezTo>
                <a:cubicBezTo>
                  <a:pt x="4193541" y="1478645"/>
                  <a:pt x="4187111" y="1472857"/>
                  <a:pt x="4176822" y="1475430"/>
                </a:cubicBezTo>
                <a:cubicBezTo>
                  <a:pt x="4163961" y="1478645"/>
                  <a:pt x="4162675" y="1488289"/>
                  <a:pt x="4161388" y="1497936"/>
                </a:cubicBezTo>
                <a:cubicBezTo>
                  <a:pt x="4157531" y="1528801"/>
                  <a:pt x="4165890" y="1556452"/>
                  <a:pt x="4181966" y="1582816"/>
                </a:cubicBezTo>
                <a:cubicBezTo>
                  <a:pt x="4223764" y="1650334"/>
                  <a:pt x="4285495" y="1702421"/>
                  <a:pt x="4349155" y="1751935"/>
                </a:cubicBezTo>
                <a:cubicBezTo>
                  <a:pt x="4431464" y="1815596"/>
                  <a:pt x="4511200" y="1881828"/>
                  <a:pt x="4583864" y="1954492"/>
                </a:cubicBezTo>
                <a:cubicBezTo>
                  <a:pt x="4589008" y="1959636"/>
                  <a:pt x="4598653" y="1962851"/>
                  <a:pt x="4595438" y="1977640"/>
                </a:cubicBezTo>
                <a:cubicBezTo>
                  <a:pt x="4549783" y="1943560"/>
                  <a:pt x="4506699" y="1910122"/>
                  <a:pt x="4462973" y="1877969"/>
                </a:cubicBezTo>
                <a:cubicBezTo>
                  <a:pt x="4419889" y="1845818"/>
                  <a:pt x="4376162" y="1813666"/>
                  <a:pt x="4333080" y="1782158"/>
                </a:cubicBezTo>
                <a:cubicBezTo>
                  <a:pt x="4322790" y="1774441"/>
                  <a:pt x="4311858" y="1763509"/>
                  <a:pt x="4297070" y="1773155"/>
                </a:cubicBezTo>
                <a:cubicBezTo>
                  <a:pt x="4281638" y="1782800"/>
                  <a:pt x="4283566" y="1798877"/>
                  <a:pt x="4287426" y="1811736"/>
                </a:cubicBezTo>
                <a:cubicBezTo>
                  <a:pt x="4299642" y="1849676"/>
                  <a:pt x="4320864" y="1883114"/>
                  <a:pt x="4349155" y="1912694"/>
                </a:cubicBezTo>
                <a:cubicBezTo>
                  <a:pt x="4445611" y="2010436"/>
                  <a:pt x="4556855" y="2094673"/>
                  <a:pt x="4660386" y="2185984"/>
                </a:cubicBezTo>
                <a:cubicBezTo>
                  <a:pt x="4716330" y="2235499"/>
                  <a:pt x="4767772" y="2288228"/>
                  <a:pt x="4816643" y="2342884"/>
                </a:cubicBezTo>
                <a:cubicBezTo>
                  <a:pt x="4827575" y="2355104"/>
                  <a:pt x="4826931" y="2366678"/>
                  <a:pt x="4823716" y="2380824"/>
                </a:cubicBezTo>
                <a:cubicBezTo>
                  <a:pt x="4810857" y="2438056"/>
                  <a:pt x="4830790" y="2457346"/>
                  <a:pt x="4895093" y="2446415"/>
                </a:cubicBezTo>
                <a:cubicBezTo>
                  <a:pt x="4915027" y="2443198"/>
                  <a:pt x="4928532" y="2446415"/>
                  <a:pt x="4940748" y="2459917"/>
                </a:cubicBezTo>
                <a:cubicBezTo>
                  <a:pt x="5088648" y="2627107"/>
                  <a:pt x="5263553" y="2767932"/>
                  <a:pt x="5454535" y="2893324"/>
                </a:cubicBezTo>
                <a:cubicBezTo>
                  <a:pt x="5532342" y="2944123"/>
                  <a:pt x="5612723" y="2992353"/>
                  <a:pt x="5694387" y="3037365"/>
                </a:cubicBezTo>
                <a:cubicBezTo>
                  <a:pt x="5694387" y="3040580"/>
                  <a:pt x="5694387" y="3044439"/>
                  <a:pt x="5694387" y="3047654"/>
                </a:cubicBezTo>
                <a:cubicBezTo>
                  <a:pt x="5693744" y="3052154"/>
                  <a:pt x="5693102" y="3054726"/>
                  <a:pt x="5692459" y="3058585"/>
                </a:cubicBezTo>
                <a:cubicBezTo>
                  <a:pt x="5577355" y="2989137"/>
                  <a:pt x="5463536" y="2917760"/>
                  <a:pt x="5352292" y="2842525"/>
                </a:cubicBezTo>
                <a:cubicBezTo>
                  <a:pt x="5050709" y="2638683"/>
                  <a:pt x="4762627" y="2420050"/>
                  <a:pt x="4470046" y="2206561"/>
                </a:cubicBezTo>
                <a:cubicBezTo>
                  <a:pt x="4371661" y="2134541"/>
                  <a:pt x="4293855" y="2042587"/>
                  <a:pt x="4205115" y="1961564"/>
                </a:cubicBezTo>
                <a:cubicBezTo>
                  <a:pt x="4145956" y="1907550"/>
                  <a:pt x="4089368" y="1850963"/>
                  <a:pt x="4020564" y="1806593"/>
                </a:cubicBezTo>
                <a:cubicBezTo>
                  <a:pt x="3992271" y="1788587"/>
                  <a:pt x="3962691" y="1772511"/>
                  <a:pt x="3924751" y="1777013"/>
                </a:cubicBezTo>
                <a:cubicBezTo>
                  <a:pt x="3909962" y="1778943"/>
                  <a:pt x="3893242" y="1782800"/>
                  <a:pt x="3888098" y="1799519"/>
                </a:cubicBezTo>
                <a:cubicBezTo>
                  <a:pt x="3883596" y="1816238"/>
                  <a:pt x="3897100" y="1823955"/>
                  <a:pt x="3909319" y="1831028"/>
                </a:cubicBezTo>
                <a:cubicBezTo>
                  <a:pt x="3912534" y="1832957"/>
                  <a:pt x="3915749" y="1835530"/>
                  <a:pt x="3918964" y="1835530"/>
                </a:cubicBezTo>
                <a:cubicBezTo>
                  <a:pt x="3980052" y="1839387"/>
                  <a:pt x="3994199" y="1888258"/>
                  <a:pt x="4023137" y="1923626"/>
                </a:cubicBezTo>
                <a:cubicBezTo>
                  <a:pt x="4032139" y="1934558"/>
                  <a:pt x="4032781" y="1945489"/>
                  <a:pt x="4023137" y="1958349"/>
                </a:cubicBezTo>
                <a:cubicBezTo>
                  <a:pt x="4005773" y="1981498"/>
                  <a:pt x="4017992" y="1991787"/>
                  <a:pt x="4041141" y="1998217"/>
                </a:cubicBezTo>
                <a:cubicBezTo>
                  <a:pt x="4064289" y="2004648"/>
                  <a:pt x="4089368" y="2006576"/>
                  <a:pt x="4114446" y="2021367"/>
                </a:cubicBezTo>
                <a:cubicBezTo>
                  <a:pt x="4074579" y="2033584"/>
                  <a:pt x="4046928" y="2020725"/>
                  <a:pt x="4021207" y="2004648"/>
                </a:cubicBezTo>
                <a:cubicBezTo>
                  <a:pt x="3963333" y="1969281"/>
                  <a:pt x="3926038" y="1917194"/>
                  <a:pt x="3890670" y="1863823"/>
                </a:cubicBezTo>
                <a:cubicBezTo>
                  <a:pt x="3883596" y="1853534"/>
                  <a:pt x="3877809" y="1841959"/>
                  <a:pt x="3868164" y="1833600"/>
                </a:cubicBezTo>
                <a:cubicBezTo>
                  <a:pt x="3850158" y="1816881"/>
                  <a:pt x="3830867" y="1814953"/>
                  <a:pt x="3809005" y="1835530"/>
                </a:cubicBezTo>
                <a:cubicBezTo>
                  <a:pt x="3780067" y="1862537"/>
                  <a:pt x="3769780" y="1860608"/>
                  <a:pt x="3760134" y="1825885"/>
                </a:cubicBezTo>
                <a:cubicBezTo>
                  <a:pt x="3747272" y="1778943"/>
                  <a:pt x="3718336" y="1746147"/>
                  <a:pt x="3668822" y="1728786"/>
                </a:cubicBezTo>
                <a:cubicBezTo>
                  <a:pt x="3658535" y="1724927"/>
                  <a:pt x="3647603" y="1719782"/>
                  <a:pt x="3636671" y="1728142"/>
                </a:cubicBezTo>
                <a:cubicBezTo>
                  <a:pt x="3625097" y="1737788"/>
                  <a:pt x="3632812" y="1747433"/>
                  <a:pt x="3637314" y="1756437"/>
                </a:cubicBezTo>
                <a:cubicBezTo>
                  <a:pt x="3643744" y="1770583"/>
                  <a:pt x="3651461" y="1784730"/>
                  <a:pt x="3657248" y="1799519"/>
                </a:cubicBezTo>
                <a:cubicBezTo>
                  <a:pt x="3667537" y="1823312"/>
                  <a:pt x="3669467" y="1848391"/>
                  <a:pt x="3650175" y="1871539"/>
                </a:cubicBezTo>
                <a:cubicBezTo>
                  <a:pt x="3636027" y="1888258"/>
                  <a:pt x="3637314" y="1899190"/>
                  <a:pt x="3655963" y="1910765"/>
                </a:cubicBezTo>
                <a:cubicBezTo>
                  <a:pt x="3715764" y="1946775"/>
                  <a:pt x="3753704" y="1993716"/>
                  <a:pt x="3733126" y="2067022"/>
                </a:cubicBezTo>
                <a:cubicBezTo>
                  <a:pt x="3729911" y="2077311"/>
                  <a:pt x="3733770" y="2087600"/>
                  <a:pt x="3745987" y="2086956"/>
                </a:cubicBezTo>
                <a:cubicBezTo>
                  <a:pt x="3772995" y="2085028"/>
                  <a:pt x="3777495" y="2101747"/>
                  <a:pt x="3785212" y="2119109"/>
                </a:cubicBezTo>
                <a:cubicBezTo>
                  <a:pt x="3860447" y="2285655"/>
                  <a:pt x="3969120" y="2430981"/>
                  <a:pt x="4094512" y="2567305"/>
                </a:cubicBezTo>
                <a:cubicBezTo>
                  <a:pt x="4218619" y="2702344"/>
                  <a:pt x="4358158" y="2823234"/>
                  <a:pt x="4506699" y="2938980"/>
                </a:cubicBezTo>
                <a:cubicBezTo>
                  <a:pt x="4464901" y="2935122"/>
                  <a:pt x="4410886" y="2911330"/>
                  <a:pt x="4358801" y="2883679"/>
                </a:cubicBezTo>
                <a:cubicBezTo>
                  <a:pt x="4221192" y="2809730"/>
                  <a:pt x="4108016" y="2709416"/>
                  <a:pt x="3992913" y="2611032"/>
                </a:cubicBezTo>
                <a:cubicBezTo>
                  <a:pt x="3912534" y="2542227"/>
                  <a:pt x="3834084" y="2471493"/>
                  <a:pt x="3744057" y="2412332"/>
                </a:cubicBezTo>
                <a:cubicBezTo>
                  <a:pt x="3733770" y="2405903"/>
                  <a:pt x="3726696" y="2397543"/>
                  <a:pt x="3720909" y="2387254"/>
                </a:cubicBezTo>
                <a:cubicBezTo>
                  <a:pt x="3715764" y="2378252"/>
                  <a:pt x="3708047" y="2369893"/>
                  <a:pt x="3694545" y="2373750"/>
                </a:cubicBezTo>
                <a:cubicBezTo>
                  <a:pt x="3681041" y="2378252"/>
                  <a:pt x="3679754" y="2389827"/>
                  <a:pt x="3679754" y="2400116"/>
                </a:cubicBezTo>
                <a:cubicBezTo>
                  <a:pt x="3681684" y="2438698"/>
                  <a:pt x="3692615" y="2473421"/>
                  <a:pt x="3716407" y="2504287"/>
                </a:cubicBezTo>
                <a:cubicBezTo>
                  <a:pt x="3762706" y="2566020"/>
                  <a:pt x="3824437" y="2614247"/>
                  <a:pt x="3886168" y="2662474"/>
                </a:cubicBezTo>
                <a:cubicBezTo>
                  <a:pt x="3971693" y="2728707"/>
                  <a:pt x="4050787" y="2800727"/>
                  <a:pt x="4122163" y="2881107"/>
                </a:cubicBezTo>
                <a:cubicBezTo>
                  <a:pt x="4070721" y="2841882"/>
                  <a:pt x="4019277" y="2802013"/>
                  <a:pt x="3967191" y="2762788"/>
                </a:cubicBezTo>
                <a:cubicBezTo>
                  <a:pt x="3927966" y="2733209"/>
                  <a:pt x="3887455" y="2704914"/>
                  <a:pt x="3847588" y="2675978"/>
                </a:cubicBezTo>
                <a:cubicBezTo>
                  <a:pt x="3837941" y="2668905"/>
                  <a:pt x="3827652" y="2661189"/>
                  <a:pt x="3814150" y="2670833"/>
                </a:cubicBezTo>
                <a:cubicBezTo>
                  <a:pt x="3801931" y="2679193"/>
                  <a:pt x="3803861" y="2691412"/>
                  <a:pt x="3806433" y="2702986"/>
                </a:cubicBezTo>
                <a:cubicBezTo>
                  <a:pt x="3816078" y="2748641"/>
                  <a:pt x="3843086" y="2785294"/>
                  <a:pt x="3876524" y="2818089"/>
                </a:cubicBezTo>
                <a:cubicBezTo>
                  <a:pt x="3917034" y="2857314"/>
                  <a:pt x="3959476" y="2894611"/>
                  <a:pt x="4003201" y="2931907"/>
                </a:cubicBezTo>
                <a:cubicBezTo>
                  <a:pt x="3956261" y="2921618"/>
                  <a:pt x="3909319" y="2911330"/>
                  <a:pt x="3862377" y="2902971"/>
                </a:cubicBezTo>
                <a:cubicBezTo>
                  <a:pt x="3883596" y="2977562"/>
                  <a:pt x="3933110" y="2992353"/>
                  <a:pt x="3977480" y="3003927"/>
                </a:cubicBezTo>
                <a:cubicBezTo>
                  <a:pt x="4037283" y="3018716"/>
                  <a:pt x="4094512" y="3037365"/>
                  <a:pt x="4151101" y="3058585"/>
                </a:cubicBezTo>
                <a:cubicBezTo>
                  <a:pt x="4174892" y="3079805"/>
                  <a:pt x="4198685" y="3100383"/>
                  <a:pt x="4221834" y="3122245"/>
                </a:cubicBezTo>
                <a:cubicBezTo>
                  <a:pt x="4245627" y="3144753"/>
                  <a:pt x="4268133" y="3167259"/>
                  <a:pt x="4290640" y="3191050"/>
                </a:cubicBezTo>
                <a:cubicBezTo>
                  <a:pt x="4306715" y="3208411"/>
                  <a:pt x="4326006" y="3223203"/>
                  <a:pt x="4307359" y="3252781"/>
                </a:cubicBezTo>
                <a:cubicBezTo>
                  <a:pt x="4298999" y="3266285"/>
                  <a:pt x="4353655" y="3339593"/>
                  <a:pt x="4371019" y="3344093"/>
                </a:cubicBezTo>
                <a:cubicBezTo>
                  <a:pt x="4373591" y="3344735"/>
                  <a:pt x="4376162" y="3345380"/>
                  <a:pt x="4378091" y="3345380"/>
                </a:cubicBezTo>
                <a:cubicBezTo>
                  <a:pt x="4415389" y="3342808"/>
                  <a:pt x="4423749" y="3364671"/>
                  <a:pt x="4424390" y="3392322"/>
                </a:cubicBezTo>
                <a:cubicBezTo>
                  <a:pt x="4425034" y="3419328"/>
                  <a:pt x="4418604" y="3452766"/>
                  <a:pt x="4469403" y="3439262"/>
                </a:cubicBezTo>
                <a:cubicBezTo>
                  <a:pt x="4475190" y="3437977"/>
                  <a:pt x="4476478" y="3441834"/>
                  <a:pt x="4479048" y="3446336"/>
                </a:cubicBezTo>
                <a:cubicBezTo>
                  <a:pt x="4534350" y="3561439"/>
                  <a:pt x="4627590" y="3650178"/>
                  <a:pt x="4719544" y="3738917"/>
                </a:cubicBezTo>
                <a:cubicBezTo>
                  <a:pt x="4724690" y="3743419"/>
                  <a:pt x="4729833" y="3747920"/>
                  <a:pt x="4734977" y="3752421"/>
                </a:cubicBezTo>
                <a:cubicBezTo>
                  <a:pt x="4638523" y="3729915"/>
                  <a:pt x="4320218" y="3700977"/>
                  <a:pt x="4226978" y="3710624"/>
                </a:cubicBezTo>
                <a:cubicBezTo>
                  <a:pt x="4144027" y="3718984"/>
                  <a:pt x="3675254" y="3578802"/>
                  <a:pt x="3578155" y="3495850"/>
                </a:cubicBezTo>
                <a:cubicBezTo>
                  <a:pt x="3564651" y="3560796"/>
                  <a:pt x="3593587" y="3586517"/>
                  <a:pt x="3616738" y="3616098"/>
                </a:cubicBezTo>
                <a:cubicBezTo>
                  <a:pt x="3649531" y="3657895"/>
                  <a:pt x="3654676" y="3687475"/>
                  <a:pt x="3592944" y="3720913"/>
                </a:cubicBezTo>
                <a:cubicBezTo>
                  <a:pt x="3416109" y="3816082"/>
                  <a:pt x="3418038" y="3819297"/>
                  <a:pt x="3583942" y="3948546"/>
                </a:cubicBezTo>
                <a:cubicBezTo>
                  <a:pt x="3591659" y="3954335"/>
                  <a:pt x="3587800" y="3972982"/>
                  <a:pt x="3589730" y="3985844"/>
                </a:cubicBezTo>
                <a:cubicBezTo>
                  <a:pt x="3546645" y="4005135"/>
                  <a:pt x="3495846" y="3954978"/>
                  <a:pt x="3444404" y="4008992"/>
                </a:cubicBezTo>
                <a:cubicBezTo>
                  <a:pt x="3666250" y="4246272"/>
                  <a:pt x="4003845" y="4471979"/>
                  <a:pt x="4309931" y="4650101"/>
                </a:cubicBezTo>
                <a:cubicBezTo>
                  <a:pt x="4062362" y="4708617"/>
                  <a:pt x="3913819" y="4502845"/>
                  <a:pt x="3731840" y="4529209"/>
                </a:cubicBezTo>
                <a:cubicBezTo>
                  <a:pt x="3641172" y="4593512"/>
                  <a:pt x="3911247" y="4697685"/>
                  <a:pt x="3653390" y="4727908"/>
                </a:cubicBezTo>
                <a:cubicBezTo>
                  <a:pt x="3765278" y="4784495"/>
                  <a:pt x="3848230" y="4839796"/>
                  <a:pt x="3925393" y="4904742"/>
                </a:cubicBezTo>
                <a:cubicBezTo>
                  <a:pt x="4062362" y="5021132"/>
                  <a:pt x="4089368" y="5098297"/>
                  <a:pt x="4026352" y="5254555"/>
                </a:cubicBezTo>
                <a:cubicBezTo>
                  <a:pt x="3984554" y="5357440"/>
                  <a:pt x="3924108" y="5451967"/>
                  <a:pt x="3977480" y="5574787"/>
                </a:cubicBezTo>
                <a:cubicBezTo>
                  <a:pt x="4014133" y="5659024"/>
                  <a:pt x="3999986" y="5714325"/>
                  <a:pt x="3861090" y="5676385"/>
                </a:cubicBezTo>
                <a:cubicBezTo>
                  <a:pt x="3711264" y="5635875"/>
                  <a:pt x="3654676" y="5711753"/>
                  <a:pt x="3692615" y="5859008"/>
                </a:cubicBezTo>
                <a:cubicBezTo>
                  <a:pt x="3717051" y="5953535"/>
                  <a:pt x="3691328" y="5983115"/>
                  <a:pt x="3588443" y="5972183"/>
                </a:cubicBezTo>
                <a:cubicBezTo>
                  <a:pt x="3474625" y="5959965"/>
                  <a:pt x="3366596" y="5898233"/>
                  <a:pt x="3225771" y="5927814"/>
                </a:cubicBezTo>
                <a:cubicBezTo>
                  <a:pt x="3338301" y="6100148"/>
                  <a:pt x="3578798" y="6051276"/>
                  <a:pt x="3709977" y="6215251"/>
                </a:cubicBezTo>
                <a:cubicBezTo>
                  <a:pt x="3553719" y="6215893"/>
                  <a:pt x="3434115" y="6215251"/>
                  <a:pt x="3318367" y="6179240"/>
                </a:cubicBezTo>
                <a:cubicBezTo>
                  <a:pt x="3270140" y="6164451"/>
                  <a:pt x="3217411" y="6149662"/>
                  <a:pt x="3190403" y="6199174"/>
                </a:cubicBezTo>
                <a:cubicBezTo>
                  <a:pt x="3158252" y="6258978"/>
                  <a:pt x="3223841" y="6281484"/>
                  <a:pt x="3263066" y="6292415"/>
                </a:cubicBezTo>
                <a:cubicBezTo>
                  <a:pt x="3373669" y="6322638"/>
                  <a:pt x="3458550" y="6394014"/>
                  <a:pt x="3550504" y="6449958"/>
                </a:cubicBezTo>
                <a:cubicBezTo>
                  <a:pt x="3726616" y="6557427"/>
                  <a:pt x="3917990" y="6649139"/>
                  <a:pt x="4077239" y="6805655"/>
                </a:cubicBezTo>
                <a:lnTo>
                  <a:pt x="4125813" y="6858000"/>
                </a:lnTo>
                <a:lnTo>
                  <a:pt x="4084568" y="6858000"/>
                </a:lnTo>
                <a:lnTo>
                  <a:pt x="3991456" y="6828025"/>
                </a:lnTo>
                <a:cubicBezTo>
                  <a:pt x="3846743" y="6771357"/>
                  <a:pt x="3719301" y="6699136"/>
                  <a:pt x="3569795" y="6680810"/>
                </a:cubicBezTo>
                <a:cubicBezTo>
                  <a:pt x="3613040" y="6726948"/>
                  <a:pt x="3659338" y="6769067"/>
                  <a:pt x="3707747" y="6808392"/>
                </a:cubicBezTo>
                <a:lnTo>
                  <a:pt x="377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0DAF9E-BC64-B589-63C6-441E44AE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838" y="2878371"/>
            <a:ext cx="6380922" cy="1463145"/>
          </a:xfrm>
        </p:spPr>
        <p:txBody>
          <a:bodyPr anchor="b">
            <a:normAutofit/>
          </a:bodyPr>
          <a:lstStyle/>
          <a:p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Innovations in Energy Storage Technologies</a:t>
            </a:r>
          </a:p>
          <a:p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0F13CF-DFDF-6863-6123-8A4426CBC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837" y="3841025"/>
            <a:ext cx="5938962" cy="34475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cs typeface="Times New Roman"/>
              </a:rPr>
              <a:t>Advancements in Battery Technology: </a:t>
            </a:r>
            <a:r>
              <a:rPr lang="en-US" sz="2000" dirty="0">
                <a:latin typeface="Times New Roman"/>
                <a:cs typeface="Times New Roman"/>
              </a:rPr>
              <a:t>Development in lithium-ion batteries, solid-state batteries, and flow batteries.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cs typeface="Times New Roman"/>
              </a:rPr>
              <a:t>Alternative Storage Solutions:</a:t>
            </a:r>
            <a:r>
              <a:rPr lang="en-US" sz="2000" dirty="0">
                <a:latin typeface="Times New Roman"/>
                <a:cs typeface="Times New Roman"/>
              </a:rPr>
              <a:t> Innovations in thermal storage, hydrogen storage, and ultracapacitors.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cs typeface="Times New Roman"/>
              </a:rPr>
              <a:t>Future Outlook: </a:t>
            </a:r>
            <a:r>
              <a:rPr lang="en-US" sz="2000" dirty="0">
                <a:latin typeface="Times New Roman"/>
                <a:cs typeface="Times New Roman"/>
              </a:rPr>
              <a:t>Potential impacts of advanced energy storage on renewable energy utilization and grid resilience.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81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6822CCF-16D5-4985-2EF4-D8291E110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6DA87BF-EB0F-0386-77FE-4DB9908395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C4FDAD-420A-EA61-6170-11D59E31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Interactive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342EC5-CEF8-8F1F-A901-8294D8C98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Which energy storage </a:t>
            </a:r>
            <a:r>
              <a:rPr lang="en-US" dirty="0" smtClean="0">
                <a:latin typeface="Times New Roman"/>
                <a:cs typeface="Times New Roman"/>
              </a:rPr>
              <a:t>technique </a:t>
            </a:r>
            <a:r>
              <a:rPr lang="en-US" dirty="0">
                <a:latin typeface="Times New Roman"/>
                <a:cs typeface="Times New Roman"/>
              </a:rPr>
              <a:t>will shape renewable energy integration the most and why?</a:t>
            </a: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="" xmlns:a16="http://schemas.microsoft.com/office/drawing/2014/main" id="{D9EDD8D3-833C-8F46-9B41-8809F25CC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41" r="4482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21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4AB4E09-F143-A50B-96F2-33B9B914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>
            <a:extLst>
              <a:ext uri="{FF2B5EF4-FFF2-40B4-BE49-F238E27FC236}">
                <a16:creationId xmlns="" xmlns:a16="http://schemas.microsoft.com/office/drawing/2014/main" id="{3A9607C5-A67E-6672-22E9-ADA631506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67C3A94-0AF6-3FE7-C210-45B518F939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3E417B59-E763-9F29-A8A8-D6D95A476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E6B184F-8157-CFD2-2DC1-6419A592CB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74A306-04EA-F31C-3974-482750AA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 smtClean="0">
                <a:latin typeface="Times New Roman"/>
                <a:cs typeface="Times New Roman"/>
              </a:rPr>
              <a:t>Future Trends and  Challenges</a:t>
            </a:r>
            <a:endParaRPr lang="en-US" sz="6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85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="" xmlns:a16="http://schemas.microsoft.com/office/drawing/2014/main" id="{388F20F8-60BF-42FE-A252-DFD5A74451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98A68847-134F-4AF1-B1C6-332344C9C9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4D595B-0CA9-B9F2-6594-BC3C9BA2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Challenges and Advancements in Power Generation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="" xmlns:a16="http://schemas.microsoft.com/office/drawing/2014/main" id="{D22160E4-3603-E239-708A-AA60E7702D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617968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06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3488F6DB-AE81-4C8D-B1F2-045AB0C89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paper&#10;&#10;Description automatically generated">
            <a:extLst>
              <a:ext uri="{FF2B5EF4-FFF2-40B4-BE49-F238E27FC236}">
                <a16:creationId xmlns="" xmlns:a16="http://schemas.microsoft.com/office/drawing/2014/main" id="{95F6D3D9-D68A-3977-4B76-EEAB15E5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Graphic 1">
            <a:extLst>
              <a:ext uri="{FF2B5EF4-FFF2-40B4-BE49-F238E27FC236}">
                <a16:creationId xmlns="" xmlns:a16="http://schemas.microsoft.com/office/drawing/2014/main" id="{721F817A-BF7E-440D-B296-66D86EDB06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716F2D-FED0-FC55-A227-5EC4D6B7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978" y="2765565"/>
            <a:ext cx="6249295" cy="18723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cs typeface="Times New Roman"/>
              </a:rPr>
              <a:t>Overview of power plants: Thermal, Hydroelectric, Nuclear, Solar, </a:t>
            </a:r>
            <a:r>
              <a:rPr lang="en-US" sz="2000" dirty="0" smtClean="0">
                <a:latin typeface="Times New Roman"/>
                <a:cs typeface="Times New Roman"/>
              </a:rPr>
              <a:t>Wind.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Times New Roman"/>
                <a:cs typeface="Times New Roman"/>
              </a:rPr>
              <a:t>Fundamentals and key components of power generation, and the principle of Ranking thermodynamic Cycle 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cs typeface="Times New Roman"/>
              </a:rPr>
              <a:t>Environmental impact focus: Emissions, water use, biodiversity considerations.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cs typeface="Times New Roman"/>
              </a:rPr>
              <a:t>Highlights of innovations: Renewable energy, energy storage, smart grids.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cs typeface="Times New Roman"/>
              </a:rPr>
              <a:t>Importance of balancing energy efficiency with environmental sustainability.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F7A607-81C3-F4B3-B7A8-791C03660BFC}"/>
              </a:ext>
            </a:extLst>
          </p:cNvPr>
          <p:cNvSpPr txBox="1"/>
          <p:nvPr/>
        </p:nvSpPr>
        <p:spPr>
          <a:xfrm>
            <a:off x="4555434" y="1673086"/>
            <a:ext cx="4373217" cy="99391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C96360-C9D1-C40D-F41C-5EBE31238918}"/>
              </a:ext>
            </a:extLst>
          </p:cNvPr>
          <p:cNvSpPr txBox="1"/>
          <p:nvPr/>
        </p:nvSpPr>
        <p:spPr>
          <a:xfrm>
            <a:off x="5118026" y="1637768"/>
            <a:ext cx="42406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>
                <a:latin typeface="Times New Roman"/>
                <a:cs typeface="Times New Roman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303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C3404D-7FBE-6B2D-F150-D052B99F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Interactive Quiz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4134FA-F3DD-EED3-96AB-0794A363C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580"/>
            <a:ext cx="4619621" cy="4620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/>
                <a:cs typeface="Times New Roman"/>
              </a:rPr>
              <a:t>Q1: </a:t>
            </a:r>
            <a:r>
              <a:rPr lang="en-US" sz="2400" dirty="0">
                <a:latin typeface="Times New Roman"/>
                <a:cs typeface="Times New Roman"/>
              </a:rPr>
              <a:t>Which emits the </a:t>
            </a:r>
            <a:r>
              <a:rPr lang="en-US" sz="2400">
                <a:latin typeface="Times New Roman"/>
                <a:cs typeface="Times New Roman"/>
              </a:rPr>
              <a:t>most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smtClean="0">
                <a:latin typeface="Times New Roman"/>
                <a:cs typeface="Times New Roman"/>
              </a:rPr>
              <a:t>: </a:t>
            </a:r>
            <a:r>
              <a:rPr lang="en-US" sz="2400" dirty="0">
                <a:latin typeface="Times New Roman"/>
                <a:cs typeface="Times New Roman"/>
              </a:rPr>
              <a:t>Coal, Nuclear, or Wind?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/>
                <a:cs typeface="Times New Roman"/>
              </a:rPr>
              <a:t>Q2: </a:t>
            </a:r>
            <a:r>
              <a:rPr lang="en-US" sz="2400" dirty="0" smtClean="0">
                <a:latin typeface="Times New Roman"/>
                <a:cs typeface="Times New Roman"/>
              </a:rPr>
              <a:t>Which stabilizes renewables best: Batteries, Pumped Hydro, or Flywheels?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/>
                <a:cs typeface="Times New Roman"/>
              </a:rPr>
              <a:t>Q3: </a:t>
            </a:r>
            <a:r>
              <a:rPr lang="en-US" sz="2400" dirty="0">
                <a:latin typeface="Times New Roman"/>
                <a:cs typeface="Times New Roman"/>
              </a:rPr>
              <a:t>What is key for future power generation: Geothermal, Solar Efficiency, or Biomass?</a:t>
            </a:r>
          </a:p>
        </p:txBody>
      </p:sp>
      <p:pic>
        <p:nvPicPr>
          <p:cNvPr id="4" name="Picture 3" descr="A orange and black quiz sign&#10;&#10;Description automatically generated">
            <a:extLst>
              <a:ext uri="{FF2B5EF4-FFF2-40B4-BE49-F238E27FC236}">
                <a16:creationId xmlns="" xmlns:a16="http://schemas.microsoft.com/office/drawing/2014/main" id="{985A1103-8259-EF02-1472-1D035083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1" r="490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48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1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="" xmlns:a16="http://schemas.microsoft.com/office/drawing/2014/main" id="{A9479807-04D3-9272-C62E-3774A1CCB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2" b="1396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A3BD09-D2B4-F594-056F-94BFE559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/>
                <a:cs typeface="Times New Roman"/>
              </a:rPr>
              <a:t>Thanks for your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745012-1A48-D6BC-0C9A-2A55643A5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cap="all" dirty="0">
                <a:solidFill>
                  <a:schemeClr val="bg1"/>
                </a:solidFill>
                <a:latin typeface="Times New Roman"/>
                <a:cs typeface="Times New Roman"/>
              </a:rPr>
              <a:t>Q &amp; 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0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067F0A-F140-28ED-A721-62626BBD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Interactive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4367AF-F20A-FD94-16BB-49C5F55D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What </a:t>
            </a:r>
            <a:r>
              <a:rPr lang="en-US">
                <a:latin typeface="Times New Roman"/>
                <a:cs typeface="Times New Roman"/>
              </a:rPr>
              <a:t>insights, information, </a:t>
            </a:r>
            <a:r>
              <a:rPr lang="en-US" dirty="0">
                <a:latin typeface="Times New Roman"/>
                <a:cs typeface="Times New Roman"/>
              </a:rPr>
              <a:t>or interesting observations do you have about power plants?</a:t>
            </a:r>
            <a:endParaRPr lang="en-US" dirty="0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="" xmlns:a16="http://schemas.microsoft.com/office/drawing/2014/main" id="{9E6708E1-0D9A-0306-3A82-590B7891E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41" r="4482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79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raphic 1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ED894347-C9A9-4BFD-8A6D-05A2B0CDDF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284ED281-4082-46F9-86EE-D78901367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5531D9B7-48AB-4407-A9E8-13391FCB2E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5D4BF-6E0B-7087-CB86-1D73350A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 smtClean="0">
                <a:latin typeface="Times New Roman"/>
                <a:cs typeface="Times New Roman"/>
              </a:rPr>
              <a:t>Introduction</a:t>
            </a:r>
            <a:endParaRPr lang="en-US" sz="6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78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90CF83-011B-9F46-270F-CB63D0F9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Introduction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3A9DA4BD-1861-C758-27AC-22B50CB1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1863034"/>
            <a:ext cx="4619621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ea typeface="+mn-lt"/>
                <a:cs typeface="Times New Roman"/>
              </a:rPr>
              <a:t>Electricity Source</a:t>
            </a:r>
            <a:r>
              <a:rPr lang="en-US" sz="2000" dirty="0">
                <a:latin typeface="Times New Roman"/>
                <a:ea typeface="+mn-lt"/>
                <a:cs typeface="Times New Roman"/>
              </a:rPr>
              <a:t>: Central hubs for electricity generation.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ea typeface="+mn-lt"/>
                <a:cs typeface="Times New Roman"/>
              </a:rPr>
              <a:t>Varied Fuels</a:t>
            </a:r>
            <a:r>
              <a:rPr lang="en-US" sz="2000" dirty="0">
                <a:latin typeface="Times New Roman"/>
                <a:ea typeface="+mn-lt"/>
                <a:cs typeface="Times New Roman"/>
              </a:rPr>
              <a:t>: Use fossil fuels, nuclear, and renewables.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ea typeface="+mn-lt"/>
                <a:cs typeface="Times New Roman"/>
              </a:rPr>
              <a:t>Key Parts</a:t>
            </a:r>
            <a:r>
              <a:rPr lang="en-US" sz="2000" dirty="0">
                <a:latin typeface="Times New Roman"/>
                <a:ea typeface="+mn-lt"/>
                <a:cs typeface="Times New Roman"/>
              </a:rPr>
              <a:t>: Include turbines, boilers, generators.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ea typeface="+mn-lt"/>
                <a:cs typeface="Times New Roman"/>
              </a:rPr>
              <a:t>Global Role</a:t>
            </a:r>
            <a:r>
              <a:rPr lang="en-US" sz="2000" dirty="0">
                <a:latin typeface="Times New Roman"/>
                <a:ea typeface="+mn-lt"/>
                <a:cs typeface="Times New Roman"/>
              </a:rPr>
              <a:t>: Essential in energy systems, affecting economies and environment.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ea typeface="+mn-lt"/>
                <a:cs typeface="Times New Roman"/>
              </a:rPr>
              <a:t>Innovation</a:t>
            </a:r>
            <a:r>
              <a:rPr lang="en-US" sz="2000" dirty="0">
                <a:latin typeface="Times New Roman"/>
                <a:ea typeface="+mn-lt"/>
                <a:cs typeface="Times New Roman"/>
              </a:rPr>
              <a:t>: Evolving from traditional to green technologies.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Times New Roman"/>
                <a:ea typeface="+mn-lt"/>
                <a:cs typeface="Times New Roman"/>
              </a:rPr>
              <a:t>Eco-Impact</a:t>
            </a:r>
            <a:r>
              <a:rPr lang="en-US" sz="2000" dirty="0">
                <a:latin typeface="Times New Roman"/>
                <a:ea typeface="+mn-lt"/>
                <a:cs typeface="Times New Roman"/>
              </a:rPr>
              <a:t>: Focus on balancing energy needs with environmental protection.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6" name="Picture 25" descr="A large tower with smoke coming out of it&#10;&#10;Description automatically generated">
            <a:extLst>
              <a:ext uri="{FF2B5EF4-FFF2-40B4-BE49-F238E27FC236}">
                <a16:creationId xmlns="" xmlns:a16="http://schemas.microsoft.com/office/drawing/2014/main" id="{F0935367-27BF-162D-1FB0-2A0A6AD2D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5026" r="1693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FDB2561-B5C7-D019-8309-60926DECEF7A}"/>
              </a:ext>
            </a:extLst>
          </p:cNvPr>
          <p:cNvSpPr txBox="1"/>
          <p:nvPr/>
        </p:nvSpPr>
        <p:spPr>
          <a:xfrm>
            <a:off x="9468177" y="6657945"/>
            <a:ext cx="272382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1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raphic 1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ED894347-C9A9-4BFD-8A6D-05A2B0CDDF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284ED281-4082-46F9-86EE-D78901367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5531D9B7-48AB-4407-A9E8-13391FCB2E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0A8AD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5D4BF-6E0B-7087-CB86-1D73350A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latin typeface="Times New Roman"/>
                <a:cs typeface="Times New Roman"/>
              </a:rPr>
              <a:t>Types of Power Plants</a:t>
            </a:r>
          </a:p>
        </p:txBody>
      </p:sp>
    </p:spTree>
    <p:extLst>
      <p:ext uri="{BB962C8B-B14F-4D97-AF65-F5344CB8AC3E}">
        <p14:creationId xmlns:p14="http://schemas.microsoft.com/office/powerpoint/2010/main" val="25704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52C4C7-03B3-CB7F-DABD-14C62F42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Thermal Power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869685-4955-8444-4669-A1A0AC046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ea typeface="+mn-lt"/>
                <a:cs typeface="Times New Roman"/>
              </a:rPr>
              <a:t>Utilize the principles of thermodynamics to convert heat energy from combustion into electrical energy.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ea typeface="+mn-lt"/>
                <a:cs typeface="Times New Roman"/>
              </a:rPr>
              <a:t>Key components include boilers, steam turbines, and generators, with efficiency dependent on the steam cycle parameters.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ea typeface="+mn-lt"/>
                <a:cs typeface="Times New Roman"/>
              </a:rPr>
              <a:t>Environmental considerations focus on emission controls, carbon capture technologies, and their global carbon footprint.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5" name="Picture 14" descr="Thermal power station">
            <a:extLst>
              <a:ext uri="{FF2B5EF4-FFF2-40B4-BE49-F238E27FC236}">
                <a16:creationId xmlns="" xmlns:a16="http://schemas.microsoft.com/office/drawing/2014/main" id="{CAC2F79E-1533-DD9B-EC6D-828AC808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6" r="2429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29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2DF674-9CBC-EA5D-7206-6E5FEFBD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Hydroelectric Power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7FDCB0-CB68-3618-8193-173320EE7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Convert the kinetic energy of flowing water into electricity using turbines and generators.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The efficiency of these plants hinges on turbine design and hydrological flow characteristics.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Ecological impacts include potential disruption to the natural hydrological cycle and aquatic ecosystems.</a:t>
            </a:r>
          </a:p>
          <a:p>
            <a:endParaRPr lang="en-US" sz="2000">
              <a:latin typeface="Times New Roman"/>
              <a:cs typeface="Times New Roman"/>
            </a:endParaRPr>
          </a:p>
        </p:txBody>
      </p:sp>
      <p:pic>
        <p:nvPicPr>
          <p:cNvPr id="4" name="Picture 3" descr="A high angle view of a power plant&#10;&#10;Description automatically generated">
            <a:extLst>
              <a:ext uri="{FF2B5EF4-FFF2-40B4-BE49-F238E27FC236}">
                <a16:creationId xmlns="" xmlns:a16="http://schemas.microsoft.com/office/drawing/2014/main" id="{71A2747A-2BE3-73FE-495E-23510E7B8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7334" r="1745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D39411-AF03-3ADC-59BF-331FF4D6CD48}"/>
              </a:ext>
            </a:extLst>
          </p:cNvPr>
          <p:cNvSpPr txBox="1"/>
          <p:nvPr/>
        </p:nvSpPr>
        <p:spPr>
          <a:xfrm>
            <a:off x="9490619" y="6657945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9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499EC-76A7-1C2D-04A0-EB2E67C6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Nuclear Power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1E9E76-B31E-8334-50FA-FDC413AE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Produce electricity through the fission of uranium or plutonium within nuclear reactors.</a:t>
            </a:r>
          </a:p>
          <a:p>
            <a:pPr>
              <a:lnSpc>
                <a:spcPct val="90000"/>
              </a:lnSpc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Key discussions include the high energy density of nuclear fuels, reactor safety mechanisms, and emergency response protocols.</a:t>
            </a:r>
          </a:p>
          <a:p>
            <a:pPr>
              <a:lnSpc>
                <a:spcPct val="90000"/>
              </a:lnSpc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Challenges involve managing radioactive waste and addressing public safety concerns regarding nuclear technology.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1A507C-452E-12BB-59D7-24A2B8E9B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9" r="3108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59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92441"/>
      </a:dk2>
      <a:lt2>
        <a:srgbClr val="E8E3E2"/>
      </a:lt2>
      <a:accent1>
        <a:srgbClr val="80A8AD"/>
      </a:accent1>
      <a:accent2>
        <a:srgbClr val="7F9BBA"/>
      </a:accent2>
      <a:accent3>
        <a:srgbClr val="9699C6"/>
      </a:accent3>
      <a:accent4>
        <a:srgbClr val="947FBA"/>
      </a:accent4>
      <a:accent5>
        <a:srgbClr val="BA95C5"/>
      </a:accent5>
      <a:accent6>
        <a:srgbClr val="BA7FAE"/>
      </a:accent6>
      <a:hlink>
        <a:srgbClr val="AE7169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</TotalTime>
  <Words>1009</Words>
  <Application>Microsoft Office PowerPoint</Application>
  <PresentationFormat>Widescreen</PresentationFormat>
  <Paragraphs>146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Elephant</vt:lpstr>
      <vt:lpstr>Times New Roman</vt:lpstr>
      <vt:lpstr>BrushVTI</vt:lpstr>
      <vt:lpstr>Power Plants</vt:lpstr>
      <vt:lpstr>Content</vt:lpstr>
      <vt:lpstr>Interactive Question</vt:lpstr>
      <vt:lpstr>Introduction</vt:lpstr>
      <vt:lpstr>Introduction</vt:lpstr>
      <vt:lpstr>Types of Power Plants</vt:lpstr>
      <vt:lpstr>Thermal Power Plants</vt:lpstr>
      <vt:lpstr>Hydroelectric Power Plants</vt:lpstr>
      <vt:lpstr>Nuclear Power Plants</vt:lpstr>
      <vt:lpstr>Solar Power Plants</vt:lpstr>
      <vt:lpstr>Wind Power Plants</vt:lpstr>
      <vt:lpstr>Interactive Question</vt:lpstr>
      <vt:lpstr>Power Plant Operation</vt:lpstr>
      <vt:lpstr>Fundamentals of Power Generation </vt:lpstr>
      <vt:lpstr>Rankine Cycle in Thermal Power Plants</vt:lpstr>
      <vt:lpstr>Environmental Impact</vt:lpstr>
      <vt:lpstr>Comparative Environmental Impact of Power Generation Methods </vt:lpstr>
      <vt:lpstr>Emerging Technologies and Sustainability in Power Generation </vt:lpstr>
      <vt:lpstr>Interactive Question</vt:lpstr>
      <vt:lpstr>Energy Storage Solution</vt:lpstr>
      <vt:lpstr>Overview of Energy Storage in Power Systems </vt:lpstr>
      <vt:lpstr>Innovations in Energy Storage Technologies </vt:lpstr>
      <vt:lpstr>Interactive Question</vt:lpstr>
      <vt:lpstr>Future Trends and  Challenges</vt:lpstr>
      <vt:lpstr>Challenges and Advancements in Power Generation</vt:lpstr>
      <vt:lpstr>PowerPoint Presentation</vt:lpstr>
      <vt:lpstr>Interactive Quiz </vt:lpstr>
      <vt:lpstr>Thanks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Abdellatif Mohammad  Abdellatif  Sadeq</cp:lastModifiedBy>
  <cp:revision>622</cp:revision>
  <dcterms:created xsi:type="dcterms:W3CDTF">2024-01-21T08:35:10Z</dcterms:created>
  <dcterms:modified xsi:type="dcterms:W3CDTF">2024-01-27T15:13:30Z</dcterms:modified>
</cp:coreProperties>
</file>