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8288000" cy="10287000"/>
  <p:notesSz cx="6858000" cy="9144000"/>
  <p:embeddedFontLst>
    <p:embeddedFont>
      <p:font typeface="Quicksand" charset="1" panose="0000000000000000000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fonts/font22.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drupal-development-company-in-bangalore" TargetMode="External" Type="http://schemas.openxmlformats.org/officeDocument/2006/relationships/hyperlink"/><Relationship Id="rId11" Target="https://www.quorawebsolution.com/website-maintenance-services-in-bangalore" TargetMode="External" Type="http://schemas.openxmlformats.org/officeDocument/2006/relationships/hyperlink"/><Relationship Id="rId12" Target="https://www.quorawebsolution.com/web-portal-development-company-in-bangalore" TargetMode="External" Type="http://schemas.openxmlformats.org/officeDocument/2006/relationships/hyperlink"/><Relationship Id="rId13" Target="https://www.quorawebsolution.com/magento-website-development-company-in-bangalore" TargetMode="External" Type="http://schemas.openxmlformats.org/officeDocument/2006/relationships/hyperlink"/><Relationship Id="rId14" Target="https://www.quorawebsolution.com/website-development-company-in-bangalore" TargetMode="External" Type="http://schemas.openxmlformats.org/officeDocument/2006/relationships/hyperlink"/><Relationship Id="rId15" Target="https://www.quorawebsolution.com/joomla-development-company-in-bangalore" TargetMode="External" Type="http://schemas.openxmlformats.org/officeDocument/2006/relationships/hyperlink"/><Relationship Id="rId16" Target="https://www.quorawebsolution.com/small-business-web-design-and-development-company-in-bangalore" TargetMode="External" Type="http://schemas.openxmlformats.org/officeDocument/2006/relationships/hyperlink"/><Relationship Id="rId17" Target="https://www.quorawebsolution.com/cheap-website-development-company-in-bangalore" TargetMode="External" Type="http://schemas.openxmlformats.org/officeDocument/2006/relationships/hyperlink"/><Relationship Id="rId18" Target="https://www.quorawebsolution.com/static-website-development-company-in-bangalore" TargetMode="External" Type="http://schemas.openxmlformats.org/officeDocument/2006/relationships/hyperlink"/><Relationship Id="rId19" Target="https://www.quorawebsolution.com/dynamic-website-development-company-in-bangalore" TargetMode="External" Type="http://schemas.openxmlformats.org/officeDocument/2006/relationships/hyperlink"/><Relationship Id="rId2" Target="../media/image8.jpeg" Type="http://schemas.openxmlformats.org/officeDocument/2006/relationships/image"/><Relationship Id="rId20" Target="https://www.quorawebsolution.com/website-design-company-in-bangalore" TargetMode="External" Type="http://schemas.openxmlformats.org/officeDocument/2006/relationships/hyperlink"/><Relationship Id="rId21" Target="https://www.quorawebsolution.com/tour-and-travel-website-development-company-in-bangalore" TargetMode="External" Type="http://schemas.openxmlformats.org/officeDocument/2006/relationships/hyperlink"/><Relationship Id="rId3" Target="../media/image9.pn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https://www.quorawebsolution.com/wordpress-website-development-company-in-bangalore" TargetMode="External" Type="http://schemas.openxmlformats.org/officeDocument/2006/relationships/hyperlink"/><Relationship Id="rId7" Target="https://www.quorawebsolution.com/ecommerce-website-development-company-in-bangalore" TargetMode="External" Type="http://schemas.openxmlformats.org/officeDocument/2006/relationships/hyperlink"/><Relationship Id="rId8" Target="https://www.quorawebsolution.com/php-website-development-company-in-bangalore" TargetMode="External" Type="http://schemas.openxmlformats.org/officeDocument/2006/relationships/hyperlink"/><Relationship Id="rId9" Target="https://www.quorawebsolution.com/cms-website-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7049033" y="385762"/>
            <a:ext cx="11238967" cy="1285875"/>
          </a:xfrm>
          <a:prstGeom prst="rect">
            <a:avLst/>
          </a:prstGeom>
        </p:spPr>
        <p:txBody>
          <a:bodyPr anchor="t" rtlCol="false" tIns="0" lIns="0" bIns="0" rIns="0">
            <a:spAutoFit/>
          </a:bodyPr>
          <a:lstStyle/>
          <a:p>
            <a:pPr algn="ctr">
              <a:lnSpc>
                <a:spcPts val="10199"/>
              </a:lnSpc>
            </a:pPr>
            <a:r>
              <a:rPr lang="en-US" sz="8499">
                <a:solidFill>
                  <a:srgbClr val="8C52FF"/>
                </a:solidFill>
                <a:latin typeface="Quicksand"/>
                <a:ea typeface="Quicksand"/>
                <a:cs typeface="Quicksand"/>
                <a:sym typeface="Quicksand"/>
              </a:rPr>
              <a:t>Quora Web Solution</a:t>
            </a:r>
          </a:p>
        </p:txBody>
      </p:sp>
      <p:grpSp>
        <p:nvGrpSpPr>
          <p:cNvPr name="Group 3" id="3"/>
          <p:cNvGrpSpPr/>
          <p:nvPr/>
        </p:nvGrpSpPr>
        <p:grpSpPr>
          <a:xfrm rot="0">
            <a:off x="0" y="2532255"/>
            <a:ext cx="9634620" cy="7706950"/>
            <a:chOff x="0" y="0"/>
            <a:chExt cx="12846159" cy="10275934"/>
          </a:xfrm>
        </p:grpSpPr>
        <p:sp>
          <p:nvSpPr>
            <p:cNvPr name="Freeform 4" id="4"/>
            <p:cNvSpPr/>
            <p:nvPr/>
          </p:nvSpPr>
          <p:spPr>
            <a:xfrm flipH="false" flipV="false" rot="0">
              <a:off x="0" y="0"/>
              <a:ext cx="12846152" cy="10275951"/>
            </a:xfrm>
            <a:custGeom>
              <a:avLst/>
              <a:gdLst/>
              <a:ahLst/>
              <a:cxnLst/>
              <a:rect r="r" b="b" t="t" l="l"/>
              <a:pathLst>
                <a:path h="10275951" w="12846152">
                  <a:moveTo>
                    <a:pt x="12846152" y="10275951"/>
                  </a:moveTo>
                  <a:lnTo>
                    <a:pt x="0" y="10275951"/>
                  </a:lnTo>
                  <a:lnTo>
                    <a:pt x="0" y="0"/>
                  </a:lnTo>
                  <a:lnTo>
                    <a:pt x="12846152" y="0"/>
                  </a:lnTo>
                  <a:lnTo>
                    <a:pt x="12846152" y="10275951"/>
                  </a:lnTo>
                  <a:close/>
                </a:path>
              </a:pathLst>
            </a:custGeom>
            <a:blipFill>
              <a:blip r:embed="rId2"/>
              <a:stretch>
                <a:fillRect l="-92843" t="0" r="-92843" b="0"/>
              </a:stretch>
            </a:blipFill>
          </p:spPr>
        </p:sp>
      </p:grpSp>
      <p:grpSp>
        <p:nvGrpSpPr>
          <p:cNvPr name="Group 5" id="5"/>
          <p:cNvGrpSpPr/>
          <p:nvPr/>
        </p:nvGrpSpPr>
        <p:grpSpPr>
          <a:xfrm rot="282846">
            <a:off x="-4730483" y="9210221"/>
            <a:ext cx="16230600" cy="4402550"/>
            <a:chOff x="0" y="0"/>
            <a:chExt cx="21640800" cy="5870067"/>
          </a:xfrm>
        </p:grpSpPr>
        <p:sp>
          <p:nvSpPr>
            <p:cNvPr name="Freeform 6" id="6"/>
            <p:cNvSpPr/>
            <p:nvPr/>
          </p:nvSpPr>
          <p:spPr>
            <a:xfrm flipH="false" flipV="true" rot="0">
              <a:off x="0" y="0"/>
              <a:ext cx="21640800" cy="5870067"/>
            </a:xfrm>
            <a:custGeom>
              <a:avLst/>
              <a:gdLst/>
              <a:ahLst/>
              <a:cxnLst/>
              <a:rect r="r" b="b" t="t" l="l"/>
              <a:pathLst>
                <a:path h="5870067" w="21640800">
                  <a:moveTo>
                    <a:pt x="0" y="5870067"/>
                  </a:moveTo>
                  <a:lnTo>
                    <a:pt x="21640800" y="5870067"/>
                  </a:lnTo>
                  <a:lnTo>
                    <a:pt x="21640800" y="0"/>
                  </a:lnTo>
                  <a:lnTo>
                    <a:pt x="0" y="0"/>
                  </a:lnTo>
                  <a:lnTo>
                    <a:pt x="0" y="5870067"/>
                  </a:lnTo>
                  <a:close/>
                </a:path>
              </a:pathLst>
            </a:custGeom>
            <a:blipFill>
              <a:blip r:embed="rId3"/>
              <a:stretch>
                <a:fillRect l="-60" t="0" r="-60" b="0"/>
              </a:stretch>
            </a:blipFill>
          </p:spPr>
        </p:sp>
      </p:grpSp>
      <p:sp>
        <p:nvSpPr>
          <p:cNvPr name="TextBox 7" id="7"/>
          <p:cNvSpPr txBox="true"/>
          <p:nvPr/>
        </p:nvSpPr>
        <p:spPr>
          <a:xfrm rot="0">
            <a:off x="10057053" y="2034917"/>
            <a:ext cx="7818239" cy="2457450"/>
          </a:xfrm>
          <a:prstGeom prst="rect">
            <a:avLst/>
          </a:prstGeom>
        </p:spPr>
        <p:txBody>
          <a:bodyPr anchor="t" rtlCol="false" tIns="0" lIns="0" bIns="0" rIns="0">
            <a:spAutoFit/>
          </a:bodyPr>
          <a:lstStyle/>
          <a:p>
            <a:pPr algn="ctr">
              <a:lnSpc>
                <a:spcPts val="6480"/>
              </a:lnSpc>
            </a:pPr>
            <a:r>
              <a:rPr lang="en-US" sz="5400">
                <a:solidFill>
                  <a:srgbClr val="38B6FF"/>
                </a:solidFill>
                <a:latin typeface="Quicksand"/>
                <a:ea typeface="Quicksand"/>
                <a:cs typeface="Quicksand"/>
                <a:sym typeface="Quicksand"/>
              </a:rPr>
              <a:t>Website Design and </a:t>
            </a:r>
          </a:p>
          <a:p>
            <a:pPr algn="ctr">
              <a:lnSpc>
                <a:spcPts val="6480"/>
              </a:lnSpc>
            </a:pPr>
            <a:r>
              <a:rPr lang="en-US" sz="5400">
                <a:solidFill>
                  <a:srgbClr val="38B6FF"/>
                </a:solidFill>
                <a:latin typeface="Quicksand"/>
                <a:ea typeface="Quicksand"/>
                <a:cs typeface="Quicksand"/>
                <a:sym typeface="Quicksand"/>
              </a:rPr>
              <a:t>Development </a:t>
            </a:r>
          </a:p>
          <a:p>
            <a:pPr algn="ctr">
              <a:lnSpc>
                <a:spcPts val="6480"/>
              </a:lnSpc>
            </a:pPr>
            <a:r>
              <a:rPr lang="en-US" sz="5400">
                <a:solidFill>
                  <a:srgbClr val="38B6FF"/>
                </a:solidFill>
                <a:latin typeface="Quicksand"/>
                <a:ea typeface="Quicksand"/>
                <a:cs typeface="Quicksand"/>
                <a:sym typeface="Quicksand"/>
              </a:rPr>
              <a:t>Company</a:t>
            </a:r>
          </a:p>
        </p:txBody>
      </p:sp>
      <p:grpSp>
        <p:nvGrpSpPr>
          <p:cNvPr name="Group 8" id="8"/>
          <p:cNvGrpSpPr/>
          <p:nvPr/>
        </p:nvGrpSpPr>
        <p:grpSpPr>
          <a:xfrm rot="0">
            <a:off x="605579" y="485616"/>
            <a:ext cx="4426575" cy="1549301"/>
            <a:chOff x="0" y="0"/>
            <a:chExt cx="5902100" cy="2065735"/>
          </a:xfrm>
        </p:grpSpPr>
        <p:sp>
          <p:nvSpPr>
            <p:cNvPr name="Freeform 9" id="9"/>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4"/>
              <a:stretch>
                <a:fillRect l="0" t="0" r="0" b="2"/>
              </a:stretch>
            </a:blipFill>
          </p:spPr>
        </p:sp>
      </p:grpSp>
      <p:sp>
        <p:nvSpPr>
          <p:cNvPr name="TextBox 10" id="10"/>
          <p:cNvSpPr txBox="true"/>
          <p:nvPr/>
        </p:nvSpPr>
        <p:spPr>
          <a:xfrm rot="0">
            <a:off x="11192929" y="4880756"/>
            <a:ext cx="5863828" cy="1011809"/>
          </a:xfrm>
          <a:prstGeom prst="rect">
            <a:avLst/>
          </a:prstGeom>
        </p:spPr>
        <p:txBody>
          <a:bodyPr anchor="t" rtlCol="false" tIns="0" lIns="0" bIns="0" rIns="0">
            <a:spAutoFit/>
          </a:bodyPr>
          <a:lstStyle/>
          <a:p>
            <a:pPr algn="ctr">
              <a:lnSpc>
                <a:spcPts val="4104"/>
              </a:lnSpc>
            </a:pPr>
            <a:r>
              <a:rPr lang="en-US" sz="2565">
                <a:solidFill>
                  <a:srgbClr val="FFDE59"/>
                </a:solidFill>
                <a:latin typeface="Quicksand"/>
                <a:ea typeface="Quicksand"/>
                <a:cs typeface="Quicksand"/>
                <a:sym typeface="Quicksand"/>
              </a:rPr>
              <a:t> Web Design &amp; Web Development </a:t>
            </a:r>
          </a:p>
          <a:p>
            <a:pPr algn="ctr">
              <a:lnSpc>
                <a:spcPts val="4160"/>
              </a:lnSpc>
            </a:pPr>
            <a:r>
              <a:rPr lang="en-US" sz="2600">
                <a:solidFill>
                  <a:srgbClr val="FFDE59"/>
                </a:solidFill>
                <a:latin typeface="Quicksand"/>
                <a:ea typeface="Quicksand"/>
                <a:cs typeface="Quicksand"/>
                <a:sym typeface="Quicksand"/>
              </a:rPr>
              <a:t>Company in Bangalore, India</a:t>
            </a:r>
          </a:p>
        </p:txBody>
      </p:sp>
      <p:sp>
        <p:nvSpPr>
          <p:cNvPr name="TextBox 11" id="11"/>
          <p:cNvSpPr txBox="true"/>
          <p:nvPr/>
        </p:nvSpPr>
        <p:spPr>
          <a:xfrm rot="0">
            <a:off x="11949261" y="6290480"/>
            <a:ext cx="5863828" cy="2058670"/>
          </a:xfrm>
          <a:prstGeom prst="rect">
            <a:avLst/>
          </a:prstGeom>
        </p:spPr>
        <p:txBody>
          <a:bodyPr anchor="t" rtlCol="false" tIns="0" lIns="0" bIns="0" rIns="0">
            <a:spAutoFit/>
          </a:bodyPr>
          <a:lstStyle/>
          <a:p>
            <a:pPr algn="ctr">
              <a:lnSpc>
                <a:spcPts val="4160"/>
              </a:lnSpc>
            </a:pPr>
            <a:r>
              <a:rPr lang="en-US" sz="2600">
                <a:solidFill>
                  <a:srgbClr val="FFFFFF"/>
                </a:solidFill>
                <a:latin typeface="Quicksand"/>
                <a:ea typeface="Quicksand"/>
                <a:cs typeface="Quicksand"/>
                <a:sym typeface="Quicksand"/>
              </a:rPr>
              <a:t>www.quorawebsolution.com</a:t>
            </a:r>
          </a:p>
          <a:p>
            <a:pPr algn="ctr">
              <a:lnSpc>
                <a:spcPts val="4160"/>
              </a:lnSpc>
            </a:pPr>
            <a:r>
              <a:rPr lang="en-US" sz="2600">
                <a:solidFill>
                  <a:srgbClr val="FFFFFF"/>
                </a:solidFill>
                <a:latin typeface="Quicksand"/>
                <a:ea typeface="Quicksand"/>
                <a:cs typeface="Quicksand"/>
                <a:sym typeface="Quicksand"/>
              </a:rPr>
              <a:t>+91 9986 056 909</a:t>
            </a:r>
          </a:p>
          <a:p>
            <a:pPr algn="ctr">
              <a:lnSpc>
                <a:spcPts val="4160"/>
              </a:lnSpc>
            </a:pPr>
            <a:r>
              <a:rPr lang="en-US" sz="2600">
                <a:solidFill>
                  <a:srgbClr val="FFFFFF"/>
                </a:solidFill>
                <a:latin typeface="Quicksand"/>
                <a:ea typeface="Quicksand"/>
                <a:cs typeface="Quicksand"/>
                <a:sym typeface="Quicksand"/>
              </a:rPr>
              <a:t>info@quorawebsolutions.com</a:t>
            </a:r>
          </a:p>
          <a:p>
            <a:pPr algn="ctr">
              <a:lnSpc>
                <a:spcPts val="4160"/>
              </a:lnSpc>
            </a:pPr>
          </a:p>
        </p:txBody>
      </p:sp>
      <p:sp>
        <p:nvSpPr>
          <p:cNvPr name="TextBox 12" id="12"/>
          <p:cNvSpPr txBox="true"/>
          <p:nvPr/>
        </p:nvSpPr>
        <p:spPr>
          <a:xfrm rot="0">
            <a:off x="11949261" y="7942529"/>
            <a:ext cx="6338739" cy="2058670"/>
          </a:xfrm>
          <a:prstGeom prst="rect">
            <a:avLst/>
          </a:prstGeom>
        </p:spPr>
        <p:txBody>
          <a:bodyPr anchor="t" rtlCol="false" tIns="0" lIns="0" bIns="0" rIns="0">
            <a:spAutoFit/>
          </a:bodyPr>
          <a:lstStyle/>
          <a:p>
            <a:pPr algn="ctr">
              <a:lnSpc>
                <a:spcPts val="4160"/>
              </a:lnSpc>
            </a:pPr>
            <a:r>
              <a:rPr lang="en-US" sz="2600">
                <a:solidFill>
                  <a:srgbClr val="FFFFFF"/>
                </a:solidFill>
                <a:latin typeface="Quicksand"/>
                <a:ea typeface="Quicksand"/>
                <a:cs typeface="Quicksand"/>
                <a:sym typeface="Quicksand"/>
              </a:rPr>
              <a:t>24A, 1st Main Rd, Chandra Reddy </a:t>
            </a:r>
          </a:p>
          <a:p>
            <a:pPr algn="ctr">
              <a:lnSpc>
                <a:spcPts val="4160"/>
              </a:lnSpc>
            </a:pPr>
            <a:r>
              <a:rPr lang="en-US" sz="2600">
                <a:solidFill>
                  <a:srgbClr val="FFFFFF"/>
                </a:solidFill>
                <a:latin typeface="Quicksand"/>
                <a:ea typeface="Quicksand"/>
                <a:cs typeface="Quicksand"/>
                <a:sym typeface="Quicksand"/>
              </a:rPr>
              <a:t>Layout, Koramangala 4th Block, </a:t>
            </a:r>
          </a:p>
          <a:p>
            <a:pPr algn="ctr">
              <a:lnSpc>
                <a:spcPts val="4160"/>
              </a:lnSpc>
            </a:pPr>
            <a:r>
              <a:rPr lang="en-US" sz="2600">
                <a:solidFill>
                  <a:srgbClr val="FFFFFF"/>
                </a:solidFill>
                <a:latin typeface="Quicksand"/>
                <a:ea typeface="Quicksand"/>
                <a:cs typeface="Quicksand"/>
                <a:sym typeface="Quicksand"/>
              </a:rPr>
              <a:t>Koramangala, Bengaluru, </a:t>
            </a:r>
          </a:p>
          <a:p>
            <a:pPr algn="ctr">
              <a:lnSpc>
                <a:spcPts val="4160"/>
              </a:lnSpc>
            </a:pPr>
            <a:r>
              <a:rPr lang="en-US" sz="2600">
                <a:solidFill>
                  <a:srgbClr val="FFFFFF"/>
                </a:solidFill>
                <a:latin typeface="Quicksand"/>
                <a:ea typeface="Quicksand"/>
                <a:cs typeface="Quicksand"/>
                <a:sym typeface="Quicksand"/>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4270561"/>
            <a:ext cx="18288000" cy="4154170"/>
          </a:xfrm>
          <a:prstGeom prst="rect">
            <a:avLst/>
          </a:prstGeom>
        </p:spPr>
        <p:txBody>
          <a:bodyPr anchor="t" rtlCol="false" tIns="0" lIns="0" bIns="0" rIns="0">
            <a:spAutoFit/>
          </a:bodyPr>
          <a:lstStyle/>
          <a:p>
            <a:pPr algn="ctr">
              <a:lnSpc>
                <a:spcPts val="4160"/>
              </a:lnSpc>
            </a:pPr>
          </a:p>
          <a:p>
            <a:pPr algn="ctr">
              <a:lnSpc>
                <a:spcPts val="4160"/>
              </a:lnSpc>
              <a:spcBef>
                <a:spcPct val="0"/>
              </a:spcBef>
            </a:pPr>
            <a:r>
              <a:rPr lang="en-US" sz="2600">
                <a:solidFill>
                  <a:srgbClr val="FFFFFF"/>
                </a:solidFill>
                <a:latin typeface="Quicksand"/>
                <a:ea typeface="Quicksand"/>
                <a:cs typeface="Quicksand"/>
                <a:sym typeface="Quicksand"/>
              </a:rPr>
              <a:t>Your website is your digital storefront. It's your first impression. A well-designed and developed website can significantly impact your brand's image, customer engagement, and ultimately, your bottom line.</a:t>
            </a:r>
          </a:p>
          <a:p>
            <a:pPr algn="ctr">
              <a:lnSpc>
                <a:spcPts val="4160"/>
              </a:lnSpc>
              <a:spcBef>
                <a:spcPct val="0"/>
              </a:spcBef>
            </a:pPr>
            <a:r>
              <a:rPr lang="en-US" sz="2600">
                <a:solidFill>
                  <a:srgbClr val="FFFFFF"/>
                </a:solidFill>
                <a:latin typeface="Quicksand"/>
                <a:ea typeface="Quicksand"/>
                <a:cs typeface="Quicksand"/>
                <a:sym typeface="Quicksand"/>
              </a:rPr>
              <a:t>Why Choose Premier Website Design and Development Services?</a:t>
            </a:r>
          </a:p>
          <a:p>
            <a:pPr algn="ctr">
              <a:lnSpc>
                <a:spcPts val="4160"/>
              </a:lnSpc>
              <a:spcBef>
                <a:spcPct val="0"/>
              </a:spcBef>
            </a:pPr>
            <a:r>
              <a:rPr lang="en-US" sz="2600">
                <a:solidFill>
                  <a:srgbClr val="FFFFFF"/>
                </a:solidFill>
                <a:latin typeface="Quicksand"/>
                <a:ea typeface="Quicksand"/>
                <a:cs typeface="Quicksand"/>
                <a:sym typeface="Quicksand"/>
              </a:rPr>
              <a:t>A premier website design and development company offers a comprehensive range of services to elevate your online presence:</a:t>
            </a: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Strategic Planning: We work closely with you to understand your business goals and target audience.</a:t>
            </a: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Custom Web Design: We create visually stunning and user-friendly websites that reflect your brand's identity.</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Quicksand"/>
                <a:ea typeface="Quicksand"/>
                <a:cs typeface="Quicksand"/>
                <a:sym typeface="Quicksand"/>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5048250"/>
            <a:ext cx="18288000" cy="363029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Responsive Web Development: We ensure y</a:t>
            </a:r>
            <a:r>
              <a:rPr lang="en-US" sz="2600">
                <a:solidFill>
                  <a:srgbClr val="FFFFFF"/>
                </a:solidFill>
                <a:latin typeface="Quicksand"/>
                <a:ea typeface="Quicksand"/>
                <a:cs typeface="Quicksand"/>
                <a:sym typeface="Quicksand"/>
              </a:rPr>
              <a:t>our website looks and functions flawlessly on all devices.</a:t>
            </a: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E-commerce Solutions: We build powerful online stores that drive sales and revenue.</a:t>
            </a: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Content Management Systems (CMS): We provide easy-to-use CMS solutions for managing your website content.</a:t>
            </a: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Search Engine Optimization (SEO): We optimize your website to rank higher in search engine results and attract more organic traffic.</a:t>
            </a: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Digital Marketing: We help you reach your target audience.</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Quicksand"/>
                <a:ea typeface="Quicksand"/>
                <a:cs typeface="Quicksand"/>
                <a:sym typeface="Quicksand"/>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4323451"/>
            <a:ext cx="18288000" cy="4678045"/>
          </a:xfrm>
          <a:prstGeom prst="rect">
            <a:avLst/>
          </a:prstGeom>
        </p:spPr>
        <p:txBody>
          <a:bodyPr anchor="t" rtlCol="false" tIns="0" lIns="0" bIns="0" rIns="0">
            <a:spAutoFit/>
          </a:bodyPr>
          <a:lstStyle/>
          <a:p>
            <a:pPr algn="ctr" marL="561341" indent="-280670" lvl="1">
              <a:lnSpc>
                <a:spcPts val="4160"/>
              </a:lnSpc>
              <a:buFont typeface="Arial"/>
              <a:buChar char="•"/>
            </a:pPr>
          </a:p>
          <a:p>
            <a:pPr algn="ctr">
              <a:lnSpc>
                <a:spcPts val="4160"/>
              </a:lnSpc>
            </a:pPr>
            <a:r>
              <a:rPr lang="en-US" sz="2600">
                <a:solidFill>
                  <a:srgbClr val="FFFFFF"/>
                </a:solidFill>
                <a:latin typeface="Quicksand"/>
                <a:ea typeface="Quicksand"/>
                <a:cs typeface="Quicksand"/>
                <a:sym typeface="Quicksand"/>
              </a:rPr>
              <a:t>The Benefits of Partnering with a Premier Web Design and Development Company</a:t>
            </a: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Enhanced Brand Image: A professionally designed website can significantly improve y</a:t>
            </a:r>
            <a:r>
              <a:rPr lang="en-US" sz="2600">
                <a:solidFill>
                  <a:srgbClr val="FFFFFF"/>
                </a:solidFill>
                <a:latin typeface="Quicksand"/>
                <a:ea typeface="Quicksand"/>
                <a:cs typeface="Quicksand"/>
                <a:sym typeface="Quicksand"/>
              </a:rPr>
              <a:t>our brand's credibility and reputation.</a:t>
            </a: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Increased Online Visibility: Effective SEO and digital marketing can boost your website's visibility and attract more visitors.</a:t>
            </a: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Improved User Experience: A user-friendly website can lead to higher engagement and conversions.</a:t>
            </a: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Higher ROI: A strong online presence can drive sales, generate leads, and increase your return on investment.</a:t>
            </a: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Competitive Advantage: Stay ahead of your competitors with innovative web solutions.</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Quicksand"/>
                <a:ea typeface="Quicksand"/>
                <a:cs typeface="Quicksand"/>
                <a:sym typeface="Quicksand"/>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4852353"/>
            <a:ext cx="18288000" cy="3630295"/>
          </a:xfrm>
          <a:prstGeom prst="rect">
            <a:avLst/>
          </a:prstGeom>
        </p:spPr>
        <p:txBody>
          <a:bodyPr anchor="t" rtlCol="false" tIns="0" lIns="0" bIns="0" rIns="0">
            <a:spAutoFit/>
          </a:bodyPr>
          <a:lstStyle/>
          <a:p>
            <a:pPr algn="ctr" marL="561341" indent="-280670" lvl="1">
              <a:lnSpc>
                <a:spcPts val="4160"/>
              </a:lnSpc>
              <a:buFont typeface="Arial"/>
              <a:buChar char="•"/>
            </a:pPr>
          </a:p>
          <a:p>
            <a:pPr algn="ctr">
              <a:lnSpc>
                <a:spcPts val="4160"/>
              </a:lnSpc>
            </a:pPr>
            <a:r>
              <a:rPr lang="en-US" sz="2600">
                <a:solidFill>
                  <a:srgbClr val="FFFFFF"/>
                </a:solidFill>
                <a:latin typeface="Quicksand"/>
                <a:ea typeface="Quicksand"/>
                <a:cs typeface="Quicksand"/>
                <a:sym typeface="Quicksand"/>
              </a:rPr>
              <a:t>How to Choose the Right Web Design and Development Company</a:t>
            </a: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Experience: Lo</a:t>
            </a:r>
            <a:r>
              <a:rPr lang="en-US" sz="2600">
                <a:solidFill>
                  <a:srgbClr val="FFFFFF"/>
                </a:solidFill>
                <a:latin typeface="Quicksand"/>
                <a:ea typeface="Quicksand"/>
                <a:cs typeface="Quicksand"/>
                <a:sym typeface="Quicksand"/>
              </a:rPr>
              <a:t>ok for a company with a proven track record.</a:t>
            </a: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Portfolio Review: Evaluate their past projects to assess their design and development capabilities.</a:t>
            </a: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Client Reviews: Read reviews and testimonials.</a:t>
            </a: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Communication Skills: A good company should be able to communicate effectively and understand your needs.</a:t>
            </a: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Pricing and Packages: Compare pricing and packages to find the best value for your budget.</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Quicksand"/>
                <a:ea typeface="Quicksand"/>
                <a:cs typeface="Quicksand"/>
                <a:sym typeface="Quicksand"/>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7459055"/>
            <a:ext cx="18288000" cy="1534795"/>
          </a:xfrm>
          <a:prstGeom prst="rect">
            <a:avLst/>
          </a:prstGeom>
        </p:spPr>
        <p:txBody>
          <a:bodyPr anchor="t" rtlCol="false" tIns="0" lIns="0" bIns="0" rIns="0">
            <a:spAutoFit/>
          </a:bodyPr>
          <a:lstStyle/>
          <a:p>
            <a:pPr algn="ctr" marL="561341" indent="-280670" lvl="1">
              <a:lnSpc>
                <a:spcPts val="4160"/>
              </a:lnSpc>
              <a:buFont typeface="Arial"/>
              <a:buChar char="•"/>
            </a:pPr>
          </a:p>
          <a:p>
            <a:pPr algn="ctr">
              <a:lnSpc>
                <a:spcPts val="4160"/>
              </a:lnSpc>
              <a:spcBef>
                <a:spcPct val="0"/>
              </a:spcBef>
            </a:pPr>
            <a:r>
              <a:rPr lang="en-US" sz="2600">
                <a:solidFill>
                  <a:srgbClr val="FFFFFF"/>
                </a:solidFill>
                <a:latin typeface="Quicksand"/>
                <a:ea typeface="Quicksand"/>
                <a:cs typeface="Quicksand"/>
                <a:sym typeface="Quicksand"/>
              </a:rPr>
              <a:t>By</a:t>
            </a:r>
            <a:r>
              <a:rPr lang="en-US" sz="2600">
                <a:solidFill>
                  <a:srgbClr val="FFFFFF"/>
                </a:solidFill>
                <a:latin typeface="Quicksand"/>
                <a:ea typeface="Quicksand"/>
                <a:cs typeface="Quicksand"/>
                <a:sym typeface="Quicksand"/>
              </a:rPr>
              <a:t> partnering with a premier website design and development company, you can transform your brand's digital presence and achieve your business goals.</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Quicksand"/>
                <a:ea typeface="Quicksand"/>
                <a:cs typeface="Quicksand"/>
                <a:sym typeface="Quicksand"/>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852580"/>
            <a:ext cx="18288000" cy="2582545"/>
          </a:xfrm>
          <a:prstGeom prst="rect">
            <a:avLst/>
          </a:prstGeom>
        </p:spPr>
        <p:txBody>
          <a:bodyPr anchor="t" rtlCol="false" tIns="0" lIns="0" bIns="0" rIns="0">
            <a:spAutoFit/>
          </a:bodyPr>
          <a:lstStyle/>
          <a:p>
            <a:pPr algn="ctr">
              <a:lnSpc>
                <a:spcPts val="4160"/>
              </a:lnSpc>
            </a:pPr>
            <a:r>
              <a:rPr lang="en-US" sz="2600">
                <a:solidFill>
                  <a:srgbClr val="FFFFFF"/>
                </a:solidFill>
                <a:latin typeface="Quicksand"/>
                <a:ea typeface="Quicksand"/>
                <a:cs typeface="Quicksand"/>
                <a:sym typeface="Quicksand"/>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13049" y="7199630"/>
            <a:ext cx="7130951" cy="2058670"/>
          </a:xfrm>
          <a:prstGeom prst="rect">
            <a:avLst/>
          </a:prstGeom>
        </p:spPr>
        <p:txBody>
          <a:bodyPr anchor="t" rtlCol="false" tIns="0" lIns="0" bIns="0" rIns="0">
            <a:spAutoFit/>
          </a:bodyPr>
          <a:lstStyle/>
          <a:p>
            <a:pPr algn="ctr">
              <a:lnSpc>
                <a:spcPts val="4160"/>
              </a:lnSpc>
            </a:pPr>
            <a:r>
              <a:rPr lang="en-US" sz="2600">
                <a:solidFill>
                  <a:srgbClr val="FFFFFF"/>
                </a:solidFill>
                <a:latin typeface="Quicksand"/>
                <a:ea typeface="Quicksand"/>
                <a:cs typeface="Quicksand"/>
                <a:sym typeface="Quicksand"/>
              </a:rPr>
              <a:t>Visit Us - www.quorawebsolution.com</a:t>
            </a:r>
          </a:p>
          <a:p>
            <a:pPr algn="ctr">
              <a:lnSpc>
                <a:spcPts val="4160"/>
              </a:lnSpc>
            </a:pPr>
            <a:r>
              <a:rPr lang="en-US" sz="2600">
                <a:solidFill>
                  <a:srgbClr val="FFFFFF"/>
                </a:solidFill>
                <a:latin typeface="Quicksand"/>
                <a:ea typeface="Quicksand"/>
                <a:cs typeface="Quicksand"/>
                <a:sym typeface="Quicksand"/>
              </a:rPr>
              <a:t>Call Us - +91 9986 056 909</a:t>
            </a:r>
          </a:p>
          <a:p>
            <a:pPr algn="ctr">
              <a:lnSpc>
                <a:spcPts val="4160"/>
              </a:lnSpc>
            </a:pPr>
            <a:r>
              <a:rPr lang="en-US" sz="2600">
                <a:solidFill>
                  <a:srgbClr val="FFFFFF"/>
                </a:solidFill>
                <a:latin typeface="Quicksand"/>
                <a:ea typeface="Quicksand"/>
                <a:cs typeface="Quicksand"/>
                <a:sym typeface="Quicksand"/>
              </a:rPr>
              <a:t>Mail Us - info@quorawebsolutions.com</a:t>
            </a:r>
          </a:p>
          <a:p>
            <a:pPr algn="ctr">
              <a:lnSpc>
                <a:spcPts val="4160"/>
              </a:lnSpc>
            </a:pP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Quicksand"/>
                <a:ea typeface="Quicksand"/>
                <a:cs typeface="Quicksand"/>
                <a:sym typeface="Quicksand"/>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4000500" y="-4000500"/>
            <a:ext cx="10287000" cy="18288000"/>
            <a:chOff x="0" y="0"/>
            <a:chExt cx="13716000" cy="24384000"/>
          </a:xfrm>
        </p:grpSpPr>
        <p:sp>
          <p:nvSpPr>
            <p:cNvPr name="Freeform 3" id="3"/>
            <p:cNvSpPr/>
            <p:nvPr/>
          </p:nvSpPr>
          <p:spPr>
            <a:xfrm flipH="false" flipV="false" rot="0">
              <a:off x="0" y="0"/>
              <a:ext cx="13716000" cy="24384000"/>
            </a:xfrm>
            <a:custGeom>
              <a:avLst/>
              <a:gdLst/>
              <a:ahLst/>
              <a:cxnLst/>
              <a:rect r="r" b="b" t="t" l="l"/>
              <a:pathLst>
                <a:path h="24384000" w="13716000">
                  <a:moveTo>
                    <a:pt x="13716000" y="0"/>
                  </a:moveTo>
                  <a:lnTo>
                    <a:pt x="13716000" y="24384000"/>
                  </a:lnTo>
                  <a:lnTo>
                    <a:pt x="0" y="24384000"/>
                  </a:lnTo>
                  <a:lnTo>
                    <a:pt x="0" y="0"/>
                  </a:lnTo>
                  <a:lnTo>
                    <a:pt x="13716000" y="0"/>
                  </a:lnTo>
                  <a:close/>
                </a:path>
              </a:pathLst>
            </a:custGeom>
            <a:blipFill>
              <a:blip r:embed="rId2"/>
              <a:stretch>
                <a:fillRect l="-18098" t="0" r="-18098" b="0"/>
              </a:stretch>
            </a:blipFill>
          </p:spPr>
        </p:sp>
      </p:grpSp>
      <p:grpSp>
        <p:nvGrpSpPr>
          <p:cNvPr name="Group 4" id="4"/>
          <p:cNvGrpSpPr/>
          <p:nvPr/>
        </p:nvGrpSpPr>
        <p:grpSpPr>
          <a:xfrm rot="3339144">
            <a:off x="-4591061" y="5209522"/>
            <a:ext cx="9877602" cy="5536051"/>
            <a:chOff x="0" y="0"/>
            <a:chExt cx="13170136" cy="7381401"/>
          </a:xfrm>
        </p:grpSpPr>
        <p:sp>
          <p:nvSpPr>
            <p:cNvPr name="Freeform 5" id="5"/>
            <p:cNvSpPr/>
            <p:nvPr/>
          </p:nvSpPr>
          <p:spPr>
            <a:xfrm flipH="false" flipV="false" rot="0">
              <a:off x="0" y="0"/>
              <a:ext cx="13170154" cy="7381367"/>
            </a:xfrm>
            <a:custGeom>
              <a:avLst/>
              <a:gdLst/>
              <a:ahLst/>
              <a:cxnLst/>
              <a:rect r="r" b="b" t="t" l="l"/>
              <a:pathLst>
                <a:path h="7381367" w="13170154">
                  <a:moveTo>
                    <a:pt x="0" y="0"/>
                  </a:moveTo>
                  <a:lnTo>
                    <a:pt x="13170154" y="0"/>
                  </a:lnTo>
                  <a:lnTo>
                    <a:pt x="13170154" y="7381367"/>
                  </a:lnTo>
                  <a:lnTo>
                    <a:pt x="0" y="7381367"/>
                  </a:lnTo>
                  <a:lnTo>
                    <a:pt x="0" y="0"/>
                  </a:lnTo>
                  <a:close/>
                </a:path>
              </a:pathLst>
            </a:custGeom>
            <a:blipFill>
              <a:blip r:embed="rId3"/>
              <a:stretch>
                <a:fillRect l="0" t="0" r="0" b="0"/>
              </a:stretch>
            </a:blipFill>
          </p:spPr>
        </p:sp>
      </p:grpSp>
      <p:grpSp>
        <p:nvGrpSpPr>
          <p:cNvPr name="Group 6" id="6"/>
          <p:cNvGrpSpPr/>
          <p:nvPr/>
        </p:nvGrpSpPr>
        <p:grpSpPr>
          <a:xfrm rot="0">
            <a:off x="9854955" y="353167"/>
            <a:ext cx="7373989" cy="9232664"/>
            <a:chOff x="0" y="0"/>
            <a:chExt cx="9831986" cy="12310219"/>
          </a:xfrm>
        </p:grpSpPr>
        <p:sp>
          <p:nvSpPr>
            <p:cNvPr name="Freeform 7" id="7"/>
            <p:cNvSpPr/>
            <p:nvPr/>
          </p:nvSpPr>
          <p:spPr>
            <a:xfrm flipH="false" flipV="false" rot="0">
              <a:off x="0" y="0"/>
              <a:ext cx="9832086" cy="12310237"/>
            </a:xfrm>
            <a:custGeom>
              <a:avLst/>
              <a:gdLst/>
              <a:ahLst/>
              <a:cxnLst/>
              <a:rect r="r" b="b" t="t" l="l"/>
              <a:pathLst>
                <a:path h="12310237" w="9832086">
                  <a:moveTo>
                    <a:pt x="9831959" y="12310237"/>
                  </a:moveTo>
                  <a:lnTo>
                    <a:pt x="0" y="12310237"/>
                  </a:lnTo>
                  <a:lnTo>
                    <a:pt x="0" y="0"/>
                  </a:lnTo>
                  <a:lnTo>
                    <a:pt x="9828911" y="0"/>
                  </a:lnTo>
                  <a:lnTo>
                    <a:pt x="9832086" y="12310237"/>
                  </a:lnTo>
                  <a:close/>
                </a:path>
              </a:pathLst>
            </a:custGeom>
            <a:blipFill>
              <a:blip r:embed="rId4"/>
              <a:stretch>
                <a:fillRect l="-43903" t="0" r="-43902" b="0"/>
              </a:stretch>
            </a:blipFill>
          </p:spPr>
        </p:sp>
      </p:grpSp>
      <p:grpSp>
        <p:nvGrpSpPr>
          <p:cNvPr name="Group 8" id="8"/>
          <p:cNvGrpSpPr/>
          <p:nvPr/>
        </p:nvGrpSpPr>
        <p:grpSpPr>
          <a:xfrm rot="0">
            <a:off x="9817595" y="292457"/>
            <a:ext cx="7441705" cy="9340075"/>
            <a:chOff x="0" y="0"/>
            <a:chExt cx="9922273" cy="12453433"/>
          </a:xfrm>
        </p:grpSpPr>
        <p:sp>
          <p:nvSpPr>
            <p:cNvPr name="Freeform 9" id="9"/>
            <p:cNvSpPr/>
            <p:nvPr/>
          </p:nvSpPr>
          <p:spPr>
            <a:xfrm flipH="false" flipV="false" rot="0">
              <a:off x="0" y="0"/>
              <a:ext cx="9922256" cy="12453493"/>
            </a:xfrm>
            <a:custGeom>
              <a:avLst/>
              <a:gdLst/>
              <a:ahLst/>
              <a:cxnLst/>
              <a:rect r="r" b="b" t="t" l="l"/>
              <a:pathLst>
                <a:path h="12453493" w="9922256">
                  <a:moveTo>
                    <a:pt x="9922256" y="12453493"/>
                  </a:moveTo>
                  <a:lnTo>
                    <a:pt x="0" y="12453493"/>
                  </a:lnTo>
                  <a:lnTo>
                    <a:pt x="0" y="0"/>
                  </a:lnTo>
                  <a:lnTo>
                    <a:pt x="9922256" y="0"/>
                  </a:lnTo>
                  <a:lnTo>
                    <a:pt x="9922256" y="12453493"/>
                  </a:lnTo>
                  <a:close/>
                </a:path>
              </a:pathLst>
            </a:custGeom>
            <a:blipFill>
              <a:blip r:embed="rId5"/>
              <a:stretch>
                <a:fillRect l="-33775" t="0" r="-33775" b="0"/>
              </a:stretch>
            </a:blipFill>
          </p:spPr>
        </p:sp>
      </p:grpSp>
      <p:sp>
        <p:nvSpPr>
          <p:cNvPr name="TextBox 10" id="10"/>
          <p:cNvSpPr txBox="true"/>
          <p:nvPr/>
        </p:nvSpPr>
        <p:spPr>
          <a:xfrm rot="0">
            <a:off x="7267729" y="571513"/>
            <a:ext cx="6270719" cy="9143975"/>
          </a:xfrm>
          <a:prstGeom prst="rect">
            <a:avLst/>
          </a:prstGeom>
        </p:spPr>
        <p:txBody>
          <a:bodyPr anchor="t" rtlCol="false" tIns="0" lIns="0" bIns="0" rIns="0">
            <a:spAutoFit/>
          </a:bodyPr>
          <a:lstStyle/>
          <a:p>
            <a:pPr algn="ctr">
              <a:lnSpc>
                <a:spcPts val="2279"/>
              </a:lnSpc>
            </a:pPr>
            <a:r>
              <a:rPr lang="en-US" sz="1899" u="sng">
                <a:solidFill>
                  <a:srgbClr val="FFFFFF"/>
                </a:solidFill>
                <a:latin typeface="Quicksand"/>
                <a:ea typeface="Quicksand"/>
                <a:cs typeface="Quicksand"/>
                <a:sym typeface="Quicksand"/>
                <a:hlinkClick r:id="rId6" tooltip="https://www.quorawebsolution.com/wordpress-website-development-company-in-bangalore"/>
              </a:rPr>
              <a:t>WORDPRESS DEVELOPMENT</a:t>
            </a:r>
          </a:p>
          <a:p>
            <a:pPr algn="ctr">
              <a:lnSpc>
                <a:spcPts val="2279"/>
              </a:lnSpc>
            </a:pPr>
          </a:p>
          <a:p>
            <a:pPr algn="ctr">
              <a:lnSpc>
                <a:spcPts val="2279"/>
              </a:lnSpc>
            </a:pPr>
            <a:r>
              <a:rPr lang="en-US" sz="1899" u="sng">
                <a:solidFill>
                  <a:srgbClr val="FFFFFF"/>
                </a:solidFill>
                <a:latin typeface="Quicksand"/>
                <a:ea typeface="Quicksand"/>
                <a:cs typeface="Quicksand"/>
                <a:sym typeface="Quicksand"/>
                <a:hlinkClick r:id="rId7" tooltip="https://www.quorawebsolution.com/ecommerce-website-development-company-in-bangalore"/>
              </a:rPr>
              <a:t>ECOMMERCE DEVELOPMENT</a:t>
            </a:r>
          </a:p>
          <a:p>
            <a:pPr algn="ctr">
              <a:lnSpc>
                <a:spcPts val="2279"/>
              </a:lnSpc>
            </a:pPr>
          </a:p>
          <a:p>
            <a:pPr algn="ctr">
              <a:lnSpc>
                <a:spcPts val="2279"/>
              </a:lnSpc>
            </a:pPr>
            <a:r>
              <a:rPr lang="en-US" sz="1899" u="sng">
                <a:solidFill>
                  <a:srgbClr val="FFFFFF"/>
                </a:solidFill>
                <a:latin typeface="Quicksand"/>
                <a:ea typeface="Quicksand"/>
                <a:cs typeface="Quicksand"/>
                <a:sym typeface="Quicksand"/>
                <a:hlinkClick r:id="rId8" tooltip="https://www.quorawebsolution.com/php-website-development-company-in-bangalore"/>
              </a:rPr>
              <a:t>PHP DEVELOPMENT</a:t>
            </a:r>
          </a:p>
          <a:p>
            <a:pPr algn="ctr">
              <a:lnSpc>
                <a:spcPts val="2279"/>
              </a:lnSpc>
            </a:pPr>
          </a:p>
          <a:p>
            <a:pPr algn="ctr">
              <a:lnSpc>
                <a:spcPts val="2279"/>
              </a:lnSpc>
            </a:pPr>
            <a:r>
              <a:rPr lang="en-US" sz="1899" u="sng">
                <a:solidFill>
                  <a:srgbClr val="FFFFFF"/>
                </a:solidFill>
                <a:latin typeface="Quicksand"/>
                <a:ea typeface="Quicksand"/>
                <a:cs typeface="Quicksand"/>
                <a:sym typeface="Quicksand"/>
                <a:hlinkClick r:id="rId9" tooltip="https://www.quorawebsolution.com/cms-website-development-company-in-bangalore"/>
              </a:rPr>
              <a:t>CMS DEVELOPMENT</a:t>
            </a:r>
          </a:p>
          <a:p>
            <a:pPr algn="ctr">
              <a:lnSpc>
                <a:spcPts val="2279"/>
              </a:lnSpc>
            </a:pPr>
          </a:p>
          <a:p>
            <a:pPr algn="ctr">
              <a:lnSpc>
                <a:spcPts val="2279"/>
              </a:lnSpc>
            </a:pPr>
            <a:r>
              <a:rPr lang="en-US" sz="1899" u="sng">
                <a:solidFill>
                  <a:srgbClr val="FFFFFF"/>
                </a:solidFill>
                <a:latin typeface="Quicksand"/>
                <a:ea typeface="Quicksand"/>
                <a:cs typeface="Quicksand"/>
                <a:sym typeface="Quicksand"/>
                <a:hlinkClick r:id="rId10" tooltip="https://www.quorawebsolution.com/drupal-development-company-in-bangalore"/>
              </a:rPr>
              <a:t>DRUPAL DEVELOPMENT</a:t>
            </a:r>
          </a:p>
          <a:p>
            <a:pPr algn="ctr">
              <a:lnSpc>
                <a:spcPts val="2279"/>
              </a:lnSpc>
            </a:pPr>
          </a:p>
          <a:p>
            <a:pPr algn="ctr">
              <a:lnSpc>
                <a:spcPts val="2279"/>
              </a:lnSpc>
            </a:pPr>
            <a:r>
              <a:rPr lang="en-US" sz="1899" u="sng">
                <a:solidFill>
                  <a:srgbClr val="FFFFFF"/>
                </a:solidFill>
                <a:latin typeface="Quicksand"/>
                <a:ea typeface="Quicksand"/>
                <a:cs typeface="Quicksand"/>
                <a:sym typeface="Quicksand"/>
                <a:hlinkClick r:id="rId11" tooltip="https://www.quorawebsolution.com/website-maintenance-services-in-bangalore"/>
              </a:rPr>
              <a:t>WEBSITE SERVICES</a:t>
            </a:r>
          </a:p>
          <a:p>
            <a:pPr algn="ctr">
              <a:lnSpc>
                <a:spcPts val="2279"/>
              </a:lnSpc>
            </a:pPr>
          </a:p>
          <a:p>
            <a:pPr algn="ctr">
              <a:lnSpc>
                <a:spcPts val="2279"/>
              </a:lnSpc>
            </a:pPr>
            <a:r>
              <a:rPr lang="en-US" sz="1899" u="sng">
                <a:solidFill>
                  <a:srgbClr val="FFFFFF"/>
                </a:solidFill>
                <a:latin typeface="Quicksand"/>
                <a:ea typeface="Quicksand"/>
                <a:cs typeface="Quicksand"/>
                <a:sym typeface="Quicksand"/>
                <a:hlinkClick r:id="rId12" tooltip="https://www.quorawebsolution.com/web-portal-development-company-in-bangalore"/>
              </a:rPr>
              <a:t>WEBPORTAL DEVELOPMENT</a:t>
            </a:r>
          </a:p>
          <a:p>
            <a:pPr algn="ctr">
              <a:lnSpc>
                <a:spcPts val="2279"/>
              </a:lnSpc>
            </a:pPr>
          </a:p>
          <a:p>
            <a:pPr algn="ctr">
              <a:lnSpc>
                <a:spcPts val="2279"/>
              </a:lnSpc>
            </a:pPr>
            <a:r>
              <a:rPr lang="en-US" sz="1899" u="sng">
                <a:solidFill>
                  <a:srgbClr val="FFFFFF"/>
                </a:solidFill>
                <a:latin typeface="Quicksand"/>
                <a:ea typeface="Quicksand"/>
                <a:cs typeface="Quicksand"/>
                <a:sym typeface="Quicksand"/>
                <a:hlinkClick r:id="rId13" tooltip="https://www.quorawebsolution.com/magento-website-development-company-in-bangalore"/>
              </a:rPr>
              <a:t>MAGENTO DEVELOPMENT</a:t>
            </a:r>
          </a:p>
          <a:p>
            <a:pPr algn="ctr">
              <a:lnSpc>
                <a:spcPts val="2279"/>
              </a:lnSpc>
            </a:pPr>
          </a:p>
          <a:p>
            <a:pPr algn="ctr">
              <a:lnSpc>
                <a:spcPts val="2279"/>
              </a:lnSpc>
            </a:pPr>
            <a:r>
              <a:rPr lang="en-US" sz="1899" u="sng">
                <a:solidFill>
                  <a:srgbClr val="FFFFFF"/>
                </a:solidFill>
                <a:latin typeface="Quicksand"/>
                <a:ea typeface="Quicksand"/>
                <a:cs typeface="Quicksand"/>
                <a:sym typeface="Quicksand"/>
                <a:hlinkClick r:id="rId14" tooltip="https://www.quorawebsolution.com/website-development-company-in-bangalore"/>
              </a:rPr>
              <a:t>WEBSITE DEVELOPMENT</a:t>
            </a:r>
          </a:p>
          <a:p>
            <a:pPr algn="ctr">
              <a:lnSpc>
                <a:spcPts val="2279"/>
              </a:lnSpc>
            </a:pPr>
          </a:p>
          <a:p>
            <a:pPr algn="ctr">
              <a:lnSpc>
                <a:spcPts val="2279"/>
              </a:lnSpc>
            </a:pPr>
            <a:r>
              <a:rPr lang="en-US" sz="1899" u="sng">
                <a:solidFill>
                  <a:srgbClr val="FFFFFF"/>
                </a:solidFill>
                <a:latin typeface="Quicksand"/>
                <a:ea typeface="Quicksand"/>
                <a:cs typeface="Quicksand"/>
                <a:sym typeface="Quicksand"/>
                <a:hlinkClick r:id="rId15" tooltip="https://www.quorawebsolution.com/joomla-development-company-in-bangalore"/>
              </a:rPr>
              <a:t>JOOMLA DEVELOPMENT</a:t>
            </a:r>
          </a:p>
          <a:p>
            <a:pPr algn="ctr">
              <a:lnSpc>
                <a:spcPts val="2279"/>
              </a:lnSpc>
            </a:pPr>
          </a:p>
          <a:p>
            <a:pPr algn="ctr">
              <a:lnSpc>
                <a:spcPts val="2279"/>
              </a:lnSpc>
            </a:pPr>
            <a:r>
              <a:rPr lang="en-US" sz="1899" u="sng">
                <a:solidFill>
                  <a:srgbClr val="FFFFFF"/>
                </a:solidFill>
                <a:latin typeface="Quicksand"/>
                <a:ea typeface="Quicksand"/>
                <a:cs typeface="Quicksand"/>
                <a:sym typeface="Quicksand"/>
                <a:hlinkClick r:id="rId16" tooltip="https://www.quorawebsolution.com/small-business-web-design-and-development-company-in-bangalore"/>
              </a:rPr>
              <a:t>SMALL BUSINESS DEVELOPMENT</a:t>
            </a:r>
          </a:p>
          <a:p>
            <a:pPr algn="ctr">
              <a:lnSpc>
                <a:spcPts val="2279"/>
              </a:lnSpc>
            </a:pPr>
          </a:p>
          <a:p>
            <a:pPr algn="ctr">
              <a:lnSpc>
                <a:spcPts val="2279"/>
              </a:lnSpc>
            </a:pPr>
            <a:r>
              <a:rPr lang="en-US" sz="1899" u="sng">
                <a:solidFill>
                  <a:srgbClr val="FFFFFF"/>
                </a:solidFill>
                <a:latin typeface="Quicksand"/>
                <a:ea typeface="Quicksand"/>
                <a:cs typeface="Quicksand"/>
                <a:sym typeface="Quicksand"/>
                <a:hlinkClick r:id="rId17" tooltip="https://www.quorawebsolution.com/cheap-website-development-company-in-bangalore"/>
              </a:rPr>
              <a:t>CHEAP WEBSITE DEVELOPMENT</a:t>
            </a:r>
          </a:p>
          <a:p>
            <a:pPr algn="ctr">
              <a:lnSpc>
                <a:spcPts val="2279"/>
              </a:lnSpc>
            </a:pPr>
          </a:p>
          <a:p>
            <a:pPr algn="ctr">
              <a:lnSpc>
                <a:spcPts val="2279"/>
              </a:lnSpc>
            </a:pPr>
            <a:r>
              <a:rPr lang="en-US" sz="1899" u="sng">
                <a:solidFill>
                  <a:srgbClr val="FFFFFF"/>
                </a:solidFill>
                <a:latin typeface="Quicksand"/>
                <a:ea typeface="Quicksand"/>
                <a:cs typeface="Quicksand"/>
                <a:sym typeface="Quicksand"/>
                <a:hlinkClick r:id="rId18" tooltip="https://www.quorawebsolution.com/static-website-development-company-in-bangalore"/>
              </a:rPr>
              <a:t>STATIC WEBSITE DEVELOPMENT</a:t>
            </a:r>
          </a:p>
          <a:p>
            <a:pPr algn="ctr">
              <a:lnSpc>
                <a:spcPts val="2279"/>
              </a:lnSpc>
            </a:pPr>
          </a:p>
          <a:p>
            <a:pPr algn="ctr">
              <a:lnSpc>
                <a:spcPts val="2279"/>
              </a:lnSpc>
            </a:pPr>
            <a:r>
              <a:rPr lang="en-US" sz="1899" u="sng">
                <a:solidFill>
                  <a:srgbClr val="FFFFFF"/>
                </a:solidFill>
                <a:latin typeface="Quicksand"/>
                <a:ea typeface="Quicksand"/>
                <a:cs typeface="Quicksand"/>
                <a:sym typeface="Quicksand"/>
                <a:hlinkClick r:id="rId19" tooltip="https://www.quorawebsolution.com/dynamic-website-development-company-in-bangalore"/>
              </a:rPr>
              <a:t>DYNAMIC WEBSITE DEVELOPMENT</a:t>
            </a:r>
          </a:p>
          <a:p>
            <a:pPr algn="ctr">
              <a:lnSpc>
                <a:spcPts val="2279"/>
              </a:lnSpc>
            </a:pPr>
          </a:p>
          <a:p>
            <a:pPr algn="ctr">
              <a:lnSpc>
                <a:spcPts val="2279"/>
              </a:lnSpc>
            </a:pPr>
            <a:r>
              <a:rPr lang="en-US" sz="1899" u="sng">
                <a:solidFill>
                  <a:srgbClr val="FFFFFF"/>
                </a:solidFill>
                <a:latin typeface="Quicksand"/>
                <a:ea typeface="Quicksand"/>
                <a:cs typeface="Quicksand"/>
                <a:sym typeface="Quicksand"/>
                <a:hlinkClick r:id="rId20" tooltip="https://www.quorawebsolution.com/website-design-company-in-bangalore"/>
              </a:rPr>
              <a:t>WEBSITE DESIGN COMPANY</a:t>
            </a:r>
          </a:p>
          <a:p>
            <a:pPr algn="ctr">
              <a:lnSpc>
                <a:spcPts val="2279"/>
              </a:lnSpc>
            </a:pPr>
          </a:p>
          <a:p>
            <a:pPr algn="ctr">
              <a:lnSpc>
                <a:spcPts val="2279"/>
              </a:lnSpc>
            </a:pPr>
            <a:r>
              <a:rPr lang="en-US" sz="1899" u="sng">
                <a:solidFill>
                  <a:srgbClr val="FFFFFF"/>
                </a:solidFill>
                <a:latin typeface="Quicksand"/>
                <a:ea typeface="Quicksand"/>
                <a:cs typeface="Quicksand"/>
                <a:sym typeface="Quicksand"/>
                <a:hlinkClick r:id="rId21" tooltip="https://www.quorawebsolution.com/tour-and-travel-website-development-company-in-bangalore"/>
              </a:rPr>
              <a:t>TOUR AND TRAVEL WEBSITE DEVELOPMENT</a:t>
            </a:r>
          </a:p>
          <a:p>
            <a:pPr algn="ctr">
              <a:lnSpc>
                <a:spcPts val="2279"/>
              </a:lnSpc>
            </a:pPr>
          </a:p>
        </p:txBody>
      </p:sp>
      <p:sp>
        <p:nvSpPr>
          <p:cNvPr name="TextBox 11" id="11"/>
          <p:cNvSpPr txBox="true"/>
          <p:nvPr/>
        </p:nvSpPr>
        <p:spPr>
          <a:xfrm rot="0">
            <a:off x="1193982" y="343642"/>
            <a:ext cx="2681783" cy="771510"/>
          </a:xfrm>
          <a:prstGeom prst="rect">
            <a:avLst/>
          </a:prstGeom>
        </p:spPr>
        <p:txBody>
          <a:bodyPr anchor="t" rtlCol="false" tIns="0" lIns="0" bIns="0" rIns="0">
            <a:spAutoFit/>
          </a:bodyPr>
          <a:lstStyle/>
          <a:p>
            <a:pPr algn="ctr">
              <a:lnSpc>
                <a:spcPts val="6000"/>
              </a:lnSpc>
            </a:pPr>
            <a:r>
              <a:rPr lang="en-US" sz="5000">
                <a:solidFill>
                  <a:srgbClr val="FFFFFF"/>
                </a:solidFill>
                <a:latin typeface="Quicksand"/>
                <a:ea typeface="Quicksand"/>
                <a:cs typeface="Quicksand"/>
                <a:sym typeface="Quicksan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168495" y="211560"/>
            <a:ext cx="13899107" cy="6758940"/>
          </a:xfrm>
          <a:custGeom>
            <a:avLst/>
            <a:gdLst/>
            <a:ahLst/>
            <a:cxnLst/>
            <a:rect r="r" b="b" t="t" l="l"/>
            <a:pathLst>
              <a:path h="6758940" w="13899107">
                <a:moveTo>
                  <a:pt x="0" y="0"/>
                </a:moveTo>
                <a:lnTo>
                  <a:pt x="13899107" y="0"/>
                </a:lnTo>
                <a:lnTo>
                  <a:pt x="13899107" y="6758941"/>
                </a:lnTo>
                <a:lnTo>
                  <a:pt x="0" y="6758941"/>
                </a:lnTo>
                <a:lnTo>
                  <a:pt x="0" y="0"/>
                </a:lnTo>
                <a:close/>
              </a:path>
            </a:pathLst>
          </a:custGeom>
          <a:blipFill>
            <a:blip r:embed="rId2"/>
            <a:stretch>
              <a:fillRect l="0" t="-46559" r="-761" b="-60645"/>
            </a:stretch>
          </a:blipFill>
        </p:spPr>
      </p:sp>
      <p:sp>
        <p:nvSpPr>
          <p:cNvPr name="TextBox 3" id="3"/>
          <p:cNvSpPr txBox="true"/>
          <p:nvPr/>
        </p:nvSpPr>
        <p:spPr>
          <a:xfrm rot="0">
            <a:off x="0" y="9163050"/>
            <a:ext cx="18288000" cy="487045"/>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Quicksand"/>
                <a:ea typeface="Quicksand"/>
                <a:cs typeface="Quicksand"/>
                <a:sym typeface="Quicksand"/>
              </a:rPr>
              <a:t>Cutting-Edge Web Design and Development Solutions: </a:t>
            </a:r>
            <a:r>
              <a:rPr lang="en-US" sz="2600">
                <a:solidFill>
                  <a:srgbClr val="FFFFFF"/>
                </a:solidFill>
                <a:latin typeface="Quicksand"/>
                <a:ea typeface="Quicksand"/>
                <a:cs typeface="Quicksand"/>
                <a:sym typeface="Quicksand"/>
              </a:rPr>
              <a:t>Your Digital Advantage</a:t>
            </a: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Quicksand"/>
                <a:ea typeface="Quicksand"/>
                <a:cs typeface="Quicksand"/>
                <a:sym typeface="Quicksand"/>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147367" y="224812"/>
            <a:ext cx="13966821" cy="6399519"/>
          </a:xfrm>
          <a:custGeom>
            <a:avLst/>
            <a:gdLst/>
            <a:ahLst/>
            <a:cxnLst/>
            <a:rect r="r" b="b" t="t" l="l"/>
            <a:pathLst>
              <a:path h="6399519" w="13966821">
                <a:moveTo>
                  <a:pt x="0" y="0"/>
                </a:moveTo>
                <a:lnTo>
                  <a:pt x="13966821" y="0"/>
                </a:lnTo>
                <a:lnTo>
                  <a:pt x="13966821" y="6399518"/>
                </a:lnTo>
                <a:lnTo>
                  <a:pt x="0" y="6399518"/>
                </a:lnTo>
                <a:lnTo>
                  <a:pt x="0" y="0"/>
                </a:lnTo>
                <a:close/>
              </a:path>
            </a:pathLst>
          </a:custGeom>
          <a:blipFill>
            <a:blip r:embed="rId2"/>
            <a:stretch>
              <a:fillRect l="0" t="-83958" r="0" b="-88917"/>
            </a:stretch>
          </a:blipFill>
        </p:spPr>
      </p:sp>
      <p:sp>
        <p:nvSpPr>
          <p:cNvPr name="TextBox 3" id="3"/>
          <p:cNvSpPr txBox="true"/>
          <p:nvPr/>
        </p:nvSpPr>
        <p:spPr>
          <a:xfrm rot="0">
            <a:off x="0" y="8129629"/>
            <a:ext cx="18288000" cy="1534795"/>
          </a:xfrm>
          <a:prstGeom prst="rect">
            <a:avLst/>
          </a:prstGeom>
        </p:spPr>
        <p:txBody>
          <a:bodyPr anchor="t" rtlCol="false" tIns="0" lIns="0" bIns="0" rIns="0">
            <a:spAutoFit/>
          </a:bodyPr>
          <a:lstStyle/>
          <a:p>
            <a:pPr algn="ctr">
              <a:lnSpc>
                <a:spcPts val="4160"/>
              </a:lnSpc>
            </a:pPr>
          </a:p>
          <a:p>
            <a:pPr algn="ctr">
              <a:lnSpc>
                <a:spcPts val="4160"/>
              </a:lnSpc>
              <a:spcBef>
                <a:spcPct val="0"/>
              </a:spcBef>
            </a:pPr>
            <a:r>
              <a:rPr lang="en-US" sz="2600">
                <a:solidFill>
                  <a:srgbClr val="FFFFFF"/>
                </a:solidFill>
                <a:latin typeface="Quicksand"/>
                <a:ea typeface="Quicksand"/>
                <a:cs typeface="Quicksand"/>
                <a:sym typeface="Quicksand"/>
              </a:rPr>
              <a:t>A strong online presence is essential for businesses today.With billions of people connected to the internet, businesses of all sizes must leverage the power of the web to reach their target audience, generate leads, and drive sales.</a:t>
            </a: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Quicksand"/>
                <a:ea typeface="Quicksand"/>
                <a:cs typeface="Quicksand"/>
                <a:sym typeface="Quicksand"/>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168495" y="279739"/>
            <a:ext cx="13943928" cy="6158569"/>
          </a:xfrm>
          <a:custGeom>
            <a:avLst/>
            <a:gdLst/>
            <a:ahLst/>
            <a:cxnLst/>
            <a:rect r="r" b="b" t="t" l="l"/>
            <a:pathLst>
              <a:path h="6158569" w="13943928">
                <a:moveTo>
                  <a:pt x="0" y="0"/>
                </a:moveTo>
                <a:lnTo>
                  <a:pt x="13943928" y="0"/>
                </a:lnTo>
                <a:lnTo>
                  <a:pt x="13943928" y="6158569"/>
                </a:lnTo>
                <a:lnTo>
                  <a:pt x="0" y="6158569"/>
                </a:lnTo>
                <a:lnTo>
                  <a:pt x="0" y="0"/>
                </a:lnTo>
                <a:close/>
              </a:path>
            </a:pathLst>
          </a:custGeom>
          <a:blipFill>
            <a:blip r:embed="rId2"/>
            <a:stretch>
              <a:fillRect l="-4257" t="-1736" r="-4257" b="0"/>
            </a:stretch>
          </a:blipFill>
        </p:spPr>
      </p:sp>
      <p:sp>
        <p:nvSpPr>
          <p:cNvPr name="TextBox 3" id="3"/>
          <p:cNvSpPr txBox="true"/>
          <p:nvPr/>
        </p:nvSpPr>
        <p:spPr>
          <a:xfrm rot="0">
            <a:off x="-3541" y="8129629"/>
            <a:ext cx="18288000" cy="1534795"/>
          </a:xfrm>
          <a:prstGeom prst="rect">
            <a:avLst/>
          </a:prstGeom>
        </p:spPr>
        <p:txBody>
          <a:bodyPr anchor="t" rtlCol="false" tIns="0" lIns="0" bIns="0" rIns="0">
            <a:spAutoFit/>
          </a:bodyPr>
          <a:lstStyle/>
          <a:p>
            <a:pPr algn="ctr">
              <a:lnSpc>
                <a:spcPts val="4160"/>
              </a:lnSpc>
            </a:pPr>
          </a:p>
          <a:p>
            <a:pPr algn="ctr">
              <a:lnSpc>
                <a:spcPts val="4160"/>
              </a:lnSpc>
              <a:spcBef>
                <a:spcPct val="0"/>
              </a:spcBef>
            </a:pPr>
            <a:r>
              <a:rPr lang="en-US" sz="2600">
                <a:solidFill>
                  <a:srgbClr val="FFFFFF"/>
                </a:solidFill>
                <a:latin typeface="Quicksand"/>
                <a:ea typeface="Quicksand"/>
                <a:cs typeface="Quicksand"/>
                <a:sym typeface="Quicksand"/>
              </a:rPr>
              <a:t>A well-designed and developed website is the cornerstone of a successful online strategy. It's your digital storefront, your 24/7 marketing tool, and your customer service channel. </a:t>
            </a: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Quicksand"/>
                <a:ea typeface="Quicksand"/>
                <a:cs typeface="Quicksand"/>
                <a:sym typeface="Quicksand"/>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161344" y="249948"/>
            <a:ext cx="13938867" cy="6428581"/>
          </a:xfrm>
          <a:custGeom>
            <a:avLst/>
            <a:gdLst/>
            <a:ahLst/>
            <a:cxnLst/>
            <a:rect r="r" b="b" t="t" l="l"/>
            <a:pathLst>
              <a:path h="6428581" w="13938867">
                <a:moveTo>
                  <a:pt x="0" y="0"/>
                </a:moveTo>
                <a:lnTo>
                  <a:pt x="13938867" y="0"/>
                </a:lnTo>
                <a:lnTo>
                  <a:pt x="13938867" y="6428581"/>
                </a:lnTo>
                <a:lnTo>
                  <a:pt x="0" y="6428581"/>
                </a:lnTo>
                <a:lnTo>
                  <a:pt x="0" y="0"/>
                </a:lnTo>
                <a:close/>
              </a:path>
            </a:pathLst>
          </a:custGeom>
          <a:blipFill>
            <a:blip r:embed="rId2"/>
            <a:stretch>
              <a:fillRect l="0" t="-18020" r="-569" b="-4445"/>
            </a:stretch>
          </a:blipFill>
        </p:spPr>
      </p:sp>
      <p:sp>
        <p:nvSpPr>
          <p:cNvPr name="TextBox 3" id="3"/>
          <p:cNvSpPr txBox="true"/>
          <p:nvPr/>
        </p:nvSpPr>
        <p:spPr>
          <a:xfrm rot="0">
            <a:off x="-13223" y="8653504"/>
            <a:ext cx="18288000" cy="1010920"/>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Quicksand"/>
                <a:ea typeface="Quicksand"/>
                <a:cs typeface="Quicksand"/>
                <a:sym typeface="Quicksand"/>
              </a:rPr>
              <a:t>H</a:t>
            </a:r>
            <a:r>
              <a:rPr lang="en-US" sz="2600">
                <a:solidFill>
                  <a:srgbClr val="FFFFFF"/>
                </a:solidFill>
                <a:latin typeface="Quicksand"/>
                <a:ea typeface="Quicksand"/>
                <a:cs typeface="Quicksand"/>
                <a:sym typeface="Quicksand"/>
              </a:rPr>
              <a:t>owever, creating a website that truly stands out in a crowded digital landscape requires expertise, creativity, and the latest technological advancements.</a:t>
            </a: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Quicksand"/>
                <a:ea typeface="Quicksand"/>
                <a:cs typeface="Quicksand"/>
                <a:sym typeface="Quicksand"/>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371429"/>
            <a:ext cx="18288000" cy="5201920"/>
          </a:xfrm>
          <a:prstGeom prst="rect">
            <a:avLst/>
          </a:prstGeom>
        </p:spPr>
        <p:txBody>
          <a:bodyPr anchor="t" rtlCol="false" tIns="0" lIns="0" bIns="0" rIns="0">
            <a:spAutoFit/>
          </a:bodyPr>
          <a:lstStyle/>
          <a:p>
            <a:pPr algn="ctr">
              <a:lnSpc>
                <a:spcPts val="4160"/>
              </a:lnSpc>
            </a:pPr>
          </a:p>
          <a:p>
            <a:pPr algn="ctr">
              <a:lnSpc>
                <a:spcPts val="4160"/>
              </a:lnSpc>
            </a:pPr>
            <a:r>
              <a:rPr lang="en-US" sz="2600">
                <a:solidFill>
                  <a:srgbClr val="FFFFFF"/>
                </a:solidFill>
                <a:latin typeface="Quicksand"/>
                <a:ea typeface="Quicksand"/>
                <a:cs typeface="Quicksand"/>
                <a:sym typeface="Quicksand"/>
              </a:rPr>
              <a:t>Why Choose a Cutting-Edge Web Design and Development Company?</a:t>
            </a:r>
          </a:p>
          <a:p>
            <a:pPr algn="ctr">
              <a:lnSpc>
                <a:spcPts val="4160"/>
              </a:lnSpc>
            </a:pPr>
            <a:r>
              <a:rPr lang="en-US" sz="2600">
                <a:solidFill>
                  <a:srgbClr val="FFFFFF"/>
                </a:solidFill>
                <a:latin typeface="Quicksand"/>
                <a:ea typeface="Quicksand"/>
                <a:cs typeface="Quicksand"/>
                <a:sym typeface="Quicksand"/>
              </a:rPr>
              <a:t>A cutting-edge web design and development company can provide you with a range of services to help you achieve your online goals:</a:t>
            </a:r>
          </a:p>
          <a:p>
            <a:pPr algn="ctr" marL="561341" indent="-280670" lvl="1">
              <a:lnSpc>
                <a:spcPts val="4160"/>
              </a:lnSpc>
              <a:buFont typeface="Arial"/>
              <a:buChar char="•"/>
            </a:pPr>
            <a:r>
              <a:rPr lang="en-US" sz="2600">
                <a:solidFill>
                  <a:srgbClr val="FFFFFF"/>
                </a:solidFill>
                <a:latin typeface="Quicksand"/>
                <a:ea typeface="Quicksand"/>
                <a:cs typeface="Quicksand"/>
                <a:sym typeface="Quicksand"/>
              </a:rPr>
              <a:t>Responsive Web Design: Ensuring your website looks great and functions flawlessly on all devices, from desktops to smartphones and tablets.</a:t>
            </a:r>
          </a:p>
          <a:p>
            <a:pPr algn="ctr" marL="561341" indent="-280670" lvl="1">
              <a:lnSpc>
                <a:spcPts val="4160"/>
              </a:lnSpc>
              <a:buFont typeface="Arial"/>
              <a:buChar char="•"/>
            </a:pPr>
            <a:r>
              <a:rPr lang="en-US" sz="2600">
                <a:solidFill>
                  <a:srgbClr val="FFFFFF"/>
                </a:solidFill>
                <a:latin typeface="Quicksand"/>
                <a:ea typeface="Quicksand"/>
                <a:cs typeface="Quicksand"/>
                <a:sym typeface="Quicksand"/>
              </a:rPr>
              <a:t>User-Centric Design: Creating intuitive and engaging user experiences that keep visitors coming back for more.</a:t>
            </a:r>
          </a:p>
          <a:p>
            <a:pPr algn="ctr" marL="561341" indent="-280670" lvl="1">
              <a:lnSpc>
                <a:spcPts val="4160"/>
              </a:lnSpc>
              <a:buFont typeface="Arial"/>
              <a:buChar char="•"/>
            </a:pPr>
            <a:r>
              <a:rPr lang="en-US" sz="2600">
                <a:solidFill>
                  <a:srgbClr val="FFFFFF"/>
                </a:solidFill>
                <a:latin typeface="Quicksand"/>
                <a:ea typeface="Quicksand"/>
                <a:cs typeface="Quicksand"/>
                <a:sym typeface="Quicksand"/>
              </a:rPr>
              <a:t>Search Engine Optimization (SEO): Optimizing your website to improve search engine visibility.</a:t>
            </a: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E-commerce Development: Building powerful online stores that allow you to sell products and services directly to customers.</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Quicksand"/>
                <a:ea typeface="Quicksand"/>
                <a:cs typeface="Quicksand"/>
                <a:sym typeface="Quicksand"/>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953220"/>
            <a:ext cx="18288000" cy="5201920"/>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Content Management Systems (CMS):: Providing you with easy-to-use tools to manage and update y</a:t>
            </a:r>
            <a:r>
              <a:rPr lang="en-US" sz="2600">
                <a:solidFill>
                  <a:srgbClr val="FFFFFF"/>
                </a:solidFill>
                <a:latin typeface="Quicksand"/>
                <a:ea typeface="Quicksand"/>
                <a:cs typeface="Quicksand"/>
                <a:sym typeface="Quicksand"/>
              </a:rPr>
              <a:t>our website content.</a:t>
            </a: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Web Application Development: Creating custom web applications to automate tasks and improve efficiency.</a:t>
            </a: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Digital Marketing Services: Implementing effective digital marketing strategies to promote your brand and attract new customers.</a:t>
            </a:r>
          </a:p>
          <a:p>
            <a:pPr algn="ctr">
              <a:lnSpc>
                <a:spcPts val="4160"/>
              </a:lnSpc>
              <a:spcBef>
                <a:spcPct val="0"/>
              </a:spcBef>
            </a:pPr>
            <a:r>
              <a:rPr lang="en-US" sz="2600">
                <a:solidFill>
                  <a:srgbClr val="FFFFFF"/>
                </a:solidFill>
                <a:latin typeface="Quicksand"/>
                <a:ea typeface="Quicksand"/>
                <a:cs typeface="Quicksand"/>
                <a:sym typeface="Quicksand"/>
              </a:rPr>
              <a:t>Key Benefits of Partnering with a Top-Tier Web Design and Development Company</a:t>
            </a: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Enhanced Brand Image: A well-designed website can significantly improve your brand's image and credibility.</a:t>
            </a: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Increased Online Visibility: Effective SEO and digital marketing strategies can boost your website's visibility and attract more visitors.</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Quicksand"/>
                <a:ea typeface="Quicksand"/>
                <a:cs typeface="Quicksand"/>
                <a:sym typeface="Quicksand"/>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4191226"/>
            <a:ext cx="18288000" cy="467804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Impr</a:t>
            </a:r>
            <a:r>
              <a:rPr lang="en-US" sz="2600">
                <a:solidFill>
                  <a:srgbClr val="FFFFFF"/>
                </a:solidFill>
                <a:latin typeface="Quicksand"/>
                <a:ea typeface="Quicksand"/>
                <a:cs typeface="Quicksand"/>
                <a:sym typeface="Quicksand"/>
              </a:rPr>
              <a:t>oved User Experience: A user-friendly website can lead to higher engagement and conversion rates.</a:t>
            </a: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Higher ROI: A strong online presence can drive sales, generate leads, and ultimately increase your return on investment.</a:t>
            </a: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Competitive Advantage: Stay ahead of your competitors with innovative web solutions.</a:t>
            </a:r>
          </a:p>
          <a:p>
            <a:pPr algn="ctr">
              <a:lnSpc>
                <a:spcPts val="4160"/>
              </a:lnSpc>
              <a:spcBef>
                <a:spcPct val="0"/>
              </a:spcBef>
            </a:pPr>
            <a:r>
              <a:rPr lang="en-US" sz="2600">
                <a:solidFill>
                  <a:srgbClr val="FFFFFF"/>
                </a:solidFill>
                <a:latin typeface="Quicksand"/>
                <a:ea typeface="Quicksand"/>
                <a:cs typeface="Quicksand"/>
                <a:sym typeface="Quicksand"/>
              </a:rPr>
              <a:t>How to Choose the Right Web Design and Development Company</a:t>
            </a: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Experience and Expertise: Look for a company with a proven track record.</a:t>
            </a: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Review their portfolio and client testimonials.</a:t>
            </a: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A good company should be able to communicate effectively and understand your needs.</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Quicksand"/>
                <a:ea typeface="Quicksand"/>
                <a:cs typeface="Quicksand"/>
                <a:sym typeface="Quicksand"/>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4217671"/>
            <a:ext cx="18288000" cy="2058670"/>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Get quotes fr</a:t>
            </a:r>
            <a:r>
              <a:rPr lang="en-US" sz="2600">
                <a:solidFill>
                  <a:srgbClr val="FFFFFF"/>
                </a:solidFill>
                <a:latin typeface="Quicksand"/>
                <a:ea typeface="Quicksand"/>
                <a:cs typeface="Quicksand"/>
                <a:sym typeface="Quicksand"/>
              </a:rPr>
              <a:t>om multiple companies and compare pricing, services, and timelines.</a:t>
            </a:r>
          </a:p>
          <a:p>
            <a:pPr algn="ctr">
              <a:lnSpc>
                <a:spcPts val="4160"/>
              </a:lnSpc>
              <a:spcBef>
                <a:spcPct val="0"/>
              </a:spcBef>
            </a:pPr>
            <a:r>
              <a:rPr lang="en-US" sz="2600">
                <a:solidFill>
                  <a:srgbClr val="FFFFFF"/>
                </a:solidFill>
                <a:latin typeface="Quicksand"/>
                <a:ea typeface="Quicksand"/>
                <a:cs typeface="Quicksand"/>
                <a:sym typeface="Quicksand"/>
              </a:rPr>
              <a:t>By partnering with a cutting-edge web design and development company, you can unlock the full potential of the digital world and achieve your business objectives.</a:t>
            </a:r>
          </a:p>
        </p:txBody>
      </p:sp>
      <p:sp>
        <p:nvSpPr>
          <p:cNvPr name="TextBox 3" id="3"/>
          <p:cNvSpPr txBox="true"/>
          <p:nvPr/>
        </p:nvSpPr>
        <p:spPr>
          <a:xfrm rot="0">
            <a:off x="0" y="8587592"/>
            <a:ext cx="18288000" cy="487045"/>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Quicksand"/>
                <a:ea typeface="Quicksand"/>
                <a:cs typeface="Quicksand"/>
                <a:sym typeface="Quicksand"/>
              </a:rPr>
              <a:t>Premier Website Design and Development Services: Transforming </a:t>
            </a:r>
            <a:r>
              <a:rPr lang="en-US" sz="2600">
                <a:solidFill>
                  <a:srgbClr val="FFFFFF"/>
                </a:solidFill>
                <a:latin typeface="Quicksand"/>
                <a:ea typeface="Quicksand"/>
                <a:cs typeface="Quicksand"/>
                <a:sym typeface="Quicksand"/>
              </a:rPr>
              <a:t>Your Brand</a:t>
            </a: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Quicksand"/>
                <a:ea typeface="Quicksand"/>
                <a:cs typeface="Quicksand"/>
                <a:sym typeface="Quicksand"/>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DAGWd_kz_GY</dc:identifier>
  <dcterms:modified xsi:type="dcterms:W3CDTF">2011-08-01T06:04:30Z</dcterms:modified>
  <cp:revision>1</cp:revision>
  <dc:title>Cutting-Edge Web Design and Development Solutions: Your Digital Advantage</dc:title>
</cp:coreProperties>
</file>