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70120" t="0" r="-70120"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digital age, a well-designed and developed website is no longer just a digital brochure; it's a powerful tool to drive traffic, generate leads, and ultimately boost your business.1 To achieve this, it's crucial to implement effective strategies that resonate with your target audience and optimize your website for search engines.2</a:t>
            </a:r>
          </a:p>
          <a:p>
            <a:pPr algn="ctr">
              <a:lnSpc>
                <a:spcPts val="4373"/>
              </a:lnSpc>
            </a:pPr>
            <a:r>
              <a:rPr lang="en-US" sz="2733">
                <a:solidFill>
                  <a:srgbClr val="000000"/>
                </a:solidFill>
                <a:latin typeface="Canva Sans"/>
                <a:ea typeface="Canva Sans"/>
                <a:cs typeface="Canva Sans"/>
                <a:sym typeface="Canva Sans"/>
              </a:rPr>
              <a:t>Key Strategies for Driving Traffic and Generating Leads: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User-Centric Design:</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Intuitive Navigation: Create a clear and easy-to-navigate website structure that guides visitors to the information they seek.</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Mobile Optimization: Ensure your website is fully responsive and optimized for mobile devices, as a significant portion of3 traffic comes from smartphones and tablets.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4</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Fast Loading Speed: Optimize images, minimize code, and leverage browser caching to improve page load times, reducing bounce rates and enhancing user experience.5</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Compelling Content:</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High-Quality Content: Create valuable, informative, and engaging content that addresses your target audience's needs and pain points.6</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Keyword Optimization: Conduct thorough keyword research and strategically incorporate relevant keywords into your content to improve search engine visibility.7</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Clear Call-to-Action (CTA): Use strong CTAs to encourage visitors to take desired actions, such as signing up for a newsletter, downloading a resource, or making a purchase.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3366"/>
            <a:ext cx="18288000" cy="4928427"/>
          </a:xfrm>
          <a:prstGeom prst="rect">
            <a:avLst/>
          </a:prstGeom>
        </p:spPr>
        <p:txBody>
          <a:bodyPr anchor="t" rtlCol="false" tIns="0" lIns="0" bIns="0" rIns="0">
            <a:spAutoFit/>
          </a:bodyPr>
          <a:lstStyle/>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8</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Search Engine Optimizati</a:t>
            </a:r>
            <a:r>
              <a:rPr lang="en-US" sz="2733">
                <a:solidFill>
                  <a:srgbClr val="000000"/>
                </a:solidFill>
                <a:latin typeface="Canva Sans"/>
                <a:ea typeface="Canva Sans"/>
                <a:cs typeface="Canva Sans"/>
                <a:sym typeface="Canva Sans"/>
              </a:rPr>
              <a:t>on (SEO):</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On-Page SEO: Optimize title tags, meta descriptions, header tags, and image alt text with relevant keywords.9</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Off-Page SEO: Build high-quality backlinks from reputable websites to improve your website's authority and domain rating.10</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Local SEO: If you have a local business, optimize your Google My Business listing and other local directories to attract nearby customers.11</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Social Media Marketing:</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8128"/>
            <a:ext cx="18288000" cy="4928427"/>
          </a:xfrm>
          <a:prstGeom prst="rect">
            <a:avLst/>
          </a:prstGeom>
        </p:spPr>
        <p:txBody>
          <a:bodyPr anchor="t" rtlCol="false" tIns="0" lIns="0" bIns="0" rIns="0">
            <a:spAutoFit/>
          </a:bodyPr>
          <a:lstStyle/>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Active Presence: Maintain an active presence on relevant social media platforms to engage with your audience and share valuable content.</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Social Media Advertising: Utilize targeted social media advertising to reach a wider audience and drive traffic to your website.12</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Email Marketing:</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Build an Email List: Collect email addresses thr</a:t>
            </a:r>
            <a:r>
              <a:rPr lang="en-US" sz="2733">
                <a:solidFill>
                  <a:srgbClr val="000000"/>
                </a:solidFill>
                <a:latin typeface="Canva Sans"/>
                <a:ea typeface="Canva Sans"/>
                <a:cs typeface="Canva Sans"/>
                <a:sym typeface="Canva Sans"/>
              </a:rPr>
              <a:t>ough website forms, pop-ups, and social media to nurture leads and build long-term relationships.13</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Personalized Campaigns: Send targeted email campaigns with relevant content and offers to keep your audience engaged.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34773"/>
            <a:ext cx="18288000" cy="3823527"/>
          </a:xfrm>
          <a:prstGeom prst="rect">
            <a:avLst/>
          </a:prstGeom>
        </p:spPr>
        <p:txBody>
          <a:bodyPr anchor="t" rtlCol="false" tIns="0" lIns="0" bIns="0" rIns="0">
            <a:spAutoFit/>
          </a:bodyPr>
          <a:lstStyle/>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14</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Analytics and Tracking:</a:t>
            </a:r>
          </a:p>
          <a:p>
            <a:pPr algn="ctr" marL="1180420" indent="-393473" lvl="2">
              <a:lnSpc>
                <a:spcPts val="4373"/>
              </a:lnSpc>
              <a:buFont typeface="Arial"/>
              <a:buChar char="⚬"/>
            </a:pPr>
            <a:r>
              <a:rPr lang="en-US" sz="2733">
                <a:solidFill>
                  <a:srgbClr val="000000"/>
                </a:solidFill>
                <a:latin typeface="Canva Sans"/>
                <a:ea typeface="Canva Sans"/>
                <a:cs typeface="Canva Sans"/>
                <a:sym typeface="Canva Sans"/>
              </a:rPr>
              <a:t>Google Analytics: Use Google Analytics to track website traffic, user behavior, and conversion rates.15</a:t>
            </a:r>
          </a:p>
          <a:p>
            <a:pPr algn="ctr" marL="1180420" indent="-393473" lvl="2">
              <a:lnSpc>
                <a:spcPts val="4373"/>
              </a:lnSpc>
              <a:spcBef>
                <a:spcPct val="0"/>
              </a:spcBef>
              <a:buFont typeface="Arial"/>
              <a:buChar char="⚬"/>
            </a:pPr>
            <a:r>
              <a:rPr lang="en-US" sz="2733">
                <a:solidFill>
                  <a:srgbClr val="000000"/>
                </a:solidFill>
                <a:latin typeface="Canva Sans"/>
                <a:ea typeface="Canva Sans"/>
                <a:cs typeface="Canva Sans"/>
                <a:sym typeface="Canva Sans"/>
              </a:rPr>
              <a:t>A/B Testing: Experiment with different design elements, content, and CTAs to optimize y</a:t>
            </a:r>
            <a:r>
              <a:rPr lang="en-US" sz="2733">
                <a:solidFill>
                  <a:srgbClr val="000000"/>
                </a:solidFill>
                <a:latin typeface="Canva Sans"/>
                <a:ea typeface="Canva Sans"/>
                <a:cs typeface="Canva Sans"/>
                <a:sym typeface="Canva Sans"/>
              </a:rPr>
              <a:t>our website for maximum impact.16</a:t>
            </a:r>
          </a:p>
          <a:p>
            <a:pPr algn="ctr">
              <a:lnSpc>
                <a:spcPts val="4373"/>
              </a:lnSpc>
              <a:spcBef>
                <a:spcPct val="0"/>
              </a:spcBef>
            </a:pPr>
            <a:r>
              <a:rPr lang="en-US" sz="2733">
                <a:solidFill>
                  <a:srgbClr val="000000"/>
                </a:solidFill>
                <a:latin typeface="Canva Sans"/>
                <a:ea typeface="Canva Sans"/>
                <a:cs typeface="Canva Sans"/>
                <a:sym typeface="Canva Sans"/>
              </a:rPr>
              <a:t>By combining these strategies and continuously monitoring and analyzing your website's performance, you can effectively drive traffic, generate leads, and achieve your business goals.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1915" y="306078"/>
            <a:ext cx="14289408" cy="7175439"/>
          </a:xfrm>
          <a:custGeom>
            <a:avLst/>
            <a:gdLst/>
            <a:ahLst/>
            <a:cxnLst/>
            <a:rect r="r" b="b" t="t" l="l"/>
            <a:pathLst>
              <a:path h="7175439" w="14289408">
                <a:moveTo>
                  <a:pt x="0" y="0"/>
                </a:moveTo>
                <a:lnTo>
                  <a:pt x="14289408" y="0"/>
                </a:lnTo>
                <a:lnTo>
                  <a:pt x="14289408" y="7175439"/>
                </a:lnTo>
                <a:lnTo>
                  <a:pt x="0" y="7175439"/>
                </a:lnTo>
                <a:lnTo>
                  <a:pt x="0" y="0"/>
                </a:lnTo>
                <a:close/>
              </a:path>
            </a:pathLst>
          </a:custGeom>
          <a:blipFill>
            <a:blip r:embed="rId2"/>
            <a:stretch>
              <a:fillRect l="-881" t="-15773" r="-881" b="0"/>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**Stay Ahead of the Curve: Modern Website Design and Development Solutions**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5409" y="351402"/>
            <a:ext cx="14243492" cy="6505981"/>
          </a:xfrm>
          <a:custGeom>
            <a:avLst/>
            <a:gdLst/>
            <a:ahLst/>
            <a:cxnLst/>
            <a:rect r="r" b="b" t="t" l="l"/>
            <a:pathLst>
              <a:path h="6505981" w="14243492">
                <a:moveTo>
                  <a:pt x="0" y="0"/>
                </a:moveTo>
                <a:lnTo>
                  <a:pt x="14243492" y="0"/>
                </a:lnTo>
                <a:lnTo>
                  <a:pt x="14243492" y="6505981"/>
                </a:lnTo>
                <a:lnTo>
                  <a:pt x="0" y="6505981"/>
                </a:lnTo>
                <a:lnTo>
                  <a:pt x="0" y="0"/>
                </a:lnTo>
                <a:close/>
              </a:path>
            </a:pathLst>
          </a:custGeom>
          <a:blipFill>
            <a:blip r:embed="rId2"/>
            <a:stretch>
              <a:fillRect l="0" t="-28661" r="0" b="-35535"/>
            </a:stretch>
          </a:blipFill>
        </p:spPr>
      </p:sp>
      <p:sp>
        <p:nvSpPr>
          <p:cNvPr name="TextBox 3" id="3"/>
          <p:cNvSpPr txBox="true"/>
          <p:nvPr/>
        </p:nvSpPr>
        <p:spPr>
          <a:xfrm rot="0">
            <a:off x="0" y="8216007"/>
            <a:ext cx="18288000" cy="16137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digital age, a well-designed and functional website is no longer a luxury but a necessity.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87900" y="260544"/>
            <a:ext cx="14017439" cy="7319126"/>
          </a:xfrm>
          <a:custGeom>
            <a:avLst/>
            <a:gdLst/>
            <a:ahLst/>
            <a:cxnLst/>
            <a:rect r="r" b="b" t="t" l="l"/>
            <a:pathLst>
              <a:path h="7319126" w="14017439">
                <a:moveTo>
                  <a:pt x="0" y="0"/>
                </a:moveTo>
                <a:lnTo>
                  <a:pt x="14017438" y="0"/>
                </a:lnTo>
                <a:lnTo>
                  <a:pt x="14017438" y="7319126"/>
                </a:lnTo>
                <a:lnTo>
                  <a:pt x="0" y="7319126"/>
                </a:lnTo>
                <a:lnTo>
                  <a:pt x="0" y="0"/>
                </a:lnTo>
                <a:close/>
              </a:path>
            </a:pathLst>
          </a:custGeom>
          <a:blipFill>
            <a:blip r:embed="rId2"/>
            <a:stretch>
              <a:fillRect l="0" t="-19410" r="0" b="-8267"/>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well-designed website is your business's digital storefront, shaping the initial impression on potential customers.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6762" y="249230"/>
            <a:ext cx="14314476" cy="6394610"/>
          </a:xfrm>
          <a:custGeom>
            <a:avLst/>
            <a:gdLst/>
            <a:ahLst/>
            <a:cxnLst/>
            <a:rect r="r" b="b" t="t" l="l"/>
            <a:pathLst>
              <a:path h="6394610" w="14314476">
                <a:moveTo>
                  <a:pt x="0" y="0"/>
                </a:moveTo>
                <a:lnTo>
                  <a:pt x="14314476" y="0"/>
                </a:lnTo>
                <a:lnTo>
                  <a:pt x="14314476" y="6394610"/>
                </a:lnTo>
                <a:lnTo>
                  <a:pt x="0" y="6394610"/>
                </a:lnTo>
                <a:lnTo>
                  <a:pt x="0" y="0"/>
                </a:lnTo>
                <a:close/>
              </a:path>
            </a:pathLst>
          </a:custGeom>
          <a:blipFill>
            <a:blip r:embed="rId2"/>
            <a:stretch>
              <a:fillRect l="0" t="-26057" r="0" b="-23177"/>
            </a:stretch>
          </a:blipFill>
        </p:spPr>
      </p:sp>
      <p:sp>
        <p:nvSpPr>
          <p:cNvPr name="TextBox 3" id="3"/>
          <p:cNvSpPr txBox="true"/>
          <p:nvPr/>
        </p:nvSpPr>
        <p:spPr>
          <a:xfrm rot="0">
            <a:off x="0" y="8956261"/>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To stay competitive, it's crucial to embrace modern website design and development solutions.</a:t>
            </a:r>
            <a:r>
              <a:rPr lang="en-US" sz="2733">
                <a:solidFill>
                  <a:srgbClr val="000000"/>
                </a:solidFill>
                <a:latin typeface="Canva Sans"/>
                <a:ea typeface="Canva Sans"/>
                <a:cs typeface="Canva Sans"/>
                <a:sym typeface="Canva Sans"/>
              </a:rPr>
              <a:t> </a:t>
            </a: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4437"/>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**Key Considerations for Modern Website Design:**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**Responsive Design:** Ensure your website looks and functions flawlessly on all devices, from desktops to smartphones.</a:t>
            </a:r>
          </a:p>
          <a:p>
            <a:pPr algn="ctr">
              <a:lnSpc>
                <a:spcPts val="4373"/>
              </a:lnSpc>
            </a:pPr>
            <a:r>
              <a:rPr lang="en-US" sz="2733">
                <a:solidFill>
                  <a:srgbClr val="000000"/>
                </a:solidFill>
                <a:latin typeface="Canva Sans"/>
                <a:ea typeface="Canva Sans"/>
                <a:cs typeface="Canva Sans"/>
                <a:sym typeface="Canva Sans"/>
              </a:rPr>
              <a:t>* **User Experience (UX):** Prioritize intuitive navigation, fast loading times, and a seamless user journey.</a:t>
            </a:r>
          </a:p>
          <a:p>
            <a:pPr algn="ctr">
              <a:lnSpc>
                <a:spcPts val="4373"/>
              </a:lnSpc>
            </a:pPr>
            <a:r>
              <a:rPr lang="en-US" sz="2733">
                <a:solidFill>
                  <a:srgbClr val="000000"/>
                </a:solidFill>
                <a:latin typeface="Canva Sans"/>
                <a:ea typeface="Canva Sans"/>
                <a:cs typeface="Canva Sans"/>
                <a:sym typeface="Canva Sans"/>
              </a:rPr>
              <a:t>* **Clean and Minimalist Design:** A clutter-free design enhances readability and improves user engagement.</a:t>
            </a:r>
          </a:p>
          <a:p>
            <a:pPr algn="ctr">
              <a:lnSpc>
                <a:spcPts val="4373"/>
              </a:lnSpc>
            </a:pPr>
            <a:r>
              <a:rPr lang="en-US" sz="2733">
                <a:solidFill>
                  <a:srgbClr val="000000"/>
                </a:solidFill>
                <a:latin typeface="Canva Sans"/>
                <a:ea typeface="Canva Sans"/>
                <a:cs typeface="Canva Sans"/>
                <a:sym typeface="Canva Sans"/>
              </a:rPr>
              <a:t>* **High-Quality Visuals:** Use high-resolution images and videos to captivate your audience.</a:t>
            </a:r>
          </a:p>
          <a:p>
            <a:pPr algn="ctr">
              <a:lnSpc>
                <a:spcPts val="4373"/>
              </a:lnSpc>
            </a:pPr>
            <a:r>
              <a:rPr lang="en-US" sz="2733">
                <a:solidFill>
                  <a:srgbClr val="000000"/>
                </a:solidFill>
                <a:latin typeface="Canva Sans"/>
                <a:ea typeface="Canva Sans"/>
                <a:cs typeface="Canva Sans"/>
                <a:sym typeface="Canva Sans"/>
              </a:rPr>
              <a:t>* **Mobile Optimization:** Design for mobile-first to cater to the growing number of mobile users.</a:t>
            </a:r>
          </a:p>
          <a:p>
            <a:pPr algn="ctr">
              <a:lnSpc>
                <a:spcPts val="4373"/>
              </a:lnSpc>
            </a:pPr>
            <a:r>
              <a:rPr lang="en-US" sz="2733">
                <a:solidFill>
                  <a:srgbClr val="000000"/>
                </a:solidFill>
                <a:latin typeface="Canva Sans"/>
                <a:ea typeface="Canva Sans"/>
                <a:cs typeface="Canva Sans"/>
                <a:sym typeface="Canva Sans"/>
              </a:rPr>
              <a:t>* **SEO Best Practices:** Implement SEO strategies to improve search engine visibility and attract organic traffic.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4914"/>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By incorporating these elements, you can create a website that not only looks stunning but also drives results.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**Modern Website Development Technologies:**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Front-end development employs HTML, CSS, and JavaScript to construct the user-facing part of a website.</a:t>
            </a:r>
          </a:p>
          <a:p>
            <a:pPr algn="ctr">
              <a:lnSpc>
                <a:spcPts val="4373"/>
              </a:lnSpc>
            </a:pPr>
            <a:r>
              <a:rPr lang="en-US" sz="2733">
                <a:solidFill>
                  <a:srgbClr val="000000"/>
                </a:solidFill>
                <a:latin typeface="Canva Sans"/>
                <a:ea typeface="Canva Sans"/>
                <a:cs typeface="Canva Sans"/>
                <a:sym typeface="Canva Sans"/>
              </a:rPr>
              <a:t>* **Back-End Development:** Employ languages like PHP, Python, or Ruby on Rails to handle server-side logic.</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20747"/>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**Content Management Systems (CMS):** Consider platforms like WordPress, Drupal, or Joomla for easy content management.</a:t>
            </a:r>
          </a:p>
          <a:p>
            <a:pPr algn="ctr">
              <a:lnSpc>
                <a:spcPts val="4373"/>
              </a:lnSpc>
            </a:pPr>
            <a:r>
              <a:rPr lang="en-US" sz="2733">
                <a:solidFill>
                  <a:srgbClr val="000000"/>
                </a:solidFill>
                <a:latin typeface="Canva Sans"/>
                <a:ea typeface="Canva Sans"/>
                <a:cs typeface="Canva Sans"/>
                <a:sym typeface="Canva Sans"/>
              </a:rPr>
              <a:t>* **Frameworks and Libraries:** Leverage frameworks like React, Angular, or Vue.js for efficient development.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Benefits of Modern Website Design and Development:**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**Enhanced Brand Image:** A well-designed website reflects your brand's professionalism and credibility.</a:t>
            </a:r>
          </a:p>
          <a:p>
            <a:pPr algn="ctr">
              <a:lnSpc>
                <a:spcPts val="4373"/>
              </a:lnSpc>
            </a:pPr>
            <a:r>
              <a:rPr lang="en-US" sz="2733">
                <a:solidFill>
                  <a:srgbClr val="000000"/>
                </a:solidFill>
                <a:latin typeface="Canva Sans"/>
                <a:ea typeface="Canva Sans"/>
                <a:cs typeface="Canva Sans"/>
                <a:sym typeface="Canva Sans"/>
              </a:rPr>
              <a:t>* **Improved User Experience:** A user-friendly website keeps visitors engaged and encourages repeat visits.</a:t>
            </a:r>
          </a:p>
          <a:p>
            <a:pPr algn="ctr">
              <a:lnSpc>
                <a:spcPts val="4373"/>
              </a:lnSpc>
            </a:pPr>
            <a:r>
              <a:rPr lang="en-US" sz="2733">
                <a:solidFill>
                  <a:srgbClr val="000000"/>
                </a:solidFill>
                <a:latin typeface="Canva Sans"/>
                <a:ea typeface="Canva Sans"/>
                <a:cs typeface="Canva Sans"/>
                <a:sym typeface="Canva Sans"/>
              </a:rPr>
              <a:t>* **Increased Conversions:** A well-optimized website can drive more leads and sales.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89080"/>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**Better Search Engine Rankings:** SEO-friendly websites rank higher in search engine results.</a:t>
            </a:r>
          </a:p>
          <a:p>
            <a:pPr algn="ctr">
              <a:lnSpc>
                <a:spcPts val="4373"/>
              </a:lnSpc>
            </a:pPr>
            <a:r>
              <a:rPr lang="en-US" sz="2733">
                <a:solidFill>
                  <a:srgbClr val="000000"/>
                </a:solidFill>
                <a:latin typeface="Canva Sans"/>
                <a:ea typeface="Canva Sans"/>
                <a:cs typeface="Canva Sans"/>
                <a:sym typeface="Canva Sans"/>
              </a:rPr>
              <a:t>* **Cost-Effective:** Modern development tools and techniques can reduce development time and costs.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To thrive in the dynamic digital world, staying ahead of the curve is imperative. By investing in modern website design and development solutions, you can create a powerful online presence that drives growth and success.</a:t>
            </a:r>
          </a:p>
        </p:txBody>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Drive Traffic, Generate Leads: Effective Website Design and Development Strategies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DAGZcBKY6rs</dc:identifier>
  <dcterms:modified xsi:type="dcterms:W3CDTF">2011-08-01T06:04:30Z</dcterms:modified>
  <cp:revision>1</cp:revision>
  <dc:title>Stay Ahead of the Curve: Modern Website Design and Development Solutions</dc:title>
</cp:coreProperties>
</file>