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8"/>
  </p:notesMasterIdLst>
  <p:sldIdLst>
    <p:sldId id="256" r:id="rId2"/>
    <p:sldId id="267" r:id="rId3"/>
    <p:sldId id="268" r:id="rId4"/>
    <p:sldId id="270" r:id="rId5"/>
    <p:sldId id="269" r:id="rId6"/>
    <p:sldId id="262" r:id="rId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2993C3-2176-4614-95D8-8198DEDD26B2}" v="6" dt="2026-06-24T18:55:51.4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33" autoAdjust="0"/>
  </p:normalViewPr>
  <p:slideViewPr>
    <p:cSldViewPr snapToGrid="0">
      <p:cViewPr varScale="1">
        <p:scale>
          <a:sx n="101" d="100"/>
          <a:sy n="101" d="100"/>
        </p:scale>
        <p:origin x="29"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n Bhardwaj" userId="8ffe6b513af6d5a2" providerId="LiveId" clId="{BED77ECA-E6D7-4E55-BDA0-F1E6C55065F9}"/>
    <pc:docChg chg="undo custSel modSld">
      <pc:chgData name="Aman Bhardwaj" userId="8ffe6b513af6d5a2" providerId="LiveId" clId="{BED77ECA-E6D7-4E55-BDA0-F1E6C55065F9}" dt="2026-06-24T18:55:42.771" v="39"/>
      <pc:docMkLst>
        <pc:docMk/>
      </pc:docMkLst>
      <pc:sldChg chg="modSp mod">
        <pc:chgData name="Aman Bhardwaj" userId="8ffe6b513af6d5a2" providerId="LiveId" clId="{BED77ECA-E6D7-4E55-BDA0-F1E6C55065F9}" dt="2026-06-24T18:54:30.784" v="24" actId="20577"/>
        <pc:sldMkLst>
          <pc:docMk/>
          <pc:sldMk cId="0" sldId="256"/>
        </pc:sldMkLst>
        <pc:spChg chg="mod">
          <ac:chgData name="Aman Bhardwaj" userId="8ffe6b513af6d5a2" providerId="LiveId" clId="{BED77ECA-E6D7-4E55-BDA0-F1E6C55065F9}" dt="2026-06-24T18:54:30.784" v="24" actId="20577"/>
          <ac:spMkLst>
            <pc:docMk/>
            <pc:sldMk cId="0" sldId="256"/>
            <ac:spMk id="5" creationId="{00000000-0000-0000-0000-000000000000}"/>
          </ac:spMkLst>
        </pc:spChg>
        <pc:spChg chg="mod">
          <ac:chgData name="Aman Bhardwaj" userId="8ffe6b513af6d5a2" providerId="LiveId" clId="{BED77ECA-E6D7-4E55-BDA0-F1E6C55065F9}" dt="2026-06-24T18:53:35.501" v="2" actId="20577"/>
          <ac:spMkLst>
            <pc:docMk/>
            <pc:sldMk cId="0" sldId="256"/>
            <ac:spMk id="54" creationId="{00000000-0000-0000-0000-000000000000}"/>
          </ac:spMkLst>
        </pc:spChg>
      </pc:sldChg>
      <pc:sldChg chg="modSp mod">
        <pc:chgData name="Aman Bhardwaj" userId="8ffe6b513af6d5a2" providerId="LiveId" clId="{BED77ECA-E6D7-4E55-BDA0-F1E6C55065F9}" dt="2026-06-24T18:54:51.318" v="32" actId="20577"/>
        <pc:sldMkLst>
          <pc:docMk/>
          <pc:sldMk cId="1520455944" sldId="267"/>
        </pc:sldMkLst>
        <pc:spChg chg="mod">
          <ac:chgData name="Aman Bhardwaj" userId="8ffe6b513af6d5a2" providerId="LiveId" clId="{BED77ECA-E6D7-4E55-BDA0-F1E6C55065F9}" dt="2026-06-24T18:54:51.318" v="32" actId="20577"/>
          <ac:spMkLst>
            <pc:docMk/>
            <pc:sldMk cId="1520455944" sldId="267"/>
            <ac:spMk id="3" creationId="{0AD855BD-E1FF-3A57-F863-566BD5CF8C25}"/>
          </ac:spMkLst>
        </pc:spChg>
        <pc:spChg chg="mod">
          <ac:chgData name="Aman Bhardwaj" userId="8ffe6b513af6d5a2" providerId="LiveId" clId="{BED77ECA-E6D7-4E55-BDA0-F1E6C55065F9}" dt="2026-06-24T18:54:40.871" v="25"/>
          <ac:spMkLst>
            <pc:docMk/>
            <pc:sldMk cId="1520455944" sldId="267"/>
            <ac:spMk id="54" creationId="{00000000-0000-0000-0000-000000000000}"/>
          </ac:spMkLst>
        </pc:spChg>
      </pc:sldChg>
      <pc:sldChg chg="modSp mod">
        <pc:chgData name="Aman Bhardwaj" userId="8ffe6b513af6d5a2" providerId="LiveId" clId="{BED77ECA-E6D7-4E55-BDA0-F1E6C55065F9}" dt="2026-06-24T18:55:11.147" v="35" actId="20577"/>
        <pc:sldMkLst>
          <pc:docMk/>
          <pc:sldMk cId="284737247" sldId="268"/>
        </pc:sldMkLst>
        <pc:spChg chg="mod">
          <ac:chgData name="Aman Bhardwaj" userId="8ffe6b513af6d5a2" providerId="LiveId" clId="{BED77ECA-E6D7-4E55-BDA0-F1E6C55065F9}" dt="2026-06-24T18:55:11.147" v="35" actId="20577"/>
          <ac:spMkLst>
            <pc:docMk/>
            <pc:sldMk cId="284737247" sldId="268"/>
            <ac:spMk id="2" creationId="{E7814632-F07B-8182-EB1A-F7AC9411D13E}"/>
          </ac:spMkLst>
        </pc:spChg>
        <pc:spChg chg="mod">
          <ac:chgData name="Aman Bhardwaj" userId="8ffe6b513af6d5a2" providerId="LiveId" clId="{BED77ECA-E6D7-4E55-BDA0-F1E6C55065F9}" dt="2026-06-24T18:55:00.361" v="33"/>
          <ac:spMkLst>
            <pc:docMk/>
            <pc:sldMk cId="284737247" sldId="268"/>
            <ac:spMk id="54" creationId="{00000000-0000-0000-0000-000000000000}"/>
          </ac:spMkLst>
        </pc:spChg>
      </pc:sldChg>
      <pc:sldChg chg="modSp mod">
        <pc:chgData name="Aman Bhardwaj" userId="8ffe6b513af6d5a2" providerId="LiveId" clId="{BED77ECA-E6D7-4E55-BDA0-F1E6C55065F9}" dt="2026-06-24T18:55:42.771" v="39"/>
        <pc:sldMkLst>
          <pc:docMk/>
          <pc:sldMk cId="3273290434" sldId="269"/>
        </pc:sldMkLst>
        <pc:spChg chg="mod">
          <ac:chgData name="Aman Bhardwaj" userId="8ffe6b513af6d5a2" providerId="LiveId" clId="{BED77ECA-E6D7-4E55-BDA0-F1E6C55065F9}" dt="2026-06-24T18:55:42.771" v="39"/>
          <ac:spMkLst>
            <pc:docMk/>
            <pc:sldMk cId="3273290434" sldId="269"/>
            <ac:spMk id="4" creationId="{FA1E1853-A655-30BE-8687-D995A62375C3}"/>
          </ac:spMkLst>
        </pc:spChg>
      </pc:sldChg>
      <pc:sldChg chg="modSp mod">
        <pc:chgData name="Aman Bhardwaj" userId="8ffe6b513af6d5a2" providerId="LiveId" clId="{BED77ECA-E6D7-4E55-BDA0-F1E6C55065F9}" dt="2026-06-24T18:55:24.532" v="37"/>
        <pc:sldMkLst>
          <pc:docMk/>
          <pc:sldMk cId="1672709530" sldId="270"/>
        </pc:sldMkLst>
        <pc:spChg chg="mod">
          <ac:chgData name="Aman Bhardwaj" userId="8ffe6b513af6d5a2" providerId="LiveId" clId="{BED77ECA-E6D7-4E55-BDA0-F1E6C55065F9}" dt="2026-06-24T18:55:24.532" v="37"/>
          <ac:spMkLst>
            <pc:docMk/>
            <pc:sldMk cId="1672709530" sldId="270"/>
            <ac:spMk id="3" creationId="{0AAF45C0-E20D-63AE-EDB1-E4A54093A0A2}"/>
          </ac:spMkLst>
        </pc:spChg>
        <pc:spChg chg="mod">
          <ac:chgData name="Aman Bhardwaj" userId="8ffe6b513af6d5a2" providerId="LiveId" clId="{BED77ECA-E6D7-4E55-BDA0-F1E6C55065F9}" dt="2026-06-24T18:55:18.712" v="36"/>
          <ac:spMkLst>
            <pc:docMk/>
            <pc:sldMk cId="1672709530" sldId="270"/>
            <ac:spMk id="5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263796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6697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8383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2585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0788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2237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6aeddc9f56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6aeddc9f56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4342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hyperlink" Target="https://kangaroocopperrecycling.com.au/scrap-metal-heddon-gret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ww.ganjingworld.com/article/1ikvr8i6nptMSuGojrZ1Me0aX1do1c/how-scrap-metal-recycling-helps-the-environment-in-heddon-greta"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kangaroocopperrecycling.com.au/"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0" y="2447985"/>
            <a:ext cx="8975355" cy="559711"/>
          </a:xfrm>
          <a:prstGeom prst="rect">
            <a:avLst/>
          </a:prstGeom>
        </p:spPr>
        <p:txBody>
          <a:bodyPr spcFirstLastPara="1" wrap="square" lIns="91425" tIns="91425" rIns="91425" bIns="91425" anchor="b" anchorCtr="0">
            <a:noAutofit/>
          </a:bodyPr>
          <a:lstStyle/>
          <a:p>
            <a:r>
              <a:rPr lang="en-US" sz="2400" b="1" dirty="0"/>
              <a:t>How Scrap Metal Recycling Helps the Environment in Heddon Greta</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7538" y="417426"/>
            <a:ext cx="537050" cy="371456"/>
          </a:xfrm>
          <a:prstGeom prst="rect">
            <a:avLst/>
          </a:prstGeom>
        </p:spPr>
      </p:pic>
      <p:sp>
        <p:nvSpPr>
          <p:cNvPr id="5" name="Rectangle 3"/>
          <p:cNvSpPr>
            <a:spLocks noGrp="1" noChangeArrowheads="1"/>
          </p:cNvSpPr>
          <p:nvPr>
            <p:ph type="subTitle" idx="1"/>
          </p:nvPr>
        </p:nvSpPr>
        <p:spPr bwMode="auto">
          <a:xfrm>
            <a:off x="260033" y="3059816"/>
            <a:ext cx="8340373" cy="20313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l"/>
            <a:r>
              <a:rPr lang="en-US" sz="1400" dirty="0"/>
              <a:t>The Hunter Valley has always had a strong relationship with industry and hard work, but the region is</a:t>
            </a:r>
          </a:p>
          <a:p>
            <a:pPr algn="l"/>
            <a:r>
              <a:rPr lang="en-US" sz="1400" dirty="0"/>
              <a:t>increasingly building an equally strong relationship with environmental responsibility. Metal waste is</a:t>
            </a:r>
          </a:p>
          <a:p>
            <a:pPr algn="l"/>
            <a:r>
              <a:rPr lang="en-US" sz="1400" dirty="0"/>
              <a:t>one of the most easily recyclable resources on the planet, yet enormous quantities still end up buried</a:t>
            </a:r>
          </a:p>
          <a:p>
            <a:pPr algn="l"/>
            <a:r>
              <a:rPr lang="en-US" sz="1400" dirty="0"/>
              <a:t>in landfill every year across regional New South Wales. </a:t>
            </a:r>
          </a:p>
          <a:p>
            <a:pPr algn="l"/>
            <a:endParaRPr lang="en-US" sz="1400" dirty="0"/>
          </a:p>
          <a:p>
            <a:pPr algn="l"/>
            <a:r>
              <a:rPr lang="en-IN" sz="1400" dirty="0"/>
              <a:t>Communities choosing responsible </a:t>
            </a:r>
            <a:r>
              <a:rPr lang="en-IN" sz="1400" b="1" u="sng" dirty="0">
                <a:hlinkClick r:id="rId4"/>
              </a:rPr>
              <a:t>scrap metal Heddon Greta</a:t>
            </a:r>
            <a:r>
              <a:rPr lang="en-IN" sz="1400" dirty="0"/>
              <a:t> recovery are making a genuinely</a:t>
            </a:r>
          </a:p>
          <a:p>
            <a:pPr algn="l"/>
            <a:r>
              <a:rPr lang="en-IN" sz="1400" dirty="0"/>
              <a:t>measurable difference to the environment around them every single day.</a:t>
            </a:r>
          </a:p>
          <a:p>
            <a:br>
              <a:rPr lang="en-IN" sz="1400" dirty="0"/>
            </a:br>
            <a:endParaRPr lang="en-US" sz="1400" dirty="0"/>
          </a:p>
        </p:txBody>
      </p:sp>
      <p:pic>
        <p:nvPicPr>
          <p:cNvPr id="3" name="Picture 2" descr="A logo with a kangaroo in the middle">
            <a:extLst>
              <a:ext uri="{FF2B5EF4-FFF2-40B4-BE49-F238E27FC236}">
                <a16:creationId xmlns:a16="http://schemas.microsoft.com/office/drawing/2014/main" id="{D567557C-12E0-527D-2AF5-20C27149D25E}"/>
              </a:ext>
            </a:extLst>
          </p:cNvPr>
          <p:cNvPicPr>
            <a:picLocks noChangeAspect="1"/>
          </p:cNvPicPr>
          <p:nvPr/>
        </p:nvPicPr>
        <p:blipFill>
          <a:blip r:embed="rId5"/>
          <a:stretch>
            <a:fillRect/>
          </a:stretch>
        </p:blipFill>
        <p:spPr>
          <a:xfrm>
            <a:off x="6556489" y="68244"/>
            <a:ext cx="2418866" cy="1290856"/>
          </a:xfrm>
          <a:prstGeom prst="rect">
            <a:avLst/>
          </a:prstGeom>
        </p:spPr>
      </p:pic>
      <p:pic>
        <p:nvPicPr>
          <p:cNvPr id="8" name="Picture 7" descr="A bundle of black and white cables&#10;&#10;AI-generated content may be incorrect.">
            <a:extLst>
              <a:ext uri="{FF2B5EF4-FFF2-40B4-BE49-F238E27FC236}">
                <a16:creationId xmlns:a16="http://schemas.microsoft.com/office/drawing/2014/main" id="{50BDD20E-E88F-2F06-A0A9-923581FFA383}"/>
              </a:ext>
            </a:extLst>
          </p:cNvPr>
          <p:cNvPicPr>
            <a:picLocks noChangeAspect="1"/>
          </p:cNvPicPr>
          <p:nvPr/>
        </p:nvPicPr>
        <p:blipFill>
          <a:blip r:embed="rId6"/>
          <a:stretch>
            <a:fillRect/>
          </a:stretch>
        </p:blipFill>
        <p:spPr>
          <a:xfrm>
            <a:off x="260033" y="183009"/>
            <a:ext cx="2528887" cy="117609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2074" y="1683517"/>
            <a:ext cx="6219027" cy="1095335"/>
          </a:xfrm>
          <a:prstGeom prst="rect">
            <a:avLst/>
          </a:prstGeom>
        </p:spPr>
        <p:txBody>
          <a:bodyPr spcFirstLastPara="1" wrap="square" lIns="91425" tIns="91425" rIns="91425" bIns="91425" anchor="b" anchorCtr="0">
            <a:noAutofit/>
          </a:bodyPr>
          <a:lstStyle/>
          <a:p>
            <a:r>
              <a:rPr lang="en-US" sz="2800" b="1" dirty="0"/>
              <a:t>Reducing Landfill Pressure Across the Region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7538" y="417426"/>
            <a:ext cx="537050" cy="371456"/>
          </a:xfrm>
          <a:prstGeom prst="rect">
            <a:avLst/>
          </a:prstGeom>
        </p:spPr>
      </p:pic>
      <p:pic>
        <p:nvPicPr>
          <p:cNvPr id="2" name="Picture 1" descr="A logo with a kangaroo in the middle">
            <a:extLst>
              <a:ext uri="{FF2B5EF4-FFF2-40B4-BE49-F238E27FC236}">
                <a16:creationId xmlns:a16="http://schemas.microsoft.com/office/drawing/2014/main" id="{896D5400-4E07-771C-8815-91B8F00CDA68}"/>
              </a:ext>
            </a:extLst>
          </p:cNvPr>
          <p:cNvPicPr>
            <a:picLocks noChangeAspect="1"/>
          </p:cNvPicPr>
          <p:nvPr/>
        </p:nvPicPr>
        <p:blipFill>
          <a:blip r:embed="rId4"/>
          <a:stretch>
            <a:fillRect/>
          </a:stretch>
        </p:blipFill>
        <p:spPr>
          <a:xfrm>
            <a:off x="6750657" y="113964"/>
            <a:ext cx="2323095" cy="1239747"/>
          </a:xfrm>
          <a:prstGeom prst="rect">
            <a:avLst/>
          </a:prstGeom>
        </p:spPr>
      </p:pic>
      <p:sp>
        <p:nvSpPr>
          <p:cNvPr id="3" name="Rectangle 1">
            <a:extLst>
              <a:ext uri="{FF2B5EF4-FFF2-40B4-BE49-F238E27FC236}">
                <a16:creationId xmlns:a16="http://schemas.microsoft.com/office/drawing/2014/main" id="{0AD855BD-E1FF-3A57-F863-566BD5CF8C25}"/>
              </a:ext>
            </a:extLst>
          </p:cNvPr>
          <p:cNvSpPr>
            <a:spLocks noGrp="1" noChangeArrowheads="1"/>
          </p:cNvSpPr>
          <p:nvPr>
            <p:ph type="subTitle" idx="1"/>
          </p:nvPr>
        </p:nvSpPr>
        <p:spPr bwMode="auto">
          <a:xfrm>
            <a:off x="239328" y="3447211"/>
            <a:ext cx="8834424" cy="116955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l"/>
            <a:r>
              <a:rPr lang="en-US" sz="1400" dirty="0"/>
              <a:t>Spaces available for landfills are limited and very expensive to manage responsibly. Every </a:t>
            </a:r>
            <a:r>
              <a:rPr lang="en-US" sz="1400" dirty="0" err="1"/>
              <a:t>tonne</a:t>
            </a:r>
            <a:r>
              <a:rPr lang="en-US" sz="1400" dirty="0"/>
              <a:t> of scrap</a:t>
            </a:r>
          </a:p>
          <a:p>
            <a:pPr algn="l"/>
            <a:r>
              <a:rPr lang="en-US" sz="1400" dirty="0"/>
              <a:t>metal diverted from general waste reduces the burden on regional landfill infrastructure significantly. Metal</a:t>
            </a:r>
          </a:p>
          <a:p>
            <a:pPr algn="l"/>
            <a:r>
              <a:rPr lang="en-US" sz="1400" dirty="0"/>
              <a:t>takes an extraordinarily long time to break down naturally and leaches harmful compounds into the</a:t>
            </a:r>
          </a:p>
          <a:p>
            <a:pPr algn="l"/>
            <a:r>
              <a:rPr lang="en-US" sz="1400" dirty="0"/>
              <a:t>surrounding soil and groundwater during that prolonged decomposition process below the surface.</a:t>
            </a:r>
          </a:p>
          <a:p>
            <a:pPr algn="l"/>
            <a:endParaRPr lang="en-US" sz="1400" dirty="0"/>
          </a:p>
        </p:txBody>
      </p:sp>
    </p:spTree>
    <p:extLst>
      <p:ext uri="{BB962C8B-B14F-4D97-AF65-F5344CB8AC3E}">
        <p14:creationId xmlns:p14="http://schemas.microsoft.com/office/powerpoint/2010/main" val="1520455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85738" y="1188242"/>
            <a:ext cx="5917150" cy="1114425"/>
          </a:xfrm>
          <a:prstGeom prst="rect">
            <a:avLst/>
          </a:prstGeom>
        </p:spPr>
        <p:txBody>
          <a:bodyPr spcFirstLastPara="1" wrap="square" lIns="91425" tIns="91425" rIns="91425" bIns="91425" anchor="b" anchorCtr="0">
            <a:noAutofit/>
          </a:bodyPr>
          <a:lstStyle/>
          <a:p>
            <a:r>
              <a:rPr lang="en-US" sz="3200" b="1" dirty="0"/>
              <a:t>Cutting Energy Consumption and Carbon Emissions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7538" y="417426"/>
            <a:ext cx="537050" cy="371456"/>
          </a:xfrm>
          <a:prstGeom prst="rect">
            <a:avLst/>
          </a:prstGeom>
        </p:spPr>
      </p:pic>
      <p:pic>
        <p:nvPicPr>
          <p:cNvPr id="3" name="Picture 2" descr="A logo with a kangaroo in the middle">
            <a:extLst>
              <a:ext uri="{FF2B5EF4-FFF2-40B4-BE49-F238E27FC236}">
                <a16:creationId xmlns:a16="http://schemas.microsoft.com/office/drawing/2014/main" id="{9D40E12D-4AAB-7359-F52F-69792C802ABE}"/>
              </a:ext>
            </a:extLst>
          </p:cNvPr>
          <p:cNvPicPr>
            <a:picLocks noChangeAspect="1"/>
          </p:cNvPicPr>
          <p:nvPr/>
        </p:nvPicPr>
        <p:blipFill>
          <a:blip r:embed="rId4"/>
          <a:stretch>
            <a:fillRect/>
          </a:stretch>
        </p:blipFill>
        <p:spPr>
          <a:xfrm>
            <a:off x="6556489" y="68244"/>
            <a:ext cx="2418866" cy="1290856"/>
          </a:xfrm>
          <a:prstGeom prst="rect">
            <a:avLst/>
          </a:prstGeom>
        </p:spPr>
      </p:pic>
      <p:sp>
        <p:nvSpPr>
          <p:cNvPr id="2" name="Subtitle 1">
            <a:extLst>
              <a:ext uri="{FF2B5EF4-FFF2-40B4-BE49-F238E27FC236}">
                <a16:creationId xmlns:a16="http://schemas.microsoft.com/office/drawing/2014/main" id="{E7814632-F07B-8182-EB1A-F7AC9411D13E}"/>
              </a:ext>
            </a:extLst>
          </p:cNvPr>
          <p:cNvSpPr>
            <a:spLocks noGrp="1" noChangeArrowheads="1"/>
          </p:cNvSpPr>
          <p:nvPr>
            <p:ph type="subTitle" idx="1"/>
          </p:nvPr>
        </p:nvSpPr>
        <p:spPr bwMode="auto">
          <a:xfrm>
            <a:off x="185738" y="2683065"/>
            <a:ext cx="8701323" cy="156966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mn-lt"/>
              </a:rPr>
              <a:t>Producing metal from raw ore is extraordinarily energy-intensive. Recycling </a:t>
            </a:r>
            <a:r>
              <a:rPr kumimoji="0" lang="en-US" altLang="en-US" sz="1600" b="0" i="0" u="none" strike="noStrike" cap="none" normalizeH="0" baseline="0" dirty="0" err="1">
                <a:ln>
                  <a:noFill/>
                </a:ln>
                <a:solidFill>
                  <a:srgbClr val="000000"/>
                </a:solidFill>
                <a:effectLst/>
                <a:latin typeface="+mn-lt"/>
              </a:rPr>
              <a:t>aluminium</a:t>
            </a:r>
            <a:r>
              <a:rPr kumimoji="0" lang="en-US" altLang="en-US" sz="1600" b="0" i="0" u="none" strike="noStrike" cap="none" normalizeH="0" baseline="0" dirty="0">
                <a:ln>
                  <a:noFill/>
                </a:ln>
                <a:solidFill>
                  <a:srgbClr val="000000"/>
                </a:solidFill>
                <a:effectLst/>
                <a:latin typeface="+mn-lt"/>
              </a:rPr>
              <a:t> uses approximately 95 per cent less energy than producing it from bauxite. Steel recycling saves around 60 per cent of the energy required for virgin production. These are not marginal savings. They represent genuine and significant reductions in industrial carbon emissions over time.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000000"/>
              </a:solidFill>
              <a:effectLst/>
              <a:latin typeface="+mn-lt"/>
            </a:endParaRPr>
          </a:p>
        </p:txBody>
      </p:sp>
    </p:spTree>
    <p:extLst>
      <p:ext uri="{BB962C8B-B14F-4D97-AF65-F5344CB8AC3E}">
        <p14:creationId xmlns:p14="http://schemas.microsoft.com/office/powerpoint/2010/main" val="284737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66699" y="881392"/>
            <a:ext cx="5622426" cy="906645"/>
          </a:xfrm>
          <a:prstGeom prst="rect">
            <a:avLst/>
          </a:prstGeom>
        </p:spPr>
        <p:txBody>
          <a:bodyPr spcFirstLastPara="1" wrap="square" lIns="91425" tIns="91425" rIns="91425" bIns="91425" anchor="b" anchorCtr="0">
            <a:noAutofit/>
          </a:bodyPr>
          <a:lstStyle/>
          <a:p>
            <a:r>
              <a:rPr lang="en-US" sz="3000" b="1" dirty="0"/>
              <a:t>Protecting Natural Habitats From Mining Expansion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7538" y="417426"/>
            <a:ext cx="537050" cy="371456"/>
          </a:xfrm>
          <a:prstGeom prst="rect">
            <a:avLst/>
          </a:prstGeom>
        </p:spPr>
      </p:pic>
      <p:pic>
        <p:nvPicPr>
          <p:cNvPr id="2" name="Picture 1" descr="A logo with a kangaroo in the middle">
            <a:extLst>
              <a:ext uri="{FF2B5EF4-FFF2-40B4-BE49-F238E27FC236}">
                <a16:creationId xmlns:a16="http://schemas.microsoft.com/office/drawing/2014/main" id="{2DA0D09B-3492-3868-86FE-4286A1E9E307}"/>
              </a:ext>
            </a:extLst>
          </p:cNvPr>
          <p:cNvPicPr>
            <a:picLocks noChangeAspect="1"/>
          </p:cNvPicPr>
          <p:nvPr/>
        </p:nvPicPr>
        <p:blipFill>
          <a:blip r:embed="rId4"/>
          <a:stretch>
            <a:fillRect/>
          </a:stretch>
        </p:blipFill>
        <p:spPr>
          <a:xfrm>
            <a:off x="6556489" y="68244"/>
            <a:ext cx="2418866" cy="1290856"/>
          </a:xfrm>
          <a:prstGeom prst="rect">
            <a:avLst/>
          </a:prstGeom>
        </p:spPr>
      </p:pic>
      <p:sp>
        <p:nvSpPr>
          <p:cNvPr id="3" name="Rectangle 1">
            <a:extLst>
              <a:ext uri="{FF2B5EF4-FFF2-40B4-BE49-F238E27FC236}">
                <a16:creationId xmlns:a16="http://schemas.microsoft.com/office/drawing/2014/main" id="{0AAF45C0-E20D-63AE-EDB1-E4A54093A0A2}"/>
              </a:ext>
            </a:extLst>
          </p:cNvPr>
          <p:cNvSpPr>
            <a:spLocks noGrp="1" noChangeArrowheads="1"/>
          </p:cNvSpPr>
          <p:nvPr>
            <p:ph type="subTitle" idx="1"/>
          </p:nvPr>
        </p:nvSpPr>
        <p:spPr bwMode="auto">
          <a:xfrm>
            <a:off x="266699" y="2340084"/>
            <a:ext cx="8708655" cy="181588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mn-lt"/>
              </a:rPr>
              <a:t>Every </a:t>
            </a:r>
            <a:r>
              <a:rPr kumimoji="0" lang="en-US" altLang="en-US" sz="1600" b="0" i="0" u="none" strike="noStrike" cap="none" normalizeH="0" baseline="0" dirty="0" err="1">
                <a:ln>
                  <a:noFill/>
                </a:ln>
                <a:solidFill>
                  <a:srgbClr val="000000"/>
                </a:solidFill>
                <a:effectLst/>
                <a:latin typeface="+mn-lt"/>
              </a:rPr>
              <a:t>tonne</a:t>
            </a:r>
            <a:r>
              <a:rPr kumimoji="0" lang="en-US" altLang="en-US" sz="1600" b="0" i="0" u="none" strike="noStrike" cap="none" normalizeH="0" baseline="0" dirty="0">
                <a:ln>
                  <a:noFill/>
                </a:ln>
                <a:solidFill>
                  <a:srgbClr val="000000"/>
                </a:solidFill>
                <a:effectLst/>
                <a:latin typeface="+mn-lt"/>
              </a:rPr>
              <a:t> of recycled metal is a </a:t>
            </a:r>
            <a:r>
              <a:rPr kumimoji="0" lang="en-US" altLang="en-US" sz="1600" b="0" i="0" u="none" strike="noStrike" cap="none" normalizeH="0" baseline="0" dirty="0" err="1">
                <a:ln>
                  <a:noFill/>
                </a:ln>
                <a:solidFill>
                  <a:srgbClr val="000000"/>
                </a:solidFill>
                <a:effectLst/>
                <a:latin typeface="+mn-lt"/>
              </a:rPr>
              <a:t>tonne</a:t>
            </a:r>
            <a:r>
              <a:rPr kumimoji="0" lang="en-US" altLang="en-US" sz="1600" b="0" i="0" u="none" strike="noStrike" cap="none" normalizeH="0" baseline="0" dirty="0">
                <a:ln>
                  <a:noFill/>
                </a:ln>
                <a:solidFill>
                  <a:srgbClr val="000000"/>
                </a:solidFill>
                <a:effectLst/>
                <a:latin typeface="+mn-lt"/>
              </a:rPr>
              <a:t> that does not need to be extracted from the earth through new mining activity. Mining operations clear vegetation, disturb native habitats, consume enormous volumes of water, and leave lasting scars on landscapes that take decades to recover. Scrap metal Kurri Kurri facilities play a direct role in reducing that demand by keeping existing metal in productive circulation rather than allowing it to be dumped in landfills.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000000"/>
              </a:solidFill>
              <a:effectLst/>
              <a:latin typeface="+mn-lt"/>
            </a:endParaRPr>
          </a:p>
        </p:txBody>
      </p:sp>
    </p:spTree>
    <p:extLst>
      <p:ext uri="{BB962C8B-B14F-4D97-AF65-F5344CB8AC3E}">
        <p14:creationId xmlns:p14="http://schemas.microsoft.com/office/powerpoint/2010/main" val="1672709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83672" y="2677123"/>
            <a:ext cx="6117127" cy="172570"/>
          </a:xfrm>
          <a:prstGeom prst="rect">
            <a:avLst/>
          </a:prstGeom>
        </p:spPr>
        <p:txBody>
          <a:bodyPr spcFirstLastPara="1" wrap="square" lIns="91425" tIns="91425" rIns="91425" bIns="91425" anchor="b" anchorCtr="0">
            <a:noAutofit/>
          </a:bodyPr>
          <a:lstStyle/>
          <a:p>
            <a:r>
              <a:rPr lang="en-US" sz="3200" b="1" dirty="0"/>
              <a:t>Conclusion</a:t>
            </a:r>
            <a:br>
              <a:rPr lang="en-US" sz="3200" b="1" dirty="0"/>
            </a:br>
            <a:endParaRPr lang="en-US" sz="32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7538" y="417426"/>
            <a:ext cx="537050" cy="371456"/>
          </a:xfrm>
          <a:prstGeom prst="rect">
            <a:avLst/>
          </a:prstGeom>
        </p:spPr>
      </p:pic>
      <p:sp>
        <p:nvSpPr>
          <p:cNvPr id="4" name="Rectangle 2">
            <a:extLst>
              <a:ext uri="{FF2B5EF4-FFF2-40B4-BE49-F238E27FC236}">
                <a16:creationId xmlns:a16="http://schemas.microsoft.com/office/drawing/2014/main" id="{FA1E1853-A655-30BE-8687-D995A62375C3}"/>
              </a:ext>
            </a:extLst>
          </p:cNvPr>
          <p:cNvSpPr>
            <a:spLocks noChangeArrowheads="1"/>
          </p:cNvSpPr>
          <p:nvPr/>
        </p:nvSpPr>
        <p:spPr bwMode="auto">
          <a:xfrm>
            <a:off x="87514" y="2353959"/>
            <a:ext cx="8968971" cy="255454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sz="1600" dirty="0"/>
              <a:t>Choosing to recycle rather than dump is one of the simplest and most impactful decisions towards protecting the environment. Connecting with trusted and experienced scrap metal Heddon Greta professionals like Kangaroo Copper Recycling ensures that every piece of metal you bring in is processed responsibly, valued fairly, and used in ways that genuinely benefit the environment and the community.</a:t>
            </a:r>
          </a:p>
          <a:p>
            <a:endParaRPr lang="en-US" sz="1600" dirty="0"/>
          </a:p>
          <a:p>
            <a:br>
              <a:rPr lang="en-US" sz="1600" dirty="0"/>
            </a:br>
            <a:endParaRPr lang="en-US" sz="1600" dirty="0"/>
          </a:p>
          <a:p>
            <a:r>
              <a:rPr lang="en-US" sz="1600" b="1" dirty="0"/>
              <a:t>Source: </a:t>
            </a:r>
            <a:r>
              <a:rPr lang="en-US" sz="1600" b="1" dirty="0">
                <a:hlinkClick r:id="rId4"/>
              </a:rPr>
              <a:t>https://www.ganjingworld.com/article/1ikvr8i6nptMSuGojrZ1Me0aX1do1c/how-scrap-metal-recycling-helps-the-environment-in-heddon-greta</a:t>
            </a:r>
            <a:endParaRPr lang="en-US" sz="1600" b="1" dirty="0"/>
          </a:p>
        </p:txBody>
      </p:sp>
      <p:pic>
        <p:nvPicPr>
          <p:cNvPr id="3" name="Picture 2" descr="A logo with a kangaroo in the middle">
            <a:extLst>
              <a:ext uri="{FF2B5EF4-FFF2-40B4-BE49-F238E27FC236}">
                <a16:creationId xmlns:a16="http://schemas.microsoft.com/office/drawing/2014/main" id="{B518CFE2-7D60-4239-066A-72D7DF2F7F92}"/>
              </a:ext>
            </a:extLst>
          </p:cNvPr>
          <p:cNvPicPr>
            <a:picLocks noChangeAspect="1"/>
          </p:cNvPicPr>
          <p:nvPr/>
        </p:nvPicPr>
        <p:blipFill>
          <a:blip r:embed="rId5"/>
          <a:stretch>
            <a:fillRect/>
          </a:stretch>
        </p:blipFill>
        <p:spPr>
          <a:xfrm>
            <a:off x="6556489" y="68244"/>
            <a:ext cx="2418866" cy="1290856"/>
          </a:xfrm>
          <a:prstGeom prst="rect">
            <a:avLst/>
          </a:prstGeom>
        </p:spPr>
      </p:pic>
    </p:spTree>
    <p:extLst>
      <p:ext uri="{BB962C8B-B14F-4D97-AF65-F5344CB8AC3E}">
        <p14:creationId xmlns:p14="http://schemas.microsoft.com/office/powerpoint/2010/main" val="3273290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subTitle" idx="1"/>
          </p:nvPr>
        </p:nvSpPr>
        <p:spPr>
          <a:xfrm>
            <a:off x="0" y="1319825"/>
            <a:ext cx="9144000" cy="3095700"/>
          </a:xfrm>
          <a:prstGeom prst="rect">
            <a:avLst/>
          </a:prstGeom>
        </p:spPr>
        <p:txBody>
          <a:bodyPr spcFirstLastPara="1" wrap="square" lIns="91425" tIns="91425" rIns="91425" bIns="91425" anchor="t" anchorCtr="0">
            <a:noAutofit/>
          </a:bodyPr>
          <a:lstStyle/>
          <a:p>
            <a:pPr marL="0" lvl="0" indent="0" algn="ctr" rtl="0">
              <a:lnSpc>
                <a:spcPct val="90000"/>
              </a:lnSpc>
              <a:spcBef>
                <a:spcPts val="1000"/>
              </a:spcBef>
              <a:spcAft>
                <a:spcPts val="0"/>
              </a:spcAft>
              <a:buNone/>
            </a:pPr>
            <a:r>
              <a:rPr lang="en" sz="3000"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Thank You</a:t>
            </a:r>
            <a:endParaRPr sz="400" dirty="0">
              <a:solidFill>
                <a:schemeClr val="dk1"/>
              </a:solidFill>
              <a:highlight>
                <a:schemeClr val="lt1"/>
              </a:highlight>
              <a:latin typeface="Calibri" panose="020F0502020204030204" pitchFamily="34" charset="0"/>
              <a:ea typeface="Calibri" panose="020F0502020204030204" pitchFamily="34" charset="0"/>
              <a:cs typeface="Calibri" panose="020F0502020204030204" pitchFamily="34" charset="0"/>
              <a:sym typeface="Calibri"/>
            </a:endParaRPr>
          </a:p>
          <a:p>
            <a:pPr marL="0" lvl="0" indent="0">
              <a:lnSpc>
                <a:spcPct val="90000"/>
              </a:lnSpc>
              <a:spcBef>
                <a:spcPts val="1000"/>
              </a:spcBef>
            </a:pPr>
            <a:r>
              <a:rPr lang="en" sz="2000"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Phone: </a:t>
            </a:r>
            <a:r>
              <a:rPr lang="en-IN" sz="2000" dirty="0">
                <a:solidFill>
                  <a:schemeClr val="tx1"/>
                </a:solidFill>
              </a:rPr>
              <a:t>61405404040</a:t>
            </a:r>
            <a:r>
              <a:rPr lang="en-IN" dirty="0"/>
              <a:t> </a:t>
            </a:r>
          </a:p>
          <a:p>
            <a:pPr marL="0" lvl="0" indent="0">
              <a:lnSpc>
                <a:spcPct val="90000"/>
              </a:lnSpc>
              <a:spcBef>
                <a:spcPts val="1000"/>
              </a:spcBef>
            </a:pPr>
            <a:r>
              <a:rPr lang="en" sz="2000"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Website: </a:t>
            </a:r>
            <a:r>
              <a:rPr lang="en-IN" sz="2000" u="sng" dirty="0">
                <a:hlinkClick r:id="rId3"/>
              </a:rPr>
              <a:t>https://kangaroocopperrecycling.com.au/ </a:t>
            </a:r>
            <a:endParaRPr sz="2000" dirty="0">
              <a:solidFill>
                <a:srgbClr val="0E101A"/>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2" name="Picture 1" descr="A logo with a kangaroo in the middle">
            <a:extLst>
              <a:ext uri="{FF2B5EF4-FFF2-40B4-BE49-F238E27FC236}">
                <a16:creationId xmlns:a16="http://schemas.microsoft.com/office/drawing/2014/main" id="{81D646F8-098E-D4E4-C6C6-CC00123A4C06}"/>
              </a:ext>
            </a:extLst>
          </p:cNvPr>
          <p:cNvPicPr>
            <a:picLocks noChangeAspect="1"/>
          </p:cNvPicPr>
          <p:nvPr/>
        </p:nvPicPr>
        <p:blipFill>
          <a:blip r:embed="rId4"/>
          <a:stretch>
            <a:fillRect/>
          </a:stretch>
        </p:blipFill>
        <p:spPr>
          <a:xfrm>
            <a:off x="3142729" y="3413424"/>
            <a:ext cx="2418866" cy="1290856"/>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TotalTime>
  <Words>406</Words>
  <Application>Microsoft Office PowerPoint</Application>
  <PresentationFormat>On-screen Show (16:9)</PresentationFormat>
  <Paragraphs>26</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Simple Light</vt:lpstr>
      <vt:lpstr>How Scrap Metal Recycling Helps the Environment in Heddon Greta</vt:lpstr>
      <vt:lpstr>Reducing Landfill Pressure Across the Region</vt:lpstr>
      <vt:lpstr>Cutting Energy Consumption and Carbon Emissions</vt:lpstr>
      <vt:lpstr>Protecting Natural Habitats From Mining Expansion</vt:lpstr>
      <vt:lpstr>Conclusion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Retroid Pocket 3plus</dc:title>
  <dc:creator>EZSL-3</dc:creator>
  <cp:lastModifiedBy>Aman Bhardwaj</cp:lastModifiedBy>
  <cp:revision>84</cp:revision>
  <dcterms:modified xsi:type="dcterms:W3CDTF">2026-06-24T18:55:52Z</dcterms:modified>
</cp:coreProperties>
</file>