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Antonio" charset="1" panose="02000503000000000000"/>
      <p:regular r:id="rId14"/>
    </p:embeddedFont>
    <p:embeddedFont>
      <p:font typeface="Anton" charset="1" panose="00000500000000000000"/>
      <p:regular r:id="rId15"/>
    </p:embeddedFont>
    <p:embeddedFont>
      <p:font typeface="Noto Sans Bengali" charset="1" panose="00000000000000000000"/>
      <p:regular r:id="rId16"/>
    </p:embeddedFont>
    <p:embeddedFont>
      <p:font typeface="Mont Bold" charset="1" panose="00000800000000000000"/>
      <p:regular r:id="rId17"/>
    </p:embeddedFont>
    <p:embeddedFont>
      <p:font typeface="Mont" charset="1" panose="00000500000000000000"/>
      <p:regular r:id="rId18"/>
    </p:embeddedFont>
    <p:embeddedFont>
      <p:font typeface="Antonio Bold" charset="1" panose="02000803000000000000"/>
      <p:regular r:id="rId19"/>
    </p:embeddedFont>
    <p:embeddedFont>
      <p:font typeface="League Gothic" charset="1" panose="0000050000000000000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jpeg" Type="http://schemas.openxmlformats.org/officeDocument/2006/relationships/image"/><Relationship Id="rId2" Target="../media/image1.jpeg" Type="http://schemas.openxmlformats.org/officeDocument/2006/relationships/image"/><Relationship Id="rId3" Target="../media/image2.jpe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svg" Type="http://schemas.openxmlformats.org/officeDocument/2006/relationships/image"/><Relationship Id="rId11" Target="../media/image21.png" Type="http://schemas.openxmlformats.org/officeDocument/2006/relationships/image"/><Relationship Id="rId12" Target="../media/image22.svg" Type="http://schemas.openxmlformats.org/officeDocument/2006/relationships/image"/><Relationship Id="rId13" Target="../media/image23.png" Type="http://schemas.openxmlformats.org/officeDocument/2006/relationships/image"/><Relationship Id="rId14" Target="../media/image24.svg" Type="http://schemas.openxmlformats.org/officeDocument/2006/relationships/image"/><Relationship Id="rId15" Target="../media/image25.png" Type="http://schemas.openxmlformats.org/officeDocument/2006/relationships/image"/><Relationship Id="rId16" Target="../media/image26.svg" Type="http://schemas.openxmlformats.org/officeDocument/2006/relationships/image"/><Relationship Id="rId17" Target="../media/image8.png" Type="http://schemas.openxmlformats.org/officeDocument/2006/relationships/image"/><Relationship Id="rId18" Target="../media/image9.svg" Type="http://schemas.openxmlformats.org/officeDocument/2006/relationships/image"/><Relationship Id="rId19" Target="../media/image10.png" Type="http://schemas.openxmlformats.org/officeDocument/2006/relationships/image"/><Relationship Id="rId2" Target="../media/image12.jpe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 Id="rId9" Target="../media/image1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pn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29.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10.pn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36.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 Id="rId3" Target="../media/image38.jpe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39.jpeg" Type="http://schemas.openxmlformats.org/officeDocument/2006/relationships/image"/><Relationship Id="rId7" Target="../media/image10.pn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2" Target="../media/image42.jpeg" Type="http://schemas.openxmlformats.org/officeDocument/2006/relationships/image"/><Relationship Id="rId3" Target="../media/image43.png" Type="http://schemas.openxmlformats.org/officeDocument/2006/relationships/image"/><Relationship Id="rId4" Target="../media/image44.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1087454" y="1647657"/>
            <a:ext cx="3423097" cy="342309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22617" y="0"/>
                  </a:moveTo>
                  <a:lnTo>
                    <a:pt x="790183" y="0"/>
                  </a:lnTo>
                  <a:cubicBezTo>
                    <a:pt x="796182" y="0"/>
                    <a:pt x="801934" y="2383"/>
                    <a:pt x="806176" y="6624"/>
                  </a:cubicBezTo>
                  <a:cubicBezTo>
                    <a:pt x="810417" y="10866"/>
                    <a:pt x="812800" y="16618"/>
                    <a:pt x="812800" y="22617"/>
                  </a:cubicBezTo>
                  <a:lnTo>
                    <a:pt x="812800" y="790183"/>
                  </a:lnTo>
                  <a:cubicBezTo>
                    <a:pt x="812800" y="796182"/>
                    <a:pt x="810417" y="801934"/>
                    <a:pt x="806176" y="806176"/>
                  </a:cubicBezTo>
                  <a:cubicBezTo>
                    <a:pt x="801934" y="810417"/>
                    <a:pt x="796182" y="812800"/>
                    <a:pt x="790183" y="812800"/>
                  </a:cubicBezTo>
                  <a:lnTo>
                    <a:pt x="22617" y="812800"/>
                  </a:lnTo>
                  <a:cubicBezTo>
                    <a:pt x="16618" y="812800"/>
                    <a:pt x="10866" y="810417"/>
                    <a:pt x="6624" y="806176"/>
                  </a:cubicBezTo>
                  <a:cubicBezTo>
                    <a:pt x="2383" y="801934"/>
                    <a:pt x="0" y="796182"/>
                    <a:pt x="0" y="790183"/>
                  </a:cubicBezTo>
                  <a:lnTo>
                    <a:pt x="0" y="22617"/>
                  </a:lnTo>
                  <a:cubicBezTo>
                    <a:pt x="0" y="16618"/>
                    <a:pt x="2383" y="10866"/>
                    <a:pt x="6624" y="6624"/>
                  </a:cubicBezTo>
                  <a:cubicBezTo>
                    <a:pt x="10866" y="2383"/>
                    <a:pt x="16618" y="0"/>
                    <a:pt x="22617" y="0"/>
                  </a:cubicBezTo>
                  <a:close/>
                </a:path>
              </a:pathLst>
            </a:custGeom>
            <a:blipFill>
              <a:blip r:embed="rId2"/>
              <a:stretch>
                <a:fillRect l="-27924" t="0" r="-49853" b="0"/>
              </a:stretch>
            </a:blipFill>
          </p:spPr>
        </p:sp>
      </p:grpSp>
      <p:grpSp>
        <p:nvGrpSpPr>
          <p:cNvPr name="Group 4" id="4"/>
          <p:cNvGrpSpPr/>
          <p:nvPr/>
        </p:nvGrpSpPr>
        <p:grpSpPr>
          <a:xfrm rot="0">
            <a:off x="14686097" y="1647657"/>
            <a:ext cx="3423097" cy="3423097"/>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22617" y="0"/>
                  </a:moveTo>
                  <a:lnTo>
                    <a:pt x="790183" y="0"/>
                  </a:lnTo>
                  <a:cubicBezTo>
                    <a:pt x="796182" y="0"/>
                    <a:pt x="801934" y="2383"/>
                    <a:pt x="806176" y="6624"/>
                  </a:cubicBezTo>
                  <a:cubicBezTo>
                    <a:pt x="810417" y="10866"/>
                    <a:pt x="812800" y="16618"/>
                    <a:pt x="812800" y="22617"/>
                  </a:cubicBezTo>
                  <a:lnTo>
                    <a:pt x="812800" y="790183"/>
                  </a:lnTo>
                  <a:cubicBezTo>
                    <a:pt x="812800" y="796182"/>
                    <a:pt x="810417" y="801934"/>
                    <a:pt x="806176" y="806176"/>
                  </a:cubicBezTo>
                  <a:cubicBezTo>
                    <a:pt x="801934" y="810417"/>
                    <a:pt x="796182" y="812800"/>
                    <a:pt x="790183" y="812800"/>
                  </a:cubicBezTo>
                  <a:lnTo>
                    <a:pt x="22617" y="812800"/>
                  </a:lnTo>
                  <a:cubicBezTo>
                    <a:pt x="16618" y="812800"/>
                    <a:pt x="10866" y="810417"/>
                    <a:pt x="6624" y="806176"/>
                  </a:cubicBezTo>
                  <a:cubicBezTo>
                    <a:pt x="2383" y="801934"/>
                    <a:pt x="0" y="796182"/>
                    <a:pt x="0" y="790183"/>
                  </a:cubicBezTo>
                  <a:lnTo>
                    <a:pt x="0" y="22617"/>
                  </a:lnTo>
                  <a:cubicBezTo>
                    <a:pt x="0" y="16618"/>
                    <a:pt x="2383" y="10866"/>
                    <a:pt x="6624" y="6624"/>
                  </a:cubicBezTo>
                  <a:cubicBezTo>
                    <a:pt x="10866" y="2383"/>
                    <a:pt x="16618" y="0"/>
                    <a:pt x="22617" y="0"/>
                  </a:cubicBezTo>
                  <a:close/>
                </a:path>
              </a:pathLst>
            </a:custGeom>
            <a:blipFill>
              <a:blip r:embed="rId3"/>
              <a:stretch>
                <a:fillRect l="-26812" t="0" r="-23563" b="0"/>
              </a:stretch>
            </a:blipFill>
          </p:spPr>
        </p:sp>
      </p:grpSp>
      <p:grpSp>
        <p:nvGrpSpPr>
          <p:cNvPr name="Group 6" id="6"/>
          <p:cNvGrpSpPr/>
          <p:nvPr/>
        </p:nvGrpSpPr>
        <p:grpSpPr>
          <a:xfrm rot="0">
            <a:off x="14686097" y="5234054"/>
            <a:ext cx="3423097" cy="3423097"/>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22617" y="0"/>
                  </a:moveTo>
                  <a:lnTo>
                    <a:pt x="790183" y="0"/>
                  </a:lnTo>
                  <a:cubicBezTo>
                    <a:pt x="796182" y="0"/>
                    <a:pt x="801934" y="2383"/>
                    <a:pt x="806176" y="6624"/>
                  </a:cubicBezTo>
                  <a:cubicBezTo>
                    <a:pt x="810417" y="10866"/>
                    <a:pt x="812800" y="16618"/>
                    <a:pt x="812800" y="22617"/>
                  </a:cubicBezTo>
                  <a:lnTo>
                    <a:pt x="812800" y="790183"/>
                  </a:lnTo>
                  <a:cubicBezTo>
                    <a:pt x="812800" y="796182"/>
                    <a:pt x="810417" y="801934"/>
                    <a:pt x="806176" y="806176"/>
                  </a:cubicBezTo>
                  <a:cubicBezTo>
                    <a:pt x="801934" y="810417"/>
                    <a:pt x="796182" y="812800"/>
                    <a:pt x="790183" y="812800"/>
                  </a:cubicBezTo>
                  <a:lnTo>
                    <a:pt x="22617" y="812800"/>
                  </a:lnTo>
                  <a:cubicBezTo>
                    <a:pt x="16618" y="812800"/>
                    <a:pt x="10866" y="810417"/>
                    <a:pt x="6624" y="806176"/>
                  </a:cubicBezTo>
                  <a:cubicBezTo>
                    <a:pt x="2383" y="801934"/>
                    <a:pt x="0" y="796182"/>
                    <a:pt x="0" y="790183"/>
                  </a:cubicBezTo>
                  <a:lnTo>
                    <a:pt x="0" y="22617"/>
                  </a:lnTo>
                  <a:cubicBezTo>
                    <a:pt x="0" y="16618"/>
                    <a:pt x="2383" y="10866"/>
                    <a:pt x="6624" y="6624"/>
                  </a:cubicBezTo>
                  <a:cubicBezTo>
                    <a:pt x="10866" y="2383"/>
                    <a:pt x="16618" y="0"/>
                    <a:pt x="22617" y="0"/>
                  </a:cubicBezTo>
                  <a:close/>
                </a:path>
              </a:pathLst>
            </a:custGeom>
            <a:blipFill>
              <a:blip r:embed="rId4"/>
              <a:stretch>
                <a:fillRect l="-25187" t="0" r="-25187" b="0"/>
              </a:stretch>
            </a:blipFill>
          </p:spPr>
        </p:sp>
      </p:grpSp>
      <p:grpSp>
        <p:nvGrpSpPr>
          <p:cNvPr name="Group 8" id="8"/>
          <p:cNvGrpSpPr/>
          <p:nvPr/>
        </p:nvGrpSpPr>
        <p:grpSpPr>
          <a:xfrm rot="5400000">
            <a:off x="14223515" y="-2016708"/>
            <a:ext cx="925164" cy="6598184"/>
            <a:chOff x="0" y="0"/>
            <a:chExt cx="243665" cy="1737793"/>
          </a:xfrm>
        </p:grpSpPr>
        <p:sp>
          <p:nvSpPr>
            <p:cNvPr name="Freeform 9" id="9"/>
            <p:cNvSpPr/>
            <p:nvPr/>
          </p:nvSpPr>
          <p:spPr>
            <a:xfrm flipH="false" flipV="false" rot="0">
              <a:off x="0" y="0"/>
              <a:ext cx="243665" cy="1737793"/>
            </a:xfrm>
            <a:custGeom>
              <a:avLst/>
              <a:gdLst/>
              <a:ahLst/>
              <a:cxnLst/>
              <a:rect r="r" b="b" t="t" l="l"/>
              <a:pathLst>
                <a:path h="1737793" w="243665">
                  <a:moveTo>
                    <a:pt x="83682" y="0"/>
                  </a:moveTo>
                  <a:lnTo>
                    <a:pt x="159983" y="0"/>
                  </a:lnTo>
                  <a:cubicBezTo>
                    <a:pt x="182177" y="0"/>
                    <a:pt x="203461" y="8816"/>
                    <a:pt x="219155" y="24510"/>
                  </a:cubicBezTo>
                  <a:cubicBezTo>
                    <a:pt x="234848" y="40203"/>
                    <a:pt x="243665" y="61488"/>
                    <a:pt x="243665" y="83682"/>
                  </a:cubicBezTo>
                  <a:lnTo>
                    <a:pt x="243665" y="1654112"/>
                  </a:lnTo>
                  <a:cubicBezTo>
                    <a:pt x="243665" y="1676305"/>
                    <a:pt x="234848" y="1697590"/>
                    <a:pt x="219155" y="1713283"/>
                  </a:cubicBezTo>
                  <a:cubicBezTo>
                    <a:pt x="203461" y="1728977"/>
                    <a:pt x="182177" y="1737793"/>
                    <a:pt x="159983" y="1737793"/>
                  </a:cubicBezTo>
                  <a:lnTo>
                    <a:pt x="83682" y="1737793"/>
                  </a:lnTo>
                  <a:cubicBezTo>
                    <a:pt x="61488" y="1737793"/>
                    <a:pt x="40203" y="1728977"/>
                    <a:pt x="24510" y="1713283"/>
                  </a:cubicBezTo>
                  <a:cubicBezTo>
                    <a:pt x="8816" y="1697590"/>
                    <a:pt x="0" y="1676305"/>
                    <a:pt x="0" y="1654112"/>
                  </a:cubicBezTo>
                  <a:lnTo>
                    <a:pt x="0" y="83682"/>
                  </a:lnTo>
                  <a:cubicBezTo>
                    <a:pt x="0" y="61488"/>
                    <a:pt x="8816" y="40203"/>
                    <a:pt x="24510" y="24510"/>
                  </a:cubicBezTo>
                  <a:cubicBezTo>
                    <a:pt x="40203" y="8816"/>
                    <a:pt x="61488" y="0"/>
                    <a:pt x="83682" y="0"/>
                  </a:cubicBezTo>
                  <a:close/>
                </a:path>
              </a:pathLst>
            </a:custGeom>
            <a:solidFill>
              <a:srgbClr val="616D69"/>
            </a:solidFill>
          </p:spPr>
        </p:sp>
        <p:sp>
          <p:nvSpPr>
            <p:cNvPr name="TextBox 10" id="10"/>
            <p:cNvSpPr txBox="true"/>
            <p:nvPr/>
          </p:nvSpPr>
          <p:spPr>
            <a:xfrm>
              <a:off x="0" y="-123825"/>
              <a:ext cx="243665" cy="1861618"/>
            </a:xfrm>
            <a:prstGeom prst="rect">
              <a:avLst/>
            </a:prstGeom>
          </p:spPr>
          <p:txBody>
            <a:bodyPr anchor="ctr" rtlCol="false" tIns="50800" lIns="50800" bIns="50800" rIns="50800"/>
            <a:lstStyle/>
            <a:p>
              <a:pPr algn="ctr">
                <a:lnSpc>
                  <a:spcPts val="3315"/>
                </a:lnSpc>
              </a:pPr>
            </a:p>
          </p:txBody>
        </p:sp>
      </p:grpSp>
      <p:grpSp>
        <p:nvGrpSpPr>
          <p:cNvPr name="Group 11" id="11"/>
          <p:cNvGrpSpPr/>
          <p:nvPr/>
        </p:nvGrpSpPr>
        <p:grpSpPr>
          <a:xfrm rot="0">
            <a:off x="-502481" y="8479013"/>
            <a:ext cx="7315394" cy="951309"/>
            <a:chOff x="0" y="0"/>
            <a:chExt cx="1616286" cy="210185"/>
          </a:xfrm>
        </p:grpSpPr>
        <p:sp>
          <p:nvSpPr>
            <p:cNvPr name="Freeform 12" id="12"/>
            <p:cNvSpPr/>
            <p:nvPr/>
          </p:nvSpPr>
          <p:spPr>
            <a:xfrm flipH="false" flipV="false" rot="0">
              <a:off x="0" y="0"/>
              <a:ext cx="1616286" cy="210185"/>
            </a:xfrm>
            <a:custGeom>
              <a:avLst/>
              <a:gdLst/>
              <a:ahLst/>
              <a:cxnLst/>
              <a:rect r="r" b="b" t="t" l="l"/>
              <a:pathLst>
                <a:path h="210185" w="1616286">
                  <a:moveTo>
                    <a:pt x="10583" y="0"/>
                  </a:moveTo>
                  <a:lnTo>
                    <a:pt x="1605703" y="0"/>
                  </a:lnTo>
                  <a:cubicBezTo>
                    <a:pt x="1611548" y="0"/>
                    <a:pt x="1616286" y="4738"/>
                    <a:pt x="1616286" y="10583"/>
                  </a:cubicBezTo>
                  <a:lnTo>
                    <a:pt x="1616286" y="199602"/>
                  </a:lnTo>
                  <a:cubicBezTo>
                    <a:pt x="1616286" y="205447"/>
                    <a:pt x="1611548" y="210185"/>
                    <a:pt x="1605703" y="210185"/>
                  </a:cubicBezTo>
                  <a:lnTo>
                    <a:pt x="10583" y="210185"/>
                  </a:lnTo>
                  <a:cubicBezTo>
                    <a:pt x="4738" y="210185"/>
                    <a:pt x="0" y="205447"/>
                    <a:pt x="0" y="199602"/>
                  </a:cubicBezTo>
                  <a:lnTo>
                    <a:pt x="0" y="10583"/>
                  </a:lnTo>
                  <a:cubicBezTo>
                    <a:pt x="0" y="4738"/>
                    <a:pt x="4738" y="0"/>
                    <a:pt x="10583" y="0"/>
                  </a:cubicBezTo>
                  <a:close/>
                </a:path>
              </a:pathLst>
            </a:custGeom>
            <a:solidFill>
              <a:srgbClr val="EDD801"/>
            </a:solidFill>
          </p:spPr>
        </p:sp>
        <p:sp>
          <p:nvSpPr>
            <p:cNvPr name="TextBox 13" id="13"/>
            <p:cNvSpPr txBox="true"/>
            <p:nvPr/>
          </p:nvSpPr>
          <p:spPr>
            <a:xfrm>
              <a:off x="0" y="-123825"/>
              <a:ext cx="1616286" cy="334010"/>
            </a:xfrm>
            <a:prstGeom prst="rect">
              <a:avLst/>
            </a:prstGeom>
          </p:spPr>
          <p:txBody>
            <a:bodyPr anchor="ctr" rtlCol="false" tIns="50800" lIns="50800" bIns="50800" rIns="50800"/>
            <a:lstStyle/>
            <a:p>
              <a:pPr algn="ctr">
                <a:lnSpc>
                  <a:spcPts val="3315"/>
                </a:lnSpc>
              </a:pPr>
            </a:p>
          </p:txBody>
        </p:sp>
      </p:grpSp>
      <p:grpSp>
        <p:nvGrpSpPr>
          <p:cNvPr name="Group 14" id="14"/>
          <p:cNvGrpSpPr/>
          <p:nvPr/>
        </p:nvGrpSpPr>
        <p:grpSpPr>
          <a:xfrm rot="0">
            <a:off x="-806496" y="9138255"/>
            <a:ext cx="9030474" cy="899332"/>
            <a:chOff x="0" y="0"/>
            <a:chExt cx="6121184" cy="609600"/>
          </a:xfrm>
        </p:grpSpPr>
        <p:sp>
          <p:nvSpPr>
            <p:cNvPr name="Freeform 15" id="15"/>
            <p:cNvSpPr/>
            <p:nvPr/>
          </p:nvSpPr>
          <p:spPr>
            <a:xfrm flipH="false" flipV="false" rot="0">
              <a:off x="2083" y="0"/>
              <a:ext cx="6117018" cy="609600"/>
            </a:xfrm>
            <a:custGeom>
              <a:avLst/>
              <a:gdLst/>
              <a:ahLst/>
              <a:cxnLst/>
              <a:rect r="r" b="b" t="t" l="l"/>
              <a:pathLst>
                <a:path h="609600" w="6117018">
                  <a:moveTo>
                    <a:pt x="5907328" y="0"/>
                  </a:moveTo>
                  <a:lnTo>
                    <a:pt x="6490" y="0"/>
                  </a:lnTo>
                  <a:cubicBezTo>
                    <a:pt x="4504" y="0"/>
                    <a:pt x="2639" y="955"/>
                    <a:pt x="1477" y="2566"/>
                  </a:cubicBezTo>
                  <a:cubicBezTo>
                    <a:pt x="316" y="4177"/>
                    <a:pt x="0" y="6249"/>
                    <a:pt x="628" y="8133"/>
                  </a:cubicBezTo>
                  <a:lnTo>
                    <a:pt x="198406" y="601467"/>
                  </a:lnTo>
                  <a:cubicBezTo>
                    <a:pt x="200025" y="606324"/>
                    <a:pt x="204570" y="609600"/>
                    <a:pt x="209690" y="609600"/>
                  </a:cubicBezTo>
                  <a:lnTo>
                    <a:pt x="6110528" y="609600"/>
                  </a:lnTo>
                  <a:cubicBezTo>
                    <a:pt x="6112514" y="609600"/>
                    <a:pt x="6114379" y="608645"/>
                    <a:pt x="6115540" y="607034"/>
                  </a:cubicBezTo>
                  <a:cubicBezTo>
                    <a:pt x="6116702" y="605423"/>
                    <a:pt x="6117018" y="603351"/>
                    <a:pt x="6116390" y="601467"/>
                  </a:cubicBezTo>
                  <a:lnTo>
                    <a:pt x="5918612" y="8133"/>
                  </a:lnTo>
                  <a:cubicBezTo>
                    <a:pt x="5916993" y="3276"/>
                    <a:pt x="5912447" y="0"/>
                    <a:pt x="5907328" y="0"/>
                  </a:cubicBezTo>
                  <a:close/>
                </a:path>
              </a:pathLst>
            </a:custGeom>
            <a:solidFill>
              <a:srgbClr val="616D69"/>
            </a:solidFill>
          </p:spPr>
        </p:sp>
        <p:sp>
          <p:nvSpPr>
            <p:cNvPr name="TextBox 16" id="16"/>
            <p:cNvSpPr txBox="true"/>
            <p:nvPr/>
          </p:nvSpPr>
          <p:spPr>
            <a:xfrm>
              <a:off x="101600" y="-123825"/>
              <a:ext cx="5917984" cy="733425"/>
            </a:xfrm>
            <a:prstGeom prst="rect">
              <a:avLst/>
            </a:prstGeom>
          </p:spPr>
          <p:txBody>
            <a:bodyPr anchor="ctr" rtlCol="false" tIns="50800" lIns="50800" bIns="50800" rIns="50800"/>
            <a:lstStyle/>
            <a:p>
              <a:pPr algn="ctr">
                <a:lnSpc>
                  <a:spcPts val="3315"/>
                </a:lnSpc>
              </a:pPr>
            </a:p>
          </p:txBody>
        </p:sp>
      </p:grpSp>
      <p:sp>
        <p:nvSpPr>
          <p:cNvPr name="Freeform 17" id="17"/>
          <p:cNvSpPr/>
          <p:nvPr/>
        </p:nvSpPr>
        <p:spPr>
          <a:xfrm flipH="false" flipV="false" rot="0">
            <a:off x="456556" y="8580012"/>
            <a:ext cx="558242" cy="558242"/>
          </a:xfrm>
          <a:custGeom>
            <a:avLst/>
            <a:gdLst/>
            <a:ahLst/>
            <a:cxnLst/>
            <a:rect r="r" b="b" t="t" l="l"/>
            <a:pathLst>
              <a:path h="558242" w="558242">
                <a:moveTo>
                  <a:pt x="0" y="0"/>
                </a:moveTo>
                <a:lnTo>
                  <a:pt x="558243" y="0"/>
                </a:lnTo>
                <a:lnTo>
                  <a:pt x="558243" y="558243"/>
                </a:lnTo>
                <a:lnTo>
                  <a:pt x="0" y="55824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456556" y="9383347"/>
            <a:ext cx="558242" cy="558242"/>
          </a:xfrm>
          <a:custGeom>
            <a:avLst/>
            <a:gdLst/>
            <a:ahLst/>
            <a:cxnLst/>
            <a:rect r="r" b="b" t="t" l="l"/>
            <a:pathLst>
              <a:path h="558242" w="558242">
                <a:moveTo>
                  <a:pt x="0" y="0"/>
                </a:moveTo>
                <a:lnTo>
                  <a:pt x="558243" y="0"/>
                </a:lnTo>
                <a:lnTo>
                  <a:pt x="558243" y="558242"/>
                </a:lnTo>
                <a:lnTo>
                  <a:pt x="0" y="55824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811845">
            <a:off x="310851" y="-2297025"/>
            <a:ext cx="3014874" cy="3014874"/>
          </a:xfrm>
          <a:custGeom>
            <a:avLst/>
            <a:gdLst/>
            <a:ahLst/>
            <a:cxnLst/>
            <a:rect r="r" b="b" t="t" l="l"/>
            <a:pathLst>
              <a:path h="3014874" w="3014874">
                <a:moveTo>
                  <a:pt x="0" y="0"/>
                </a:moveTo>
                <a:lnTo>
                  <a:pt x="3014874" y="0"/>
                </a:lnTo>
                <a:lnTo>
                  <a:pt x="3014874" y="3014874"/>
                </a:lnTo>
                <a:lnTo>
                  <a:pt x="0" y="301487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811845">
            <a:off x="13787454" y="9315931"/>
            <a:ext cx="3014874" cy="3014874"/>
          </a:xfrm>
          <a:custGeom>
            <a:avLst/>
            <a:gdLst/>
            <a:ahLst/>
            <a:cxnLst/>
            <a:rect r="r" b="b" t="t" l="l"/>
            <a:pathLst>
              <a:path h="3014874" w="3014874">
                <a:moveTo>
                  <a:pt x="0" y="0"/>
                </a:moveTo>
                <a:lnTo>
                  <a:pt x="3014874" y="0"/>
                </a:lnTo>
                <a:lnTo>
                  <a:pt x="3014874" y="3014874"/>
                </a:lnTo>
                <a:lnTo>
                  <a:pt x="0" y="301487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1" id="21"/>
          <p:cNvSpPr/>
          <p:nvPr/>
        </p:nvSpPr>
        <p:spPr>
          <a:xfrm flipH="false" flipV="false" rot="0">
            <a:off x="11570994" y="1031725"/>
            <a:ext cx="1238692" cy="520251"/>
          </a:xfrm>
          <a:custGeom>
            <a:avLst/>
            <a:gdLst/>
            <a:ahLst/>
            <a:cxnLst/>
            <a:rect r="r" b="b" t="t" l="l"/>
            <a:pathLst>
              <a:path h="520251" w="1238692">
                <a:moveTo>
                  <a:pt x="0" y="0"/>
                </a:moveTo>
                <a:lnTo>
                  <a:pt x="1238692" y="0"/>
                </a:lnTo>
                <a:lnTo>
                  <a:pt x="1238692" y="520251"/>
                </a:lnTo>
                <a:lnTo>
                  <a:pt x="0" y="520251"/>
                </a:lnTo>
                <a:lnTo>
                  <a:pt x="0" y="0"/>
                </a:lnTo>
                <a:close/>
              </a:path>
            </a:pathLst>
          </a:custGeom>
          <a:blipFill>
            <a:blip r:embed="rId11"/>
            <a:stretch>
              <a:fillRect l="0" t="0" r="0" b="0"/>
            </a:stretch>
          </a:blipFill>
        </p:spPr>
      </p:sp>
      <p:grpSp>
        <p:nvGrpSpPr>
          <p:cNvPr name="Group 22" id="22"/>
          <p:cNvGrpSpPr/>
          <p:nvPr/>
        </p:nvGrpSpPr>
        <p:grpSpPr>
          <a:xfrm rot="0">
            <a:off x="11087454" y="5239816"/>
            <a:ext cx="3423097" cy="3423097"/>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22617" y="0"/>
                  </a:moveTo>
                  <a:lnTo>
                    <a:pt x="790183" y="0"/>
                  </a:lnTo>
                  <a:cubicBezTo>
                    <a:pt x="796182" y="0"/>
                    <a:pt x="801934" y="2383"/>
                    <a:pt x="806176" y="6624"/>
                  </a:cubicBezTo>
                  <a:cubicBezTo>
                    <a:pt x="810417" y="10866"/>
                    <a:pt x="812800" y="16618"/>
                    <a:pt x="812800" y="22617"/>
                  </a:cubicBezTo>
                  <a:lnTo>
                    <a:pt x="812800" y="790183"/>
                  </a:lnTo>
                  <a:cubicBezTo>
                    <a:pt x="812800" y="796182"/>
                    <a:pt x="810417" y="801934"/>
                    <a:pt x="806176" y="806176"/>
                  </a:cubicBezTo>
                  <a:cubicBezTo>
                    <a:pt x="801934" y="810417"/>
                    <a:pt x="796182" y="812800"/>
                    <a:pt x="790183" y="812800"/>
                  </a:cubicBezTo>
                  <a:lnTo>
                    <a:pt x="22617" y="812800"/>
                  </a:lnTo>
                  <a:cubicBezTo>
                    <a:pt x="16618" y="812800"/>
                    <a:pt x="10866" y="810417"/>
                    <a:pt x="6624" y="806176"/>
                  </a:cubicBezTo>
                  <a:cubicBezTo>
                    <a:pt x="2383" y="801934"/>
                    <a:pt x="0" y="796182"/>
                    <a:pt x="0" y="790183"/>
                  </a:cubicBezTo>
                  <a:lnTo>
                    <a:pt x="0" y="22617"/>
                  </a:lnTo>
                  <a:cubicBezTo>
                    <a:pt x="0" y="16618"/>
                    <a:pt x="2383" y="10866"/>
                    <a:pt x="6624" y="6624"/>
                  </a:cubicBezTo>
                  <a:cubicBezTo>
                    <a:pt x="10866" y="2383"/>
                    <a:pt x="16618" y="0"/>
                    <a:pt x="22617" y="0"/>
                  </a:cubicBezTo>
                  <a:close/>
                </a:path>
              </a:pathLst>
            </a:custGeom>
            <a:blipFill>
              <a:blip r:embed="rId12"/>
              <a:stretch>
                <a:fillRect l="-24906" t="0" r="-24906" b="0"/>
              </a:stretch>
            </a:blipFill>
          </p:spPr>
        </p:sp>
      </p:grpSp>
      <p:sp>
        <p:nvSpPr>
          <p:cNvPr name="TextBox 24" id="24"/>
          <p:cNvSpPr txBox="true"/>
          <p:nvPr/>
        </p:nvSpPr>
        <p:spPr>
          <a:xfrm rot="0">
            <a:off x="630680" y="3367241"/>
            <a:ext cx="10456775" cy="1085148"/>
          </a:xfrm>
          <a:prstGeom prst="rect">
            <a:avLst/>
          </a:prstGeom>
        </p:spPr>
        <p:txBody>
          <a:bodyPr anchor="t" rtlCol="false" tIns="0" lIns="0" bIns="0" rIns="0">
            <a:spAutoFit/>
          </a:bodyPr>
          <a:lstStyle/>
          <a:p>
            <a:pPr algn="l">
              <a:lnSpc>
                <a:spcPts val="8960"/>
              </a:lnSpc>
            </a:pPr>
            <a:r>
              <a:rPr lang="en-US" sz="6400">
                <a:solidFill>
                  <a:srgbClr val="EDD801"/>
                </a:solidFill>
                <a:latin typeface="Antonio"/>
                <a:ea typeface="Antonio"/>
                <a:cs typeface="Antonio"/>
                <a:sym typeface="Antonio"/>
              </a:rPr>
              <a:t>NON-MEDICAL TRANSPORTATION</a:t>
            </a:r>
          </a:p>
        </p:txBody>
      </p:sp>
      <p:sp>
        <p:nvSpPr>
          <p:cNvPr name="TextBox 25" id="25"/>
          <p:cNvSpPr txBox="true"/>
          <p:nvPr/>
        </p:nvSpPr>
        <p:spPr>
          <a:xfrm rot="0">
            <a:off x="630680" y="4395239"/>
            <a:ext cx="11103157" cy="537779"/>
          </a:xfrm>
          <a:prstGeom prst="rect">
            <a:avLst/>
          </a:prstGeom>
        </p:spPr>
        <p:txBody>
          <a:bodyPr anchor="t" rtlCol="false" tIns="0" lIns="0" bIns="0" rIns="0">
            <a:spAutoFit/>
          </a:bodyPr>
          <a:lstStyle/>
          <a:p>
            <a:pPr algn="l">
              <a:lnSpc>
                <a:spcPts val="4480"/>
              </a:lnSpc>
            </a:pPr>
            <a:r>
              <a:rPr lang="en-US" sz="3200">
                <a:solidFill>
                  <a:srgbClr val="FFFFFF"/>
                </a:solidFill>
                <a:latin typeface="Anton"/>
                <a:ea typeface="Anton"/>
                <a:cs typeface="Anton"/>
                <a:sym typeface="Anton"/>
              </a:rPr>
              <a:t>FOR SENIORS AND DISABLED RESIDENTS IN LAS VEGAS</a:t>
            </a:r>
          </a:p>
        </p:txBody>
      </p:sp>
      <p:sp>
        <p:nvSpPr>
          <p:cNvPr name="TextBox 26" id="26"/>
          <p:cNvSpPr txBox="true"/>
          <p:nvPr/>
        </p:nvSpPr>
        <p:spPr>
          <a:xfrm rot="0">
            <a:off x="630680" y="5515663"/>
            <a:ext cx="8700494" cy="642500"/>
          </a:xfrm>
          <a:prstGeom prst="rect">
            <a:avLst/>
          </a:prstGeom>
        </p:spPr>
        <p:txBody>
          <a:bodyPr anchor="t" rtlCol="false" tIns="0" lIns="0" bIns="0" rIns="0">
            <a:spAutoFit/>
          </a:bodyPr>
          <a:lstStyle/>
          <a:p>
            <a:pPr algn="l">
              <a:lnSpc>
                <a:spcPts val="1674"/>
              </a:lnSpc>
            </a:pPr>
            <a:r>
              <a:rPr lang="en-US" sz="1674">
                <a:solidFill>
                  <a:srgbClr val="FFFFFF"/>
                </a:solidFill>
                <a:latin typeface="Noto Sans Bengali"/>
                <a:ea typeface="Noto Sans Bengali"/>
                <a:cs typeface="Noto Sans Bengali"/>
                <a:sym typeface="Noto Sans Bengali"/>
              </a:rPr>
              <a:t>Specialized Non-Medical Transportation for Seniors and Disabled Residents in Las Vegas offers safe, accessible travel for those needing extra support. Our dedicated services ensure comfort, reliability, and independence for every journey.</a:t>
            </a:r>
          </a:p>
        </p:txBody>
      </p:sp>
      <p:sp>
        <p:nvSpPr>
          <p:cNvPr name="TextBox 27" id="27"/>
          <p:cNvSpPr txBox="true"/>
          <p:nvPr/>
        </p:nvSpPr>
        <p:spPr>
          <a:xfrm rot="0">
            <a:off x="13002556" y="925971"/>
            <a:ext cx="4982633" cy="560427"/>
          </a:xfrm>
          <a:prstGeom prst="rect">
            <a:avLst/>
          </a:prstGeom>
        </p:spPr>
        <p:txBody>
          <a:bodyPr anchor="t" rtlCol="false" tIns="0" lIns="0" bIns="0" rIns="0">
            <a:spAutoFit/>
          </a:bodyPr>
          <a:lstStyle/>
          <a:p>
            <a:pPr algn="l">
              <a:lnSpc>
                <a:spcPts val="3760"/>
              </a:lnSpc>
            </a:pPr>
            <a:r>
              <a:rPr lang="en-US" sz="2685" b="true">
                <a:solidFill>
                  <a:srgbClr val="EDD801"/>
                </a:solidFill>
                <a:latin typeface="Mont Bold"/>
                <a:ea typeface="Mont Bold"/>
                <a:cs typeface="Mont Bold"/>
                <a:sym typeface="Mont Bold"/>
              </a:rPr>
              <a:t>Total Needs Transportation</a:t>
            </a:r>
          </a:p>
        </p:txBody>
      </p:sp>
      <p:sp>
        <p:nvSpPr>
          <p:cNvPr name="TextBox 28" id="28"/>
          <p:cNvSpPr txBox="true"/>
          <p:nvPr/>
        </p:nvSpPr>
        <p:spPr>
          <a:xfrm rot="0">
            <a:off x="1625604" y="8587334"/>
            <a:ext cx="4645916" cy="476923"/>
          </a:xfrm>
          <a:prstGeom prst="rect">
            <a:avLst/>
          </a:prstGeom>
        </p:spPr>
        <p:txBody>
          <a:bodyPr anchor="t" rtlCol="false" tIns="0" lIns="0" bIns="0" rIns="0">
            <a:spAutoFit/>
          </a:bodyPr>
          <a:lstStyle/>
          <a:p>
            <a:pPr algn="l">
              <a:lnSpc>
                <a:spcPts val="2832"/>
              </a:lnSpc>
            </a:pPr>
            <a:r>
              <a:rPr lang="en-US" sz="2697">
                <a:solidFill>
                  <a:srgbClr val="000000"/>
                </a:solidFill>
                <a:latin typeface="Mont"/>
                <a:ea typeface="Mont"/>
                <a:cs typeface="Mont"/>
                <a:sym typeface="Mont"/>
              </a:rPr>
              <a:t>+1 702-764-2919</a:t>
            </a:r>
          </a:p>
        </p:txBody>
      </p:sp>
      <p:sp>
        <p:nvSpPr>
          <p:cNvPr name="TextBox 29" id="29"/>
          <p:cNvSpPr txBox="true"/>
          <p:nvPr/>
        </p:nvSpPr>
        <p:spPr>
          <a:xfrm rot="0">
            <a:off x="1625604" y="9457719"/>
            <a:ext cx="6111827" cy="384766"/>
          </a:xfrm>
          <a:prstGeom prst="rect">
            <a:avLst/>
          </a:prstGeom>
        </p:spPr>
        <p:txBody>
          <a:bodyPr anchor="t" rtlCol="false" tIns="0" lIns="0" bIns="0" rIns="0">
            <a:spAutoFit/>
          </a:bodyPr>
          <a:lstStyle/>
          <a:p>
            <a:pPr algn="l">
              <a:lnSpc>
                <a:spcPts val="2307"/>
              </a:lnSpc>
            </a:pPr>
            <a:r>
              <a:rPr lang="en-US" sz="2197">
                <a:solidFill>
                  <a:srgbClr val="EDD801"/>
                </a:solidFill>
                <a:latin typeface="Mont"/>
                <a:ea typeface="Mont"/>
                <a:cs typeface="Mont"/>
                <a:sym typeface="Mont"/>
              </a:rPr>
              <a:t>WWW.TOTALNEEDSTRANSPORTATION.COM</a:t>
            </a:r>
          </a:p>
        </p:txBody>
      </p:sp>
      <p:sp>
        <p:nvSpPr>
          <p:cNvPr name="TextBox 30" id="30"/>
          <p:cNvSpPr txBox="true"/>
          <p:nvPr/>
        </p:nvSpPr>
        <p:spPr>
          <a:xfrm rot="0">
            <a:off x="630680" y="2729634"/>
            <a:ext cx="3201927" cy="837632"/>
          </a:xfrm>
          <a:prstGeom prst="rect">
            <a:avLst/>
          </a:prstGeom>
        </p:spPr>
        <p:txBody>
          <a:bodyPr anchor="t" rtlCol="false" tIns="0" lIns="0" bIns="0" rIns="0">
            <a:spAutoFit/>
          </a:bodyPr>
          <a:lstStyle/>
          <a:p>
            <a:pPr algn="l">
              <a:lnSpc>
                <a:spcPts val="6859"/>
              </a:lnSpc>
            </a:pPr>
            <a:r>
              <a:rPr lang="en-US" sz="4899">
                <a:solidFill>
                  <a:srgbClr val="FFFFFF"/>
                </a:solidFill>
                <a:latin typeface="Anton"/>
                <a:ea typeface="Anton"/>
                <a:cs typeface="Anton"/>
                <a:sym typeface="Anton"/>
              </a:rPr>
              <a:t>SPECIALIZED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0674857" y="-602568"/>
            <a:ext cx="7935874" cy="11492137"/>
            <a:chOff x="0" y="0"/>
            <a:chExt cx="731952" cy="1059958"/>
          </a:xfrm>
        </p:grpSpPr>
        <p:sp>
          <p:nvSpPr>
            <p:cNvPr name="Freeform 3" id="3"/>
            <p:cNvSpPr/>
            <p:nvPr/>
          </p:nvSpPr>
          <p:spPr>
            <a:xfrm flipH="false" flipV="false" rot="0">
              <a:off x="0" y="0"/>
              <a:ext cx="731952" cy="1059958"/>
            </a:xfrm>
            <a:custGeom>
              <a:avLst/>
              <a:gdLst/>
              <a:ahLst/>
              <a:cxnLst/>
              <a:rect r="r" b="b" t="t" l="l"/>
              <a:pathLst>
                <a:path h="1059958" w="731952">
                  <a:moveTo>
                    <a:pt x="0" y="0"/>
                  </a:moveTo>
                  <a:lnTo>
                    <a:pt x="731952" y="0"/>
                  </a:lnTo>
                  <a:lnTo>
                    <a:pt x="731952" y="1059958"/>
                  </a:lnTo>
                  <a:lnTo>
                    <a:pt x="0" y="1059958"/>
                  </a:lnTo>
                  <a:close/>
                </a:path>
              </a:pathLst>
            </a:custGeom>
            <a:blipFill>
              <a:blip r:embed="rId2"/>
              <a:stretch>
                <a:fillRect l="-47116" t="0" r="-70238" b="0"/>
              </a:stretch>
            </a:blipFill>
          </p:spPr>
        </p:sp>
      </p:grpSp>
      <p:sp>
        <p:nvSpPr>
          <p:cNvPr name="Freeform 4" id="4"/>
          <p:cNvSpPr/>
          <p:nvPr/>
        </p:nvSpPr>
        <p:spPr>
          <a:xfrm flipH="false" flipV="false" rot="0">
            <a:off x="10188310" y="-912008"/>
            <a:ext cx="11492137" cy="11492137"/>
          </a:xfrm>
          <a:custGeom>
            <a:avLst/>
            <a:gdLst/>
            <a:ahLst/>
            <a:cxnLst/>
            <a:rect r="r" b="b" t="t" l="l"/>
            <a:pathLst>
              <a:path h="11492137" w="11492137">
                <a:moveTo>
                  <a:pt x="0" y="0"/>
                </a:moveTo>
                <a:lnTo>
                  <a:pt x="11492137" y="0"/>
                </a:lnTo>
                <a:lnTo>
                  <a:pt x="11492137" y="11492137"/>
                </a:lnTo>
                <a:lnTo>
                  <a:pt x="0" y="114921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902" y="4433808"/>
            <a:ext cx="3912825" cy="721179"/>
          </a:xfrm>
          <a:prstGeom prst="rect">
            <a:avLst/>
          </a:prstGeom>
        </p:spPr>
        <p:txBody>
          <a:bodyPr anchor="t" rtlCol="false" tIns="0" lIns="0" bIns="0" rIns="0">
            <a:spAutoFit/>
          </a:bodyPr>
          <a:lstStyle/>
          <a:p>
            <a:pPr algn="l" marL="760719" indent="-380359" lvl="1">
              <a:lnSpc>
                <a:spcPts val="4932"/>
              </a:lnSpc>
              <a:buFont typeface="Arial"/>
              <a:buChar char="•"/>
            </a:pPr>
            <a:r>
              <a:rPr lang="en-US" sz="3523">
                <a:solidFill>
                  <a:srgbClr val="FFFFFF"/>
                </a:solidFill>
                <a:latin typeface="Mont"/>
                <a:ea typeface="Mont"/>
                <a:cs typeface="Mont"/>
                <a:sym typeface="Mont"/>
              </a:rPr>
              <a:t>About Us</a:t>
            </a:r>
          </a:p>
        </p:txBody>
      </p:sp>
      <p:sp>
        <p:nvSpPr>
          <p:cNvPr name="AutoShape 6" id="6"/>
          <p:cNvSpPr/>
          <p:nvPr/>
        </p:nvSpPr>
        <p:spPr>
          <a:xfrm flipV="true">
            <a:off x="4916786" y="4889648"/>
            <a:ext cx="3927794" cy="16914"/>
          </a:xfrm>
          <a:prstGeom prst="line">
            <a:avLst/>
          </a:prstGeom>
          <a:ln cap="flat" w="38100">
            <a:solidFill>
              <a:srgbClr val="EDD801"/>
            </a:solidFill>
            <a:prstDash val="lgDash"/>
            <a:headEnd type="none" len="sm" w="sm"/>
            <a:tailEnd type="none" len="sm" w="sm"/>
          </a:ln>
        </p:spPr>
      </p:sp>
      <p:sp>
        <p:nvSpPr>
          <p:cNvPr name="TextBox 7" id="7"/>
          <p:cNvSpPr txBox="true"/>
          <p:nvPr/>
        </p:nvSpPr>
        <p:spPr>
          <a:xfrm rot="0">
            <a:off x="1028902" y="5212558"/>
            <a:ext cx="3912825" cy="721179"/>
          </a:xfrm>
          <a:prstGeom prst="rect">
            <a:avLst/>
          </a:prstGeom>
        </p:spPr>
        <p:txBody>
          <a:bodyPr anchor="t" rtlCol="false" tIns="0" lIns="0" bIns="0" rIns="0">
            <a:spAutoFit/>
          </a:bodyPr>
          <a:lstStyle/>
          <a:p>
            <a:pPr algn="l" marL="760719" indent="-380359" lvl="1">
              <a:lnSpc>
                <a:spcPts val="4932"/>
              </a:lnSpc>
              <a:buFont typeface="Arial"/>
              <a:buChar char="•"/>
            </a:pPr>
            <a:r>
              <a:rPr lang="en-US" sz="3523">
                <a:solidFill>
                  <a:srgbClr val="FFFFFF"/>
                </a:solidFill>
                <a:latin typeface="Mont"/>
                <a:ea typeface="Mont"/>
                <a:cs typeface="Mont"/>
                <a:sym typeface="Mont"/>
              </a:rPr>
              <a:t>Our Vision</a:t>
            </a:r>
          </a:p>
        </p:txBody>
      </p:sp>
      <p:sp>
        <p:nvSpPr>
          <p:cNvPr name="AutoShape 8" id="8"/>
          <p:cNvSpPr/>
          <p:nvPr/>
        </p:nvSpPr>
        <p:spPr>
          <a:xfrm flipV="true">
            <a:off x="4916786" y="5668397"/>
            <a:ext cx="3927794" cy="16914"/>
          </a:xfrm>
          <a:prstGeom prst="line">
            <a:avLst/>
          </a:prstGeom>
          <a:ln cap="flat" w="38100">
            <a:solidFill>
              <a:srgbClr val="EDD801"/>
            </a:solidFill>
            <a:prstDash val="lgDash"/>
            <a:headEnd type="none" len="sm" w="sm"/>
            <a:tailEnd type="none" len="sm" w="sm"/>
          </a:ln>
        </p:spPr>
      </p:sp>
      <p:sp>
        <p:nvSpPr>
          <p:cNvPr name="TextBox 9" id="9"/>
          <p:cNvSpPr txBox="true"/>
          <p:nvPr/>
        </p:nvSpPr>
        <p:spPr>
          <a:xfrm rot="0">
            <a:off x="1028829" y="5991307"/>
            <a:ext cx="3912825" cy="721179"/>
          </a:xfrm>
          <a:prstGeom prst="rect">
            <a:avLst/>
          </a:prstGeom>
        </p:spPr>
        <p:txBody>
          <a:bodyPr anchor="t" rtlCol="false" tIns="0" lIns="0" bIns="0" rIns="0">
            <a:spAutoFit/>
          </a:bodyPr>
          <a:lstStyle/>
          <a:p>
            <a:pPr algn="l" marL="760719" indent="-380359" lvl="1">
              <a:lnSpc>
                <a:spcPts val="4932"/>
              </a:lnSpc>
              <a:buFont typeface="Arial"/>
              <a:buChar char="•"/>
            </a:pPr>
            <a:r>
              <a:rPr lang="en-US" sz="3523">
                <a:solidFill>
                  <a:srgbClr val="FFFFFF"/>
                </a:solidFill>
                <a:latin typeface="Mont"/>
                <a:ea typeface="Mont"/>
                <a:cs typeface="Mont"/>
                <a:sym typeface="Mont"/>
              </a:rPr>
              <a:t>Our Mission</a:t>
            </a:r>
          </a:p>
        </p:txBody>
      </p:sp>
      <p:sp>
        <p:nvSpPr>
          <p:cNvPr name="AutoShape 10" id="10"/>
          <p:cNvSpPr/>
          <p:nvPr/>
        </p:nvSpPr>
        <p:spPr>
          <a:xfrm flipV="true">
            <a:off x="4916713" y="6447147"/>
            <a:ext cx="3927794" cy="16914"/>
          </a:xfrm>
          <a:prstGeom prst="line">
            <a:avLst/>
          </a:prstGeom>
          <a:ln cap="flat" w="38100">
            <a:solidFill>
              <a:srgbClr val="EDD801"/>
            </a:solidFill>
            <a:prstDash val="lgDash"/>
            <a:headEnd type="none" len="sm" w="sm"/>
            <a:tailEnd type="none" len="sm" w="sm"/>
          </a:ln>
        </p:spPr>
      </p:sp>
      <p:sp>
        <p:nvSpPr>
          <p:cNvPr name="TextBox 11" id="11"/>
          <p:cNvSpPr txBox="true"/>
          <p:nvPr/>
        </p:nvSpPr>
        <p:spPr>
          <a:xfrm rot="0">
            <a:off x="1028829" y="6770057"/>
            <a:ext cx="3912825" cy="721179"/>
          </a:xfrm>
          <a:prstGeom prst="rect">
            <a:avLst/>
          </a:prstGeom>
        </p:spPr>
        <p:txBody>
          <a:bodyPr anchor="t" rtlCol="false" tIns="0" lIns="0" bIns="0" rIns="0">
            <a:spAutoFit/>
          </a:bodyPr>
          <a:lstStyle/>
          <a:p>
            <a:pPr algn="l" marL="760719" indent="-380359" lvl="1">
              <a:lnSpc>
                <a:spcPts val="4932"/>
              </a:lnSpc>
              <a:buFont typeface="Arial"/>
              <a:buChar char="•"/>
            </a:pPr>
            <a:r>
              <a:rPr lang="en-US" sz="3523">
                <a:solidFill>
                  <a:srgbClr val="FFFFFF"/>
                </a:solidFill>
                <a:latin typeface="Mont"/>
                <a:ea typeface="Mont"/>
                <a:cs typeface="Mont"/>
                <a:sym typeface="Mont"/>
              </a:rPr>
              <a:t>Our Services</a:t>
            </a:r>
          </a:p>
        </p:txBody>
      </p:sp>
      <p:sp>
        <p:nvSpPr>
          <p:cNvPr name="AutoShape 12" id="12"/>
          <p:cNvSpPr/>
          <p:nvPr/>
        </p:nvSpPr>
        <p:spPr>
          <a:xfrm flipV="true">
            <a:off x="4916713" y="7225896"/>
            <a:ext cx="3927794" cy="16914"/>
          </a:xfrm>
          <a:prstGeom prst="line">
            <a:avLst/>
          </a:prstGeom>
          <a:ln cap="flat" w="38100">
            <a:solidFill>
              <a:srgbClr val="EDD801"/>
            </a:solidFill>
            <a:prstDash val="lgDash"/>
            <a:headEnd type="none" len="sm" w="sm"/>
            <a:tailEnd type="none" len="sm" w="sm"/>
          </a:ln>
        </p:spPr>
      </p:sp>
      <p:sp>
        <p:nvSpPr>
          <p:cNvPr name="TextBox 13" id="13"/>
          <p:cNvSpPr txBox="true"/>
          <p:nvPr/>
        </p:nvSpPr>
        <p:spPr>
          <a:xfrm rot="0">
            <a:off x="1028757" y="7548806"/>
            <a:ext cx="3912825" cy="721179"/>
          </a:xfrm>
          <a:prstGeom prst="rect">
            <a:avLst/>
          </a:prstGeom>
        </p:spPr>
        <p:txBody>
          <a:bodyPr anchor="t" rtlCol="false" tIns="0" lIns="0" bIns="0" rIns="0">
            <a:spAutoFit/>
          </a:bodyPr>
          <a:lstStyle/>
          <a:p>
            <a:pPr algn="l" marL="760719" indent="-380359" lvl="1">
              <a:lnSpc>
                <a:spcPts val="4932"/>
              </a:lnSpc>
              <a:buFont typeface="Arial"/>
              <a:buChar char="•"/>
            </a:pPr>
            <a:r>
              <a:rPr lang="en-US" sz="3523">
                <a:solidFill>
                  <a:srgbClr val="FFFFFF"/>
                </a:solidFill>
                <a:latin typeface="Mont"/>
                <a:ea typeface="Mont"/>
                <a:cs typeface="Mont"/>
                <a:sym typeface="Mont"/>
              </a:rPr>
              <a:t>Facilities</a:t>
            </a:r>
          </a:p>
        </p:txBody>
      </p:sp>
      <p:sp>
        <p:nvSpPr>
          <p:cNvPr name="AutoShape 14" id="14"/>
          <p:cNvSpPr/>
          <p:nvPr/>
        </p:nvSpPr>
        <p:spPr>
          <a:xfrm flipV="true">
            <a:off x="4916640" y="8004646"/>
            <a:ext cx="3927794" cy="16914"/>
          </a:xfrm>
          <a:prstGeom prst="line">
            <a:avLst/>
          </a:prstGeom>
          <a:ln cap="flat" w="38100">
            <a:solidFill>
              <a:srgbClr val="EDD801"/>
            </a:solidFill>
            <a:prstDash val="lgDash"/>
            <a:headEnd type="none" len="sm" w="sm"/>
            <a:tailEnd type="none" len="sm" w="sm"/>
          </a:ln>
        </p:spPr>
      </p:sp>
      <p:sp>
        <p:nvSpPr>
          <p:cNvPr name="TextBox 15" id="15"/>
          <p:cNvSpPr txBox="true"/>
          <p:nvPr/>
        </p:nvSpPr>
        <p:spPr>
          <a:xfrm rot="0">
            <a:off x="1028757" y="8327556"/>
            <a:ext cx="3912825" cy="721179"/>
          </a:xfrm>
          <a:prstGeom prst="rect">
            <a:avLst/>
          </a:prstGeom>
        </p:spPr>
        <p:txBody>
          <a:bodyPr anchor="t" rtlCol="false" tIns="0" lIns="0" bIns="0" rIns="0">
            <a:spAutoFit/>
          </a:bodyPr>
          <a:lstStyle/>
          <a:p>
            <a:pPr algn="l" marL="760719" indent="-380359" lvl="1">
              <a:lnSpc>
                <a:spcPts val="4932"/>
              </a:lnSpc>
              <a:buFont typeface="Arial"/>
              <a:buChar char="•"/>
            </a:pPr>
            <a:r>
              <a:rPr lang="en-US" sz="3523">
                <a:solidFill>
                  <a:srgbClr val="FFFFFF"/>
                </a:solidFill>
                <a:latin typeface="Mont"/>
                <a:ea typeface="Mont"/>
                <a:cs typeface="Mont"/>
                <a:sym typeface="Mont"/>
              </a:rPr>
              <a:t>Get in touch</a:t>
            </a:r>
          </a:p>
        </p:txBody>
      </p:sp>
      <p:sp>
        <p:nvSpPr>
          <p:cNvPr name="AutoShape 16" id="16"/>
          <p:cNvSpPr/>
          <p:nvPr/>
        </p:nvSpPr>
        <p:spPr>
          <a:xfrm flipV="true">
            <a:off x="4916640" y="8783395"/>
            <a:ext cx="3927794" cy="16914"/>
          </a:xfrm>
          <a:prstGeom prst="line">
            <a:avLst/>
          </a:prstGeom>
          <a:ln cap="flat" w="38100">
            <a:solidFill>
              <a:srgbClr val="EDD801"/>
            </a:solidFill>
            <a:prstDash val="lgDash"/>
            <a:headEnd type="none" len="sm" w="sm"/>
            <a:tailEnd type="none" len="sm" w="sm"/>
          </a:ln>
        </p:spPr>
      </p:sp>
      <p:sp>
        <p:nvSpPr>
          <p:cNvPr name="Freeform 17" id="17"/>
          <p:cNvSpPr/>
          <p:nvPr/>
        </p:nvSpPr>
        <p:spPr>
          <a:xfrm flipH="false" flipV="false" rot="0">
            <a:off x="8844580" y="4582567"/>
            <a:ext cx="614162" cy="614162"/>
          </a:xfrm>
          <a:custGeom>
            <a:avLst/>
            <a:gdLst/>
            <a:ahLst/>
            <a:cxnLst/>
            <a:rect r="r" b="b" t="t" l="l"/>
            <a:pathLst>
              <a:path h="614162" w="614162">
                <a:moveTo>
                  <a:pt x="0" y="0"/>
                </a:moveTo>
                <a:lnTo>
                  <a:pt x="614162" y="0"/>
                </a:lnTo>
                <a:lnTo>
                  <a:pt x="614162" y="614162"/>
                </a:lnTo>
                <a:lnTo>
                  <a:pt x="0" y="6141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8844361" y="5361316"/>
            <a:ext cx="614162" cy="614162"/>
          </a:xfrm>
          <a:custGeom>
            <a:avLst/>
            <a:gdLst/>
            <a:ahLst/>
            <a:cxnLst/>
            <a:rect r="r" b="b" t="t" l="l"/>
            <a:pathLst>
              <a:path h="614162" w="614162">
                <a:moveTo>
                  <a:pt x="0" y="0"/>
                </a:moveTo>
                <a:lnTo>
                  <a:pt x="614162" y="0"/>
                </a:lnTo>
                <a:lnTo>
                  <a:pt x="614162" y="614162"/>
                </a:lnTo>
                <a:lnTo>
                  <a:pt x="0" y="6141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0">
            <a:off x="8844361" y="6106959"/>
            <a:ext cx="605527" cy="605527"/>
          </a:xfrm>
          <a:custGeom>
            <a:avLst/>
            <a:gdLst/>
            <a:ahLst/>
            <a:cxnLst/>
            <a:rect r="r" b="b" t="t" l="l"/>
            <a:pathLst>
              <a:path h="605527" w="605527">
                <a:moveTo>
                  <a:pt x="0" y="0"/>
                </a:moveTo>
                <a:lnTo>
                  <a:pt x="605527" y="0"/>
                </a:lnTo>
                <a:lnTo>
                  <a:pt x="605527" y="605527"/>
                </a:lnTo>
                <a:lnTo>
                  <a:pt x="0" y="60552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0">
            <a:off x="8835508" y="6876855"/>
            <a:ext cx="614380" cy="614380"/>
          </a:xfrm>
          <a:custGeom>
            <a:avLst/>
            <a:gdLst/>
            <a:ahLst/>
            <a:cxnLst/>
            <a:rect r="r" b="b" t="t" l="l"/>
            <a:pathLst>
              <a:path h="614380" w="614380">
                <a:moveTo>
                  <a:pt x="0" y="0"/>
                </a:moveTo>
                <a:lnTo>
                  <a:pt x="614380" y="0"/>
                </a:lnTo>
                <a:lnTo>
                  <a:pt x="614380" y="614381"/>
                </a:lnTo>
                <a:lnTo>
                  <a:pt x="0" y="61438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p:cNvSpPr/>
          <p:nvPr/>
        </p:nvSpPr>
        <p:spPr>
          <a:xfrm flipH="false" flipV="false" rot="0">
            <a:off x="8835508" y="7655605"/>
            <a:ext cx="614380" cy="614380"/>
          </a:xfrm>
          <a:custGeom>
            <a:avLst/>
            <a:gdLst/>
            <a:ahLst/>
            <a:cxnLst/>
            <a:rect r="r" b="b" t="t" l="l"/>
            <a:pathLst>
              <a:path h="614380" w="614380">
                <a:moveTo>
                  <a:pt x="0" y="0"/>
                </a:moveTo>
                <a:lnTo>
                  <a:pt x="614380" y="0"/>
                </a:lnTo>
                <a:lnTo>
                  <a:pt x="614380" y="614380"/>
                </a:lnTo>
                <a:lnTo>
                  <a:pt x="0" y="61438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2" id="22"/>
          <p:cNvSpPr/>
          <p:nvPr/>
        </p:nvSpPr>
        <p:spPr>
          <a:xfrm flipH="false" flipV="false" rot="0">
            <a:off x="8835508" y="8433417"/>
            <a:ext cx="614380" cy="614380"/>
          </a:xfrm>
          <a:custGeom>
            <a:avLst/>
            <a:gdLst/>
            <a:ahLst/>
            <a:cxnLst/>
            <a:rect r="r" b="b" t="t" l="l"/>
            <a:pathLst>
              <a:path h="614380" w="614380">
                <a:moveTo>
                  <a:pt x="0" y="0"/>
                </a:moveTo>
                <a:lnTo>
                  <a:pt x="614380" y="0"/>
                </a:lnTo>
                <a:lnTo>
                  <a:pt x="614380" y="614381"/>
                </a:lnTo>
                <a:lnTo>
                  <a:pt x="0" y="61438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3" id="23"/>
          <p:cNvSpPr/>
          <p:nvPr/>
        </p:nvSpPr>
        <p:spPr>
          <a:xfrm flipH="false" flipV="false" rot="-811845">
            <a:off x="310851" y="-2297025"/>
            <a:ext cx="3014874" cy="3014874"/>
          </a:xfrm>
          <a:custGeom>
            <a:avLst/>
            <a:gdLst/>
            <a:ahLst/>
            <a:cxnLst/>
            <a:rect r="r" b="b" t="t" l="l"/>
            <a:pathLst>
              <a:path h="3014874" w="3014874">
                <a:moveTo>
                  <a:pt x="0" y="0"/>
                </a:moveTo>
                <a:lnTo>
                  <a:pt x="3014874" y="0"/>
                </a:lnTo>
                <a:lnTo>
                  <a:pt x="3014874" y="3014874"/>
                </a:lnTo>
                <a:lnTo>
                  <a:pt x="0" y="301487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4" id="24"/>
          <p:cNvSpPr/>
          <p:nvPr/>
        </p:nvSpPr>
        <p:spPr>
          <a:xfrm flipH="false" flipV="false" rot="0">
            <a:off x="11793338" y="916476"/>
            <a:ext cx="1238692" cy="520251"/>
          </a:xfrm>
          <a:custGeom>
            <a:avLst/>
            <a:gdLst/>
            <a:ahLst/>
            <a:cxnLst/>
            <a:rect r="r" b="b" t="t" l="l"/>
            <a:pathLst>
              <a:path h="520251" w="1238692">
                <a:moveTo>
                  <a:pt x="0" y="0"/>
                </a:moveTo>
                <a:lnTo>
                  <a:pt x="1238692" y="0"/>
                </a:lnTo>
                <a:lnTo>
                  <a:pt x="1238692" y="520251"/>
                </a:lnTo>
                <a:lnTo>
                  <a:pt x="0" y="520251"/>
                </a:lnTo>
                <a:lnTo>
                  <a:pt x="0" y="0"/>
                </a:lnTo>
                <a:close/>
              </a:path>
            </a:pathLst>
          </a:custGeom>
          <a:blipFill>
            <a:blip r:embed="rId19"/>
            <a:stretch>
              <a:fillRect l="0" t="0" r="0" b="0"/>
            </a:stretch>
          </a:blipFill>
        </p:spPr>
      </p:sp>
      <p:sp>
        <p:nvSpPr>
          <p:cNvPr name="TextBox 25" id="25"/>
          <p:cNvSpPr txBox="true"/>
          <p:nvPr/>
        </p:nvSpPr>
        <p:spPr>
          <a:xfrm rot="0">
            <a:off x="1028700" y="638175"/>
            <a:ext cx="8430042" cy="3519139"/>
          </a:xfrm>
          <a:prstGeom prst="rect">
            <a:avLst/>
          </a:prstGeom>
        </p:spPr>
        <p:txBody>
          <a:bodyPr anchor="t" rtlCol="false" tIns="0" lIns="0" bIns="0" rIns="0">
            <a:spAutoFit/>
          </a:bodyPr>
          <a:lstStyle/>
          <a:p>
            <a:pPr algn="l">
              <a:lnSpc>
                <a:spcPts val="28821"/>
              </a:lnSpc>
            </a:pPr>
            <a:r>
              <a:rPr lang="en-US" b="true" sz="20587" u="sng">
                <a:solidFill>
                  <a:srgbClr val="FFFFFF"/>
                </a:solidFill>
                <a:latin typeface="Antonio Bold"/>
                <a:ea typeface="Antonio Bold"/>
                <a:cs typeface="Antonio Bold"/>
                <a:sym typeface="Antonio Bold"/>
              </a:rPr>
              <a:t>AGENDA</a:t>
            </a:r>
          </a:p>
        </p:txBody>
      </p:sp>
      <p:sp>
        <p:nvSpPr>
          <p:cNvPr name="TextBox 26" id="26"/>
          <p:cNvSpPr txBox="true"/>
          <p:nvPr/>
        </p:nvSpPr>
        <p:spPr>
          <a:xfrm rot="0">
            <a:off x="13300818" y="820188"/>
            <a:ext cx="4850961" cy="560427"/>
          </a:xfrm>
          <a:prstGeom prst="rect">
            <a:avLst/>
          </a:prstGeom>
        </p:spPr>
        <p:txBody>
          <a:bodyPr anchor="t" rtlCol="false" tIns="0" lIns="0" bIns="0" rIns="0">
            <a:spAutoFit/>
          </a:bodyPr>
          <a:lstStyle/>
          <a:p>
            <a:pPr algn="l">
              <a:lnSpc>
                <a:spcPts val="3760"/>
              </a:lnSpc>
            </a:pPr>
            <a:r>
              <a:rPr lang="en-US" sz="2685" b="true">
                <a:solidFill>
                  <a:srgbClr val="FFFFFF"/>
                </a:solidFill>
                <a:latin typeface="Mont Bold"/>
                <a:ea typeface="Mont Bold"/>
                <a:cs typeface="Mont Bold"/>
                <a:sym typeface="Mont Bold"/>
              </a:rPr>
              <a:t>Total Needs Transportation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630881" y="1028700"/>
            <a:ext cx="113954" cy="2342378"/>
            <a:chOff x="0" y="0"/>
            <a:chExt cx="30012" cy="616923"/>
          </a:xfrm>
        </p:grpSpPr>
        <p:sp>
          <p:nvSpPr>
            <p:cNvPr name="Freeform 3" id="3"/>
            <p:cNvSpPr/>
            <p:nvPr/>
          </p:nvSpPr>
          <p:spPr>
            <a:xfrm flipH="false" flipV="false" rot="0">
              <a:off x="0" y="0"/>
              <a:ext cx="30012" cy="616923"/>
            </a:xfrm>
            <a:custGeom>
              <a:avLst/>
              <a:gdLst/>
              <a:ahLst/>
              <a:cxnLst/>
              <a:rect r="r" b="b" t="t" l="l"/>
              <a:pathLst>
                <a:path h="616923" w="30012">
                  <a:moveTo>
                    <a:pt x="0" y="0"/>
                  </a:moveTo>
                  <a:lnTo>
                    <a:pt x="30012" y="0"/>
                  </a:lnTo>
                  <a:lnTo>
                    <a:pt x="30012" y="616923"/>
                  </a:lnTo>
                  <a:lnTo>
                    <a:pt x="0" y="616923"/>
                  </a:lnTo>
                  <a:close/>
                </a:path>
              </a:pathLst>
            </a:custGeom>
            <a:solidFill>
              <a:srgbClr val="EDD801"/>
            </a:solidFill>
          </p:spPr>
        </p:sp>
        <p:sp>
          <p:nvSpPr>
            <p:cNvPr name="TextBox 4" id="4"/>
            <p:cNvSpPr txBox="true"/>
            <p:nvPr/>
          </p:nvSpPr>
          <p:spPr>
            <a:xfrm>
              <a:off x="0" y="-123825"/>
              <a:ext cx="30012" cy="740748"/>
            </a:xfrm>
            <a:prstGeom prst="rect">
              <a:avLst/>
            </a:prstGeom>
          </p:spPr>
          <p:txBody>
            <a:bodyPr anchor="ctr" rtlCol="false" tIns="50800" lIns="50800" bIns="50800" rIns="50800"/>
            <a:lstStyle/>
            <a:p>
              <a:pPr algn="ctr">
                <a:lnSpc>
                  <a:spcPts val="3315"/>
                </a:lnSpc>
              </a:pPr>
            </a:p>
          </p:txBody>
        </p:sp>
      </p:grpSp>
      <p:grpSp>
        <p:nvGrpSpPr>
          <p:cNvPr name="Group 5" id="5"/>
          <p:cNvGrpSpPr/>
          <p:nvPr/>
        </p:nvGrpSpPr>
        <p:grpSpPr>
          <a:xfrm rot="0">
            <a:off x="-684538" y="4074551"/>
            <a:ext cx="3315419" cy="7119425"/>
            <a:chOff x="0" y="0"/>
            <a:chExt cx="873197" cy="1875075"/>
          </a:xfrm>
        </p:grpSpPr>
        <p:sp>
          <p:nvSpPr>
            <p:cNvPr name="Freeform 6" id="6"/>
            <p:cNvSpPr/>
            <p:nvPr/>
          </p:nvSpPr>
          <p:spPr>
            <a:xfrm flipH="false" flipV="false" rot="0">
              <a:off x="0" y="0"/>
              <a:ext cx="873197" cy="1875075"/>
            </a:xfrm>
            <a:custGeom>
              <a:avLst/>
              <a:gdLst/>
              <a:ahLst/>
              <a:cxnLst/>
              <a:rect r="r" b="b" t="t" l="l"/>
              <a:pathLst>
                <a:path h="1875075" w="873197">
                  <a:moveTo>
                    <a:pt x="23351" y="0"/>
                  </a:moveTo>
                  <a:lnTo>
                    <a:pt x="849845" y="0"/>
                  </a:lnTo>
                  <a:cubicBezTo>
                    <a:pt x="856039" y="0"/>
                    <a:pt x="861978" y="2460"/>
                    <a:pt x="866357" y="6839"/>
                  </a:cubicBezTo>
                  <a:cubicBezTo>
                    <a:pt x="870736" y="11219"/>
                    <a:pt x="873197" y="17158"/>
                    <a:pt x="873197" y="23351"/>
                  </a:cubicBezTo>
                  <a:lnTo>
                    <a:pt x="873197" y="1851724"/>
                  </a:lnTo>
                  <a:cubicBezTo>
                    <a:pt x="873197" y="1857917"/>
                    <a:pt x="870736" y="1863856"/>
                    <a:pt x="866357" y="1868235"/>
                  </a:cubicBezTo>
                  <a:cubicBezTo>
                    <a:pt x="861978" y="1872615"/>
                    <a:pt x="856039" y="1875075"/>
                    <a:pt x="849845" y="1875075"/>
                  </a:cubicBezTo>
                  <a:lnTo>
                    <a:pt x="23351" y="1875075"/>
                  </a:lnTo>
                  <a:cubicBezTo>
                    <a:pt x="17158" y="1875075"/>
                    <a:pt x="11219" y="1872615"/>
                    <a:pt x="6839" y="1868235"/>
                  </a:cubicBezTo>
                  <a:cubicBezTo>
                    <a:pt x="2460" y="1863856"/>
                    <a:pt x="0" y="1857917"/>
                    <a:pt x="0" y="1851724"/>
                  </a:cubicBezTo>
                  <a:lnTo>
                    <a:pt x="0" y="23351"/>
                  </a:lnTo>
                  <a:cubicBezTo>
                    <a:pt x="0" y="17158"/>
                    <a:pt x="2460" y="11219"/>
                    <a:pt x="6839" y="6839"/>
                  </a:cubicBezTo>
                  <a:cubicBezTo>
                    <a:pt x="11219" y="2460"/>
                    <a:pt x="17158" y="0"/>
                    <a:pt x="23351" y="0"/>
                  </a:cubicBezTo>
                  <a:close/>
                </a:path>
              </a:pathLst>
            </a:custGeom>
            <a:solidFill>
              <a:srgbClr val="EDD801"/>
            </a:solidFill>
          </p:spPr>
        </p:sp>
        <p:sp>
          <p:nvSpPr>
            <p:cNvPr name="TextBox 7" id="7"/>
            <p:cNvSpPr txBox="true"/>
            <p:nvPr/>
          </p:nvSpPr>
          <p:spPr>
            <a:xfrm>
              <a:off x="0" y="-123825"/>
              <a:ext cx="873197" cy="1998900"/>
            </a:xfrm>
            <a:prstGeom prst="rect">
              <a:avLst/>
            </a:prstGeom>
          </p:spPr>
          <p:txBody>
            <a:bodyPr anchor="ctr" rtlCol="false" tIns="50800" lIns="50800" bIns="50800" rIns="50800"/>
            <a:lstStyle/>
            <a:p>
              <a:pPr algn="ctr">
                <a:lnSpc>
                  <a:spcPts val="3315"/>
                </a:lnSpc>
              </a:pPr>
            </a:p>
          </p:txBody>
        </p:sp>
      </p:grpSp>
      <p:grpSp>
        <p:nvGrpSpPr>
          <p:cNvPr name="Group 8" id="8"/>
          <p:cNvGrpSpPr/>
          <p:nvPr/>
        </p:nvGrpSpPr>
        <p:grpSpPr>
          <a:xfrm rot="0">
            <a:off x="7452549" y="6091214"/>
            <a:ext cx="10557424" cy="3086100"/>
            <a:chOff x="0" y="0"/>
            <a:chExt cx="2780556" cy="812800"/>
          </a:xfrm>
        </p:grpSpPr>
        <p:sp>
          <p:nvSpPr>
            <p:cNvPr name="Freeform 9" id="9"/>
            <p:cNvSpPr/>
            <p:nvPr/>
          </p:nvSpPr>
          <p:spPr>
            <a:xfrm flipH="false" flipV="false" rot="0">
              <a:off x="0" y="0"/>
              <a:ext cx="2780556" cy="812800"/>
            </a:xfrm>
            <a:custGeom>
              <a:avLst/>
              <a:gdLst/>
              <a:ahLst/>
              <a:cxnLst/>
              <a:rect r="r" b="b" t="t" l="l"/>
              <a:pathLst>
                <a:path h="812800" w="2780556">
                  <a:moveTo>
                    <a:pt x="12466" y="0"/>
                  </a:moveTo>
                  <a:lnTo>
                    <a:pt x="2768090" y="0"/>
                  </a:lnTo>
                  <a:cubicBezTo>
                    <a:pt x="2774975" y="0"/>
                    <a:pt x="2780556" y="5581"/>
                    <a:pt x="2780556" y="12466"/>
                  </a:cubicBezTo>
                  <a:lnTo>
                    <a:pt x="2780556" y="800334"/>
                  </a:lnTo>
                  <a:cubicBezTo>
                    <a:pt x="2780556" y="807219"/>
                    <a:pt x="2774975" y="812800"/>
                    <a:pt x="2768090" y="812800"/>
                  </a:cubicBezTo>
                  <a:lnTo>
                    <a:pt x="12466" y="812800"/>
                  </a:lnTo>
                  <a:cubicBezTo>
                    <a:pt x="5581" y="812800"/>
                    <a:pt x="0" y="807219"/>
                    <a:pt x="0" y="800334"/>
                  </a:cubicBezTo>
                  <a:lnTo>
                    <a:pt x="0" y="12466"/>
                  </a:lnTo>
                  <a:cubicBezTo>
                    <a:pt x="0" y="5581"/>
                    <a:pt x="5581" y="0"/>
                    <a:pt x="12466" y="0"/>
                  </a:cubicBezTo>
                  <a:close/>
                </a:path>
              </a:pathLst>
            </a:custGeom>
            <a:solidFill>
              <a:srgbClr val="EDD801"/>
            </a:solidFill>
          </p:spPr>
        </p:sp>
        <p:sp>
          <p:nvSpPr>
            <p:cNvPr name="TextBox 10" id="10"/>
            <p:cNvSpPr txBox="true"/>
            <p:nvPr/>
          </p:nvSpPr>
          <p:spPr>
            <a:xfrm>
              <a:off x="0" y="-123825"/>
              <a:ext cx="2780556" cy="936625"/>
            </a:xfrm>
            <a:prstGeom prst="rect">
              <a:avLst/>
            </a:prstGeom>
          </p:spPr>
          <p:txBody>
            <a:bodyPr anchor="ctr" rtlCol="false" tIns="50800" lIns="50800" bIns="50800" rIns="50800"/>
            <a:lstStyle/>
            <a:p>
              <a:pPr algn="ctr">
                <a:lnSpc>
                  <a:spcPts val="3315"/>
                </a:lnSpc>
              </a:pPr>
            </a:p>
          </p:txBody>
        </p:sp>
      </p:grpSp>
      <p:grpSp>
        <p:nvGrpSpPr>
          <p:cNvPr name="Group 11" id="11"/>
          <p:cNvGrpSpPr/>
          <p:nvPr/>
        </p:nvGrpSpPr>
        <p:grpSpPr>
          <a:xfrm rot="0">
            <a:off x="1135592" y="3653987"/>
            <a:ext cx="6442070" cy="6633013"/>
            <a:chOff x="0" y="0"/>
            <a:chExt cx="998045" cy="1027627"/>
          </a:xfrm>
        </p:grpSpPr>
        <p:sp>
          <p:nvSpPr>
            <p:cNvPr name="Freeform 12" id="12"/>
            <p:cNvSpPr/>
            <p:nvPr/>
          </p:nvSpPr>
          <p:spPr>
            <a:xfrm flipH="false" flipV="false" rot="0">
              <a:off x="0" y="0"/>
              <a:ext cx="998045" cy="1027627"/>
            </a:xfrm>
            <a:custGeom>
              <a:avLst/>
              <a:gdLst/>
              <a:ahLst/>
              <a:cxnLst/>
              <a:rect r="r" b="b" t="t" l="l"/>
              <a:pathLst>
                <a:path h="1027627" w="998045">
                  <a:moveTo>
                    <a:pt x="12018" y="0"/>
                  </a:moveTo>
                  <a:lnTo>
                    <a:pt x="986027" y="0"/>
                  </a:lnTo>
                  <a:cubicBezTo>
                    <a:pt x="989215" y="0"/>
                    <a:pt x="992272" y="1266"/>
                    <a:pt x="994525" y="3520"/>
                  </a:cubicBezTo>
                  <a:cubicBezTo>
                    <a:pt x="996779" y="5774"/>
                    <a:pt x="998045" y="8830"/>
                    <a:pt x="998045" y="12018"/>
                  </a:cubicBezTo>
                  <a:lnTo>
                    <a:pt x="998045" y="1015609"/>
                  </a:lnTo>
                  <a:cubicBezTo>
                    <a:pt x="998045" y="1018797"/>
                    <a:pt x="996779" y="1021854"/>
                    <a:pt x="994525" y="1024107"/>
                  </a:cubicBezTo>
                  <a:cubicBezTo>
                    <a:pt x="992272" y="1026361"/>
                    <a:pt x="989215" y="1027627"/>
                    <a:pt x="986027" y="1027627"/>
                  </a:cubicBezTo>
                  <a:lnTo>
                    <a:pt x="12018" y="1027627"/>
                  </a:lnTo>
                  <a:cubicBezTo>
                    <a:pt x="8830" y="1027627"/>
                    <a:pt x="5774" y="1026361"/>
                    <a:pt x="3520" y="1024107"/>
                  </a:cubicBezTo>
                  <a:cubicBezTo>
                    <a:pt x="1266" y="1021854"/>
                    <a:pt x="0" y="1018797"/>
                    <a:pt x="0" y="1015609"/>
                  </a:cubicBezTo>
                  <a:lnTo>
                    <a:pt x="0" y="12018"/>
                  </a:lnTo>
                  <a:cubicBezTo>
                    <a:pt x="0" y="8830"/>
                    <a:pt x="1266" y="5774"/>
                    <a:pt x="3520" y="3520"/>
                  </a:cubicBezTo>
                  <a:cubicBezTo>
                    <a:pt x="5774" y="1266"/>
                    <a:pt x="8830" y="0"/>
                    <a:pt x="12018" y="0"/>
                  </a:cubicBezTo>
                  <a:close/>
                </a:path>
              </a:pathLst>
            </a:custGeom>
            <a:blipFill>
              <a:blip r:embed="rId2"/>
              <a:stretch>
                <a:fillRect l="-27271" t="0" r="-27271" b="0"/>
              </a:stretch>
            </a:blipFill>
          </p:spPr>
        </p:sp>
      </p:grpSp>
      <p:sp>
        <p:nvSpPr>
          <p:cNvPr name="Freeform 13" id="13"/>
          <p:cNvSpPr/>
          <p:nvPr/>
        </p:nvSpPr>
        <p:spPr>
          <a:xfrm flipH="false" flipV="false" rot="0">
            <a:off x="7627210" y="6321884"/>
            <a:ext cx="1100396" cy="771653"/>
          </a:xfrm>
          <a:custGeom>
            <a:avLst/>
            <a:gdLst/>
            <a:ahLst/>
            <a:cxnLst/>
            <a:rect r="r" b="b" t="t" l="l"/>
            <a:pathLst>
              <a:path h="771653" w="1100396">
                <a:moveTo>
                  <a:pt x="0" y="0"/>
                </a:moveTo>
                <a:lnTo>
                  <a:pt x="1100396" y="0"/>
                </a:lnTo>
                <a:lnTo>
                  <a:pt x="1100396" y="771653"/>
                </a:lnTo>
                <a:lnTo>
                  <a:pt x="0" y="771653"/>
                </a:lnTo>
                <a:lnTo>
                  <a:pt x="0" y="0"/>
                </a:lnTo>
                <a:close/>
              </a:path>
            </a:pathLst>
          </a:custGeom>
          <a:blipFill>
            <a:blip r:embed="rId3"/>
            <a:stretch>
              <a:fillRect l="0" t="0" r="0" b="0"/>
            </a:stretch>
          </a:blipFill>
        </p:spPr>
      </p:sp>
      <p:sp>
        <p:nvSpPr>
          <p:cNvPr name="Freeform 14" id="14"/>
          <p:cNvSpPr/>
          <p:nvPr/>
        </p:nvSpPr>
        <p:spPr>
          <a:xfrm flipH="false" flipV="false" rot="-811845">
            <a:off x="310851" y="-2297025"/>
            <a:ext cx="3014874" cy="3014874"/>
          </a:xfrm>
          <a:custGeom>
            <a:avLst/>
            <a:gdLst/>
            <a:ahLst/>
            <a:cxnLst/>
            <a:rect r="r" b="b" t="t" l="l"/>
            <a:pathLst>
              <a:path h="3014874" w="3014874">
                <a:moveTo>
                  <a:pt x="0" y="0"/>
                </a:moveTo>
                <a:lnTo>
                  <a:pt x="3014874" y="0"/>
                </a:lnTo>
                <a:lnTo>
                  <a:pt x="3014874" y="3014874"/>
                </a:lnTo>
                <a:lnTo>
                  <a:pt x="0" y="30148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10598098" y="253890"/>
            <a:ext cx="1411414" cy="592794"/>
          </a:xfrm>
          <a:custGeom>
            <a:avLst/>
            <a:gdLst/>
            <a:ahLst/>
            <a:cxnLst/>
            <a:rect r="r" b="b" t="t" l="l"/>
            <a:pathLst>
              <a:path h="592794" w="1411414">
                <a:moveTo>
                  <a:pt x="0" y="0"/>
                </a:moveTo>
                <a:lnTo>
                  <a:pt x="1411415" y="0"/>
                </a:lnTo>
                <a:lnTo>
                  <a:pt x="1411415" y="592794"/>
                </a:lnTo>
                <a:lnTo>
                  <a:pt x="0" y="592794"/>
                </a:lnTo>
                <a:lnTo>
                  <a:pt x="0" y="0"/>
                </a:lnTo>
                <a:close/>
              </a:path>
            </a:pathLst>
          </a:custGeom>
          <a:blipFill>
            <a:blip r:embed="rId6"/>
            <a:stretch>
              <a:fillRect l="0" t="0" r="0" b="0"/>
            </a:stretch>
          </a:blipFill>
        </p:spPr>
      </p:sp>
      <p:sp>
        <p:nvSpPr>
          <p:cNvPr name="Freeform 16" id="16"/>
          <p:cNvSpPr/>
          <p:nvPr/>
        </p:nvSpPr>
        <p:spPr>
          <a:xfrm flipH="false" flipV="false" rot="0">
            <a:off x="10598098" y="1028700"/>
            <a:ext cx="7689902" cy="2371831"/>
          </a:xfrm>
          <a:custGeom>
            <a:avLst/>
            <a:gdLst/>
            <a:ahLst/>
            <a:cxnLst/>
            <a:rect r="r" b="b" t="t" l="l"/>
            <a:pathLst>
              <a:path h="2371831" w="7689902">
                <a:moveTo>
                  <a:pt x="0" y="0"/>
                </a:moveTo>
                <a:lnTo>
                  <a:pt x="7689902" y="0"/>
                </a:lnTo>
                <a:lnTo>
                  <a:pt x="7689902" y="2371831"/>
                </a:lnTo>
                <a:lnTo>
                  <a:pt x="0" y="2371831"/>
                </a:lnTo>
                <a:lnTo>
                  <a:pt x="0" y="0"/>
                </a:lnTo>
                <a:close/>
              </a:path>
            </a:pathLst>
          </a:custGeom>
          <a:blipFill>
            <a:blip r:embed="rId7"/>
            <a:stretch>
              <a:fillRect l="0" t="-53038" r="0" b="-62160"/>
            </a:stretch>
          </a:blipFill>
        </p:spPr>
      </p:sp>
      <p:sp>
        <p:nvSpPr>
          <p:cNvPr name="TextBox 17" id="17"/>
          <p:cNvSpPr txBox="true"/>
          <p:nvPr/>
        </p:nvSpPr>
        <p:spPr>
          <a:xfrm rot="0">
            <a:off x="2973435" y="928565"/>
            <a:ext cx="4910395" cy="2285474"/>
          </a:xfrm>
          <a:prstGeom prst="rect">
            <a:avLst/>
          </a:prstGeom>
        </p:spPr>
        <p:txBody>
          <a:bodyPr anchor="t" rtlCol="false" tIns="0" lIns="0" bIns="0" rIns="0">
            <a:spAutoFit/>
          </a:bodyPr>
          <a:lstStyle/>
          <a:p>
            <a:pPr algn="l">
              <a:lnSpc>
                <a:spcPts val="18684"/>
              </a:lnSpc>
            </a:pPr>
            <a:r>
              <a:rPr lang="en-US" sz="13345">
                <a:solidFill>
                  <a:srgbClr val="FFFFFF"/>
                </a:solidFill>
                <a:latin typeface="League Gothic"/>
                <a:ea typeface="League Gothic"/>
                <a:cs typeface="League Gothic"/>
                <a:sym typeface="League Gothic"/>
              </a:rPr>
              <a:t>ABOUT US</a:t>
            </a:r>
          </a:p>
        </p:txBody>
      </p:sp>
      <p:sp>
        <p:nvSpPr>
          <p:cNvPr name="TextBox 18" id="18"/>
          <p:cNvSpPr txBox="true"/>
          <p:nvPr/>
        </p:nvSpPr>
        <p:spPr>
          <a:xfrm rot="0">
            <a:off x="1028700" y="733425"/>
            <a:ext cx="1372862" cy="2637653"/>
          </a:xfrm>
          <a:prstGeom prst="rect">
            <a:avLst/>
          </a:prstGeom>
        </p:spPr>
        <p:txBody>
          <a:bodyPr anchor="t" rtlCol="false" tIns="0" lIns="0" bIns="0" rIns="0">
            <a:spAutoFit/>
          </a:bodyPr>
          <a:lstStyle/>
          <a:p>
            <a:pPr algn="ctr">
              <a:lnSpc>
                <a:spcPts val="21567"/>
              </a:lnSpc>
            </a:pPr>
            <a:r>
              <a:rPr lang="en-US" sz="15405">
                <a:solidFill>
                  <a:srgbClr val="EDD801"/>
                </a:solidFill>
                <a:latin typeface="League Gothic"/>
                <a:ea typeface="League Gothic"/>
                <a:cs typeface="League Gothic"/>
                <a:sym typeface="League Gothic"/>
              </a:rPr>
              <a:t>01</a:t>
            </a:r>
          </a:p>
        </p:txBody>
      </p:sp>
      <p:sp>
        <p:nvSpPr>
          <p:cNvPr name="TextBox 19" id="19"/>
          <p:cNvSpPr txBox="true"/>
          <p:nvPr/>
        </p:nvSpPr>
        <p:spPr>
          <a:xfrm rot="0">
            <a:off x="8955949" y="6293309"/>
            <a:ext cx="8887208" cy="2653034"/>
          </a:xfrm>
          <a:prstGeom prst="rect">
            <a:avLst/>
          </a:prstGeom>
        </p:spPr>
        <p:txBody>
          <a:bodyPr anchor="t" rtlCol="false" tIns="0" lIns="0" bIns="0" rIns="0">
            <a:spAutoFit/>
          </a:bodyPr>
          <a:lstStyle/>
          <a:p>
            <a:pPr algn="l">
              <a:lnSpc>
                <a:spcPts val="2088"/>
              </a:lnSpc>
            </a:pPr>
            <a:r>
              <a:rPr lang="en-US" sz="2088">
                <a:solidFill>
                  <a:srgbClr val="262D51"/>
                </a:solidFill>
                <a:latin typeface="Mont"/>
                <a:ea typeface="Mont"/>
                <a:cs typeface="Mont"/>
                <a:sym typeface="Mont"/>
              </a:rPr>
              <a:t>Total Needs Transportation (TNT) is dedicated to providing safe, reliable, and accessible transportation services throughout </a:t>
            </a:r>
          </a:p>
          <a:p>
            <a:pPr algn="l">
              <a:lnSpc>
                <a:spcPts val="2088"/>
              </a:lnSpc>
            </a:pPr>
            <a:r>
              <a:rPr lang="en-US" sz="2088">
                <a:solidFill>
                  <a:srgbClr val="262D51"/>
                </a:solidFill>
                <a:latin typeface="Mont"/>
                <a:ea typeface="Mont"/>
                <a:cs typeface="Mont"/>
                <a:sym typeface="Mont"/>
              </a:rPr>
              <a:t>Las Vegas. Operating 24/7, we cater to non-emergency medical, handicap-accessible, and non-medical transportation needs, ensuring comfort and peace of mind for all clients. </a:t>
            </a:r>
          </a:p>
          <a:p>
            <a:pPr algn="l">
              <a:lnSpc>
                <a:spcPts val="2088"/>
              </a:lnSpc>
            </a:pPr>
            <a:r>
              <a:rPr lang="en-US" sz="2088">
                <a:solidFill>
                  <a:srgbClr val="262D51"/>
                </a:solidFill>
                <a:latin typeface="Mont"/>
                <a:ea typeface="Mont"/>
                <a:cs typeface="Mont"/>
                <a:sym typeface="Mont"/>
              </a:rPr>
              <a:t>Our team is committed to excellence, offering flexible payment options, ADA-compliant vehicles, and a user-friendly booking process via phone, app, or website. </a:t>
            </a:r>
          </a:p>
          <a:p>
            <a:pPr algn="l">
              <a:lnSpc>
                <a:spcPts val="2088"/>
              </a:lnSpc>
            </a:pPr>
            <a:r>
              <a:rPr lang="en-US" sz="2088">
                <a:solidFill>
                  <a:srgbClr val="262D51"/>
                </a:solidFill>
                <a:latin typeface="Mont"/>
                <a:ea typeface="Mont"/>
                <a:cs typeface="Mont"/>
                <a:sym typeface="Mont"/>
              </a:rPr>
              <a:t>At TNT, our priority is helping individuals reach their destinations safely, conveniently, and with the highest level of care.</a:t>
            </a:r>
          </a:p>
        </p:txBody>
      </p:sp>
      <p:sp>
        <p:nvSpPr>
          <p:cNvPr name="TextBox 20" id="20"/>
          <p:cNvSpPr txBox="true"/>
          <p:nvPr/>
        </p:nvSpPr>
        <p:spPr>
          <a:xfrm rot="0">
            <a:off x="12315780" y="155901"/>
            <a:ext cx="5527376" cy="626847"/>
          </a:xfrm>
          <a:prstGeom prst="rect">
            <a:avLst/>
          </a:prstGeom>
        </p:spPr>
        <p:txBody>
          <a:bodyPr anchor="t" rtlCol="false" tIns="0" lIns="0" bIns="0" rIns="0">
            <a:spAutoFit/>
          </a:bodyPr>
          <a:lstStyle/>
          <a:p>
            <a:pPr algn="l">
              <a:lnSpc>
                <a:spcPts val="4284"/>
              </a:lnSpc>
            </a:pPr>
            <a:r>
              <a:rPr lang="en-US" sz="3060" b="true">
                <a:solidFill>
                  <a:srgbClr val="FFFFFF"/>
                </a:solidFill>
                <a:latin typeface="Mont Bold"/>
                <a:ea typeface="Mont Bold"/>
                <a:cs typeface="Mont Bold"/>
                <a:sym typeface="Mont Bold"/>
              </a:rPr>
              <a:t>Total Needs Transportation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807151" y="1028700"/>
            <a:ext cx="113954" cy="2342378"/>
            <a:chOff x="0" y="0"/>
            <a:chExt cx="30012" cy="616923"/>
          </a:xfrm>
        </p:grpSpPr>
        <p:sp>
          <p:nvSpPr>
            <p:cNvPr name="Freeform 3" id="3"/>
            <p:cNvSpPr/>
            <p:nvPr/>
          </p:nvSpPr>
          <p:spPr>
            <a:xfrm flipH="false" flipV="false" rot="0">
              <a:off x="0" y="0"/>
              <a:ext cx="30012" cy="616923"/>
            </a:xfrm>
            <a:custGeom>
              <a:avLst/>
              <a:gdLst/>
              <a:ahLst/>
              <a:cxnLst/>
              <a:rect r="r" b="b" t="t" l="l"/>
              <a:pathLst>
                <a:path h="616923" w="30012">
                  <a:moveTo>
                    <a:pt x="0" y="0"/>
                  </a:moveTo>
                  <a:lnTo>
                    <a:pt x="30012" y="0"/>
                  </a:lnTo>
                  <a:lnTo>
                    <a:pt x="30012" y="616923"/>
                  </a:lnTo>
                  <a:lnTo>
                    <a:pt x="0" y="616923"/>
                  </a:lnTo>
                  <a:close/>
                </a:path>
              </a:pathLst>
            </a:custGeom>
            <a:solidFill>
              <a:srgbClr val="EDD801"/>
            </a:solidFill>
          </p:spPr>
        </p:sp>
        <p:sp>
          <p:nvSpPr>
            <p:cNvPr name="TextBox 4" id="4"/>
            <p:cNvSpPr txBox="true"/>
            <p:nvPr/>
          </p:nvSpPr>
          <p:spPr>
            <a:xfrm>
              <a:off x="0" y="-123825"/>
              <a:ext cx="30012" cy="740748"/>
            </a:xfrm>
            <a:prstGeom prst="rect">
              <a:avLst/>
            </a:prstGeom>
          </p:spPr>
          <p:txBody>
            <a:bodyPr anchor="ctr" rtlCol="false" tIns="50800" lIns="50800" bIns="50800" rIns="50800"/>
            <a:lstStyle/>
            <a:p>
              <a:pPr algn="ctr">
                <a:lnSpc>
                  <a:spcPts val="3315"/>
                </a:lnSpc>
              </a:pPr>
            </a:p>
          </p:txBody>
        </p:sp>
      </p:grpSp>
      <p:grpSp>
        <p:nvGrpSpPr>
          <p:cNvPr name="Group 5" id="5"/>
          <p:cNvGrpSpPr/>
          <p:nvPr/>
        </p:nvGrpSpPr>
        <p:grpSpPr>
          <a:xfrm rot="0">
            <a:off x="10002338" y="0"/>
            <a:ext cx="8285662" cy="10701605"/>
            <a:chOff x="0" y="0"/>
            <a:chExt cx="791428" cy="1022194"/>
          </a:xfrm>
        </p:grpSpPr>
        <p:sp>
          <p:nvSpPr>
            <p:cNvPr name="Freeform 6" id="6"/>
            <p:cNvSpPr/>
            <p:nvPr/>
          </p:nvSpPr>
          <p:spPr>
            <a:xfrm flipH="true" flipV="false" rot="0">
              <a:off x="0" y="0"/>
              <a:ext cx="791428" cy="1022194"/>
            </a:xfrm>
            <a:custGeom>
              <a:avLst/>
              <a:gdLst/>
              <a:ahLst/>
              <a:cxnLst/>
              <a:rect r="r" b="b" t="t" l="l"/>
              <a:pathLst>
                <a:path h="1022194" w="791428">
                  <a:moveTo>
                    <a:pt x="791428" y="0"/>
                  </a:moveTo>
                  <a:lnTo>
                    <a:pt x="0" y="0"/>
                  </a:lnTo>
                  <a:lnTo>
                    <a:pt x="0" y="1022194"/>
                  </a:lnTo>
                  <a:lnTo>
                    <a:pt x="791428" y="1022194"/>
                  </a:lnTo>
                  <a:close/>
                </a:path>
              </a:pathLst>
            </a:custGeom>
            <a:blipFill>
              <a:blip r:embed="rId2"/>
              <a:stretch>
                <a:fillRect l="-8" t="0" r="-8" b="0"/>
              </a:stretch>
            </a:blipFill>
          </p:spPr>
        </p:sp>
      </p:grpSp>
      <p:grpSp>
        <p:nvGrpSpPr>
          <p:cNvPr name="Group 7" id="7"/>
          <p:cNvGrpSpPr/>
          <p:nvPr/>
        </p:nvGrpSpPr>
        <p:grpSpPr>
          <a:xfrm rot="0">
            <a:off x="1372142" y="5305608"/>
            <a:ext cx="2743187" cy="3916792"/>
            <a:chOff x="0" y="0"/>
            <a:chExt cx="1021047" cy="1457876"/>
          </a:xfrm>
        </p:grpSpPr>
        <p:sp>
          <p:nvSpPr>
            <p:cNvPr name="Freeform 8" id="8"/>
            <p:cNvSpPr/>
            <p:nvPr/>
          </p:nvSpPr>
          <p:spPr>
            <a:xfrm flipH="false" flipV="false" rot="0">
              <a:off x="0" y="0"/>
              <a:ext cx="1021047" cy="1446223"/>
            </a:xfrm>
            <a:custGeom>
              <a:avLst/>
              <a:gdLst/>
              <a:ahLst/>
              <a:cxnLst/>
              <a:rect r="r" b="b" t="t" l="l"/>
              <a:pathLst>
                <a:path h="1446223" w="1021047">
                  <a:moveTo>
                    <a:pt x="992824" y="0"/>
                  </a:moveTo>
                  <a:lnTo>
                    <a:pt x="28222" y="0"/>
                  </a:lnTo>
                  <a:cubicBezTo>
                    <a:pt x="20737" y="0"/>
                    <a:pt x="13559" y="2973"/>
                    <a:pt x="8266" y="8266"/>
                  </a:cubicBezTo>
                  <a:cubicBezTo>
                    <a:pt x="2973" y="13559"/>
                    <a:pt x="0" y="20737"/>
                    <a:pt x="0" y="28222"/>
                  </a:cubicBezTo>
                  <a:lnTo>
                    <a:pt x="0" y="1241694"/>
                  </a:lnTo>
                  <a:cubicBezTo>
                    <a:pt x="0" y="1257281"/>
                    <a:pt x="12636" y="1269916"/>
                    <a:pt x="28222" y="1269916"/>
                  </a:cubicBezTo>
                  <a:lnTo>
                    <a:pt x="129258" y="1269916"/>
                  </a:lnTo>
                  <a:cubicBezTo>
                    <a:pt x="136743" y="1269916"/>
                    <a:pt x="143921" y="1272890"/>
                    <a:pt x="149214" y="1278182"/>
                  </a:cubicBezTo>
                  <a:cubicBezTo>
                    <a:pt x="154507" y="1283475"/>
                    <a:pt x="157480" y="1290654"/>
                    <a:pt x="157480" y="1298139"/>
                  </a:cubicBezTo>
                  <a:lnTo>
                    <a:pt x="157480" y="1429654"/>
                  </a:lnTo>
                  <a:cubicBezTo>
                    <a:pt x="157480" y="1435371"/>
                    <a:pt x="160571" y="1440641"/>
                    <a:pt x="165560" y="1443432"/>
                  </a:cubicBezTo>
                  <a:cubicBezTo>
                    <a:pt x="170549" y="1446223"/>
                    <a:pt x="176658" y="1446099"/>
                    <a:pt x="181529" y="1443107"/>
                  </a:cubicBezTo>
                  <a:lnTo>
                    <a:pt x="439500" y="1284685"/>
                  </a:lnTo>
                  <a:cubicBezTo>
                    <a:pt x="455226" y="1275028"/>
                    <a:pt x="473319" y="1269916"/>
                    <a:pt x="491772" y="1269916"/>
                  </a:cubicBezTo>
                  <a:lnTo>
                    <a:pt x="992824" y="1269916"/>
                  </a:lnTo>
                  <a:cubicBezTo>
                    <a:pt x="1000309" y="1269916"/>
                    <a:pt x="1007488" y="1266943"/>
                    <a:pt x="1012780" y="1261650"/>
                  </a:cubicBezTo>
                  <a:cubicBezTo>
                    <a:pt x="1018073" y="1256357"/>
                    <a:pt x="1021047" y="1249179"/>
                    <a:pt x="1021047" y="1241694"/>
                  </a:cubicBezTo>
                  <a:lnTo>
                    <a:pt x="1021047" y="28222"/>
                  </a:lnTo>
                  <a:cubicBezTo>
                    <a:pt x="1021047" y="20737"/>
                    <a:pt x="1018073" y="13559"/>
                    <a:pt x="1012780" y="8266"/>
                  </a:cubicBezTo>
                  <a:cubicBezTo>
                    <a:pt x="1007488" y="2973"/>
                    <a:pt x="1000309" y="0"/>
                    <a:pt x="992824" y="0"/>
                  </a:cubicBezTo>
                  <a:close/>
                </a:path>
              </a:pathLst>
            </a:custGeom>
            <a:solidFill>
              <a:srgbClr val="FFFFFF"/>
            </a:solidFill>
          </p:spPr>
        </p:sp>
        <p:sp>
          <p:nvSpPr>
            <p:cNvPr name="TextBox 9" id="9"/>
            <p:cNvSpPr txBox="true"/>
            <p:nvPr/>
          </p:nvSpPr>
          <p:spPr>
            <a:xfrm>
              <a:off x="0" y="-123825"/>
              <a:ext cx="1021047" cy="1391201"/>
            </a:xfrm>
            <a:prstGeom prst="rect">
              <a:avLst/>
            </a:prstGeom>
          </p:spPr>
          <p:txBody>
            <a:bodyPr anchor="ctr" rtlCol="false" tIns="50800" lIns="50800" bIns="50800" rIns="50800"/>
            <a:lstStyle/>
            <a:p>
              <a:pPr algn="ctr">
                <a:lnSpc>
                  <a:spcPts val="3315"/>
                </a:lnSpc>
              </a:pPr>
            </a:p>
          </p:txBody>
        </p:sp>
      </p:grpSp>
      <p:grpSp>
        <p:nvGrpSpPr>
          <p:cNvPr name="Group 10" id="10"/>
          <p:cNvGrpSpPr/>
          <p:nvPr/>
        </p:nvGrpSpPr>
        <p:grpSpPr>
          <a:xfrm rot="0">
            <a:off x="5356314" y="5305608"/>
            <a:ext cx="2743187" cy="3916792"/>
            <a:chOff x="0" y="0"/>
            <a:chExt cx="1021047" cy="1457876"/>
          </a:xfrm>
        </p:grpSpPr>
        <p:sp>
          <p:nvSpPr>
            <p:cNvPr name="Freeform 11" id="11"/>
            <p:cNvSpPr/>
            <p:nvPr/>
          </p:nvSpPr>
          <p:spPr>
            <a:xfrm flipH="false" flipV="false" rot="0">
              <a:off x="0" y="0"/>
              <a:ext cx="1021047" cy="1446223"/>
            </a:xfrm>
            <a:custGeom>
              <a:avLst/>
              <a:gdLst/>
              <a:ahLst/>
              <a:cxnLst/>
              <a:rect r="r" b="b" t="t" l="l"/>
              <a:pathLst>
                <a:path h="1446223" w="1021047">
                  <a:moveTo>
                    <a:pt x="992824" y="0"/>
                  </a:moveTo>
                  <a:lnTo>
                    <a:pt x="28222" y="0"/>
                  </a:lnTo>
                  <a:cubicBezTo>
                    <a:pt x="20737" y="0"/>
                    <a:pt x="13559" y="2973"/>
                    <a:pt x="8266" y="8266"/>
                  </a:cubicBezTo>
                  <a:cubicBezTo>
                    <a:pt x="2973" y="13559"/>
                    <a:pt x="0" y="20737"/>
                    <a:pt x="0" y="28222"/>
                  </a:cubicBezTo>
                  <a:lnTo>
                    <a:pt x="0" y="1241694"/>
                  </a:lnTo>
                  <a:cubicBezTo>
                    <a:pt x="0" y="1257281"/>
                    <a:pt x="12636" y="1269916"/>
                    <a:pt x="28222" y="1269916"/>
                  </a:cubicBezTo>
                  <a:lnTo>
                    <a:pt x="129258" y="1269916"/>
                  </a:lnTo>
                  <a:cubicBezTo>
                    <a:pt x="136743" y="1269916"/>
                    <a:pt x="143921" y="1272890"/>
                    <a:pt x="149214" y="1278182"/>
                  </a:cubicBezTo>
                  <a:cubicBezTo>
                    <a:pt x="154507" y="1283475"/>
                    <a:pt x="157480" y="1290654"/>
                    <a:pt x="157480" y="1298139"/>
                  </a:cubicBezTo>
                  <a:lnTo>
                    <a:pt x="157480" y="1429654"/>
                  </a:lnTo>
                  <a:cubicBezTo>
                    <a:pt x="157480" y="1435371"/>
                    <a:pt x="160571" y="1440641"/>
                    <a:pt x="165560" y="1443432"/>
                  </a:cubicBezTo>
                  <a:cubicBezTo>
                    <a:pt x="170549" y="1446223"/>
                    <a:pt x="176658" y="1446099"/>
                    <a:pt x="181529" y="1443107"/>
                  </a:cubicBezTo>
                  <a:lnTo>
                    <a:pt x="439500" y="1284685"/>
                  </a:lnTo>
                  <a:cubicBezTo>
                    <a:pt x="455226" y="1275028"/>
                    <a:pt x="473319" y="1269916"/>
                    <a:pt x="491772" y="1269916"/>
                  </a:cubicBezTo>
                  <a:lnTo>
                    <a:pt x="992824" y="1269916"/>
                  </a:lnTo>
                  <a:cubicBezTo>
                    <a:pt x="1000309" y="1269916"/>
                    <a:pt x="1007488" y="1266943"/>
                    <a:pt x="1012780" y="1261650"/>
                  </a:cubicBezTo>
                  <a:cubicBezTo>
                    <a:pt x="1018073" y="1256357"/>
                    <a:pt x="1021047" y="1249179"/>
                    <a:pt x="1021047" y="1241694"/>
                  </a:cubicBezTo>
                  <a:lnTo>
                    <a:pt x="1021047" y="28222"/>
                  </a:lnTo>
                  <a:cubicBezTo>
                    <a:pt x="1021047" y="20737"/>
                    <a:pt x="1018073" y="13559"/>
                    <a:pt x="1012780" y="8266"/>
                  </a:cubicBezTo>
                  <a:cubicBezTo>
                    <a:pt x="1007488" y="2973"/>
                    <a:pt x="1000309" y="0"/>
                    <a:pt x="992824" y="0"/>
                  </a:cubicBezTo>
                  <a:close/>
                </a:path>
              </a:pathLst>
            </a:custGeom>
            <a:solidFill>
              <a:srgbClr val="FFFFFF"/>
            </a:solidFill>
          </p:spPr>
        </p:sp>
        <p:sp>
          <p:nvSpPr>
            <p:cNvPr name="TextBox 12" id="12"/>
            <p:cNvSpPr txBox="true"/>
            <p:nvPr/>
          </p:nvSpPr>
          <p:spPr>
            <a:xfrm>
              <a:off x="0" y="-123825"/>
              <a:ext cx="1021047" cy="1391201"/>
            </a:xfrm>
            <a:prstGeom prst="rect">
              <a:avLst/>
            </a:prstGeom>
          </p:spPr>
          <p:txBody>
            <a:bodyPr anchor="ctr" rtlCol="false" tIns="50800" lIns="50800" bIns="50800" rIns="50800"/>
            <a:lstStyle/>
            <a:p>
              <a:pPr algn="ctr">
                <a:lnSpc>
                  <a:spcPts val="3315"/>
                </a:lnSpc>
              </a:pPr>
            </a:p>
          </p:txBody>
        </p:sp>
      </p:grpSp>
      <p:grpSp>
        <p:nvGrpSpPr>
          <p:cNvPr name="Group 13" id="13"/>
          <p:cNvGrpSpPr/>
          <p:nvPr/>
        </p:nvGrpSpPr>
        <p:grpSpPr>
          <a:xfrm rot="0">
            <a:off x="9340486" y="5305608"/>
            <a:ext cx="2743187" cy="3916792"/>
            <a:chOff x="0" y="0"/>
            <a:chExt cx="1021047" cy="1457876"/>
          </a:xfrm>
        </p:grpSpPr>
        <p:sp>
          <p:nvSpPr>
            <p:cNvPr name="Freeform 14" id="14"/>
            <p:cNvSpPr/>
            <p:nvPr/>
          </p:nvSpPr>
          <p:spPr>
            <a:xfrm flipH="false" flipV="false" rot="0">
              <a:off x="0" y="0"/>
              <a:ext cx="1021047" cy="1446223"/>
            </a:xfrm>
            <a:custGeom>
              <a:avLst/>
              <a:gdLst/>
              <a:ahLst/>
              <a:cxnLst/>
              <a:rect r="r" b="b" t="t" l="l"/>
              <a:pathLst>
                <a:path h="1446223" w="1021047">
                  <a:moveTo>
                    <a:pt x="992824" y="0"/>
                  </a:moveTo>
                  <a:lnTo>
                    <a:pt x="28222" y="0"/>
                  </a:lnTo>
                  <a:cubicBezTo>
                    <a:pt x="20737" y="0"/>
                    <a:pt x="13559" y="2973"/>
                    <a:pt x="8266" y="8266"/>
                  </a:cubicBezTo>
                  <a:cubicBezTo>
                    <a:pt x="2973" y="13559"/>
                    <a:pt x="0" y="20737"/>
                    <a:pt x="0" y="28222"/>
                  </a:cubicBezTo>
                  <a:lnTo>
                    <a:pt x="0" y="1241694"/>
                  </a:lnTo>
                  <a:cubicBezTo>
                    <a:pt x="0" y="1257281"/>
                    <a:pt x="12636" y="1269916"/>
                    <a:pt x="28222" y="1269916"/>
                  </a:cubicBezTo>
                  <a:lnTo>
                    <a:pt x="129258" y="1269916"/>
                  </a:lnTo>
                  <a:cubicBezTo>
                    <a:pt x="136743" y="1269916"/>
                    <a:pt x="143921" y="1272890"/>
                    <a:pt x="149214" y="1278182"/>
                  </a:cubicBezTo>
                  <a:cubicBezTo>
                    <a:pt x="154507" y="1283475"/>
                    <a:pt x="157480" y="1290654"/>
                    <a:pt x="157480" y="1298139"/>
                  </a:cubicBezTo>
                  <a:lnTo>
                    <a:pt x="157480" y="1429654"/>
                  </a:lnTo>
                  <a:cubicBezTo>
                    <a:pt x="157480" y="1435371"/>
                    <a:pt x="160571" y="1440641"/>
                    <a:pt x="165560" y="1443432"/>
                  </a:cubicBezTo>
                  <a:cubicBezTo>
                    <a:pt x="170549" y="1446223"/>
                    <a:pt x="176658" y="1446099"/>
                    <a:pt x="181529" y="1443107"/>
                  </a:cubicBezTo>
                  <a:lnTo>
                    <a:pt x="439500" y="1284685"/>
                  </a:lnTo>
                  <a:cubicBezTo>
                    <a:pt x="455226" y="1275028"/>
                    <a:pt x="473319" y="1269916"/>
                    <a:pt x="491772" y="1269916"/>
                  </a:cubicBezTo>
                  <a:lnTo>
                    <a:pt x="992824" y="1269916"/>
                  </a:lnTo>
                  <a:cubicBezTo>
                    <a:pt x="1000309" y="1269916"/>
                    <a:pt x="1007488" y="1266943"/>
                    <a:pt x="1012780" y="1261650"/>
                  </a:cubicBezTo>
                  <a:cubicBezTo>
                    <a:pt x="1018073" y="1256357"/>
                    <a:pt x="1021047" y="1249179"/>
                    <a:pt x="1021047" y="1241694"/>
                  </a:cubicBezTo>
                  <a:lnTo>
                    <a:pt x="1021047" y="28222"/>
                  </a:lnTo>
                  <a:cubicBezTo>
                    <a:pt x="1021047" y="20737"/>
                    <a:pt x="1018073" y="13559"/>
                    <a:pt x="1012780" y="8266"/>
                  </a:cubicBezTo>
                  <a:cubicBezTo>
                    <a:pt x="1007488" y="2973"/>
                    <a:pt x="1000309" y="0"/>
                    <a:pt x="992824" y="0"/>
                  </a:cubicBezTo>
                  <a:close/>
                </a:path>
              </a:pathLst>
            </a:custGeom>
            <a:solidFill>
              <a:srgbClr val="FFFFFF"/>
            </a:solidFill>
          </p:spPr>
        </p:sp>
        <p:sp>
          <p:nvSpPr>
            <p:cNvPr name="TextBox 15" id="15"/>
            <p:cNvSpPr txBox="true"/>
            <p:nvPr/>
          </p:nvSpPr>
          <p:spPr>
            <a:xfrm>
              <a:off x="0" y="-123825"/>
              <a:ext cx="1021047" cy="1391201"/>
            </a:xfrm>
            <a:prstGeom prst="rect">
              <a:avLst/>
            </a:prstGeom>
          </p:spPr>
          <p:txBody>
            <a:bodyPr anchor="ctr" rtlCol="false" tIns="50800" lIns="50800" bIns="50800" rIns="50800"/>
            <a:lstStyle/>
            <a:p>
              <a:pPr algn="ctr">
                <a:lnSpc>
                  <a:spcPts val="3315"/>
                </a:lnSpc>
              </a:pPr>
            </a:p>
          </p:txBody>
        </p:sp>
      </p:grpSp>
      <p:sp>
        <p:nvSpPr>
          <p:cNvPr name="Freeform 16" id="16"/>
          <p:cNvSpPr/>
          <p:nvPr/>
        </p:nvSpPr>
        <p:spPr>
          <a:xfrm flipH="false" flipV="false" rot="-811845">
            <a:off x="310851" y="-2297025"/>
            <a:ext cx="3014874" cy="3014874"/>
          </a:xfrm>
          <a:custGeom>
            <a:avLst/>
            <a:gdLst/>
            <a:ahLst/>
            <a:cxnLst/>
            <a:rect r="r" b="b" t="t" l="l"/>
            <a:pathLst>
              <a:path h="3014874" w="3014874">
                <a:moveTo>
                  <a:pt x="0" y="0"/>
                </a:moveTo>
                <a:lnTo>
                  <a:pt x="3014874" y="0"/>
                </a:lnTo>
                <a:lnTo>
                  <a:pt x="3014874" y="3014874"/>
                </a:lnTo>
                <a:lnTo>
                  <a:pt x="0" y="30148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12162280" y="253890"/>
            <a:ext cx="992954" cy="417041"/>
          </a:xfrm>
          <a:custGeom>
            <a:avLst/>
            <a:gdLst/>
            <a:ahLst/>
            <a:cxnLst/>
            <a:rect r="r" b="b" t="t" l="l"/>
            <a:pathLst>
              <a:path h="417041" w="992954">
                <a:moveTo>
                  <a:pt x="0" y="0"/>
                </a:moveTo>
                <a:lnTo>
                  <a:pt x="992954" y="0"/>
                </a:lnTo>
                <a:lnTo>
                  <a:pt x="992954" y="417041"/>
                </a:lnTo>
                <a:lnTo>
                  <a:pt x="0" y="417041"/>
                </a:lnTo>
                <a:lnTo>
                  <a:pt x="0" y="0"/>
                </a:lnTo>
                <a:close/>
              </a:path>
            </a:pathLst>
          </a:custGeom>
          <a:blipFill>
            <a:blip r:embed="rId5"/>
            <a:stretch>
              <a:fillRect l="0" t="0" r="0" b="0"/>
            </a:stretch>
          </a:blipFill>
        </p:spPr>
      </p:sp>
      <p:sp>
        <p:nvSpPr>
          <p:cNvPr name="Freeform 18" id="18"/>
          <p:cNvSpPr/>
          <p:nvPr/>
        </p:nvSpPr>
        <p:spPr>
          <a:xfrm flipH="false" flipV="false" rot="0">
            <a:off x="279799" y="4883572"/>
            <a:ext cx="1092343" cy="1483429"/>
          </a:xfrm>
          <a:custGeom>
            <a:avLst/>
            <a:gdLst/>
            <a:ahLst/>
            <a:cxnLst/>
            <a:rect r="r" b="b" t="t" l="l"/>
            <a:pathLst>
              <a:path h="1483429" w="1092343">
                <a:moveTo>
                  <a:pt x="0" y="0"/>
                </a:moveTo>
                <a:lnTo>
                  <a:pt x="1092343" y="0"/>
                </a:lnTo>
                <a:lnTo>
                  <a:pt x="1092343" y="1483429"/>
                </a:lnTo>
                <a:lnTo>
                  <a:pt x="0" y="148342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9" id="19"/>
          <p:cNvSpPr txBox="true"/>
          <p:nvPr/>
        </p:nvSpPr>
        <p:spPr>
          <a:xfrm rot="0">
            <a:off x="3177927" y="928548"/>
            <a:ext cx="6166318" cy="2285474"/>
          </a:xfrm>
          <a:prstGeom prst="rect">
            <a:avLst/>
          </a:prstGeom>
        </p:spPr>
        <p:txBody>
          <a:bodyPr anchor="t" rtlCol="false" tIns="0" lIns="0" bIns="0" rIns="0">
            <a:spAutoFit/>
          </a:bodyPr>
          <a:lstStyle/>
          <a:p>
            <a:pPr algn="l">
              <a:lnSpc>
                <a:spcPts val="18684"/>
              </a:lnSpc>
            </a:pPr>
            <a:r>
              <a:rPr lang="en-US" sz="13345">
                <a:solidFill>
                  <a:srgbClr val="FFFFFF"/>
                </a:solidFill>
                <a:latin typeface="League Gothic"/>
                <a:ea typeface="League Gothic"/>
                <a:cs typeface="League Gothic"/>
                <a:sym typeface="League Gothic"/>
              </a:rPr>
              <a:t>OUR VISION</a:t>
            </a:r>
          </a:p>
        </p:txBody>
      </p:sp>
      <p:sp>
        <p:nvSpPr>
          <p:cNvPr name="TextBox 20" id="20"/>
          <p:cNvSpPr txBox="true"/>
          <p:nvPr/>
        </p:nvSpPr>
        <p:spPr>
          <a:xfrm rot="0">
            <a:off x="1028700" y="733425"/>
            <a:ext cx="1668195" cy="2637621"/>
          </a:xfrm>
          <a:prstGeom prst="rect">
            <a:avLst/>
          </a:prstGeom>
        </p:spPr>
        <p:txBody>
          <a:bodyPr anchor="t" rtlCol="false" tIns="0" lIns="0" bIns="0" rIns="0">
            <a:spAutoFit/>
          </a:bodyPr>
          <a:lstStyle/>
          <a:p>
            <a:pPr algn="ctr">
              <a:lnSpc>
                <a:spcPts val="21567"/>
              </a:lnSpc>
            </a:pPr>
            <a:r>
              <a:rPr lang="en-US" sz="15405">
                <a:solidFill>
                  <a:srgbClr val="EDD801"/>
                </a:solidFill>
                <a:latin typeface="League Gothic"/>
                <a:ea typeface="League Gothic"/>
                <a:cs typeface="League Gothic"/>
                <a:sym typeface="League Gothic"/>
              </a:rPr>
              <a:t>02</a:t>
            </a:r>
          </a:p>
        </p:txBody>
      </p:sp>
      <p:sp>
        <p:nvSpPr>
          <p:cNvPr name="TextBox 21" id="21"/>
          <p:cNvSpPr txBox="true"/>
          <p:nvPr/>
        </p:nvSpPr>
        <p:spPr>
          <a:xfrm rot="0">
            <a:off x="1621303" y="5596711"/>
            <a:ext cx="2244865" cy="2961127"/>
          </a:xfrm>
          <a:prstGeom prst="rect">
            <a:avLst/>
          </a:prstGeom>
        </p:spPr>
        <p:txBody>
          <a:bodyPr anchor="t" rtlCol="false" tIns="0" lIns="0" bIns="0" rIns="0">
            <a:spAutoFit/>
          </a:bodyPr>
          <a:lstStyle/>
          <a:p>
            <a:pPr algn="l">
              <a:lnSpc>
                <a:spcPts val="1496"/>
              </a:lnSpc>
            </a:pPr>
            <a:r>
              <a:rPr lang="en-US" sz="1496">
                <a:solidFill>
                  <a:srgbClr val="262D51"/>
                </a:solidFill>
                <a:latin typeface="Mont"/>
                <a:ea typeface="Mont"/>
                <a:cs typeface="Mont"/>
                <a:sym typeface="Mont"/>
              </a:rPr>
              <a:t>At Total Needs Transportation, we envision a community where accessible, reliable transportation empowers everyone to lead independent and fulfilling lives. We’re dedicated to becoming the most trusted non-emergency and non-medical transport provider in Las Vegas, prioritizing safety and convenience.</a:t>
            </a:r>
          </a:p>
        </p:txBody>
      </p:sp>
      <p:sp>
        <p:nvSpPr>
          <p:cNvPr name="TextBox 22" id="22"/>
          <p:cNvSpPr txBox="true"/>
          <p:nvPr/>
        </p:nvSpPr>
        <p:spPr>
          <a:xfrm rot="0">
            <a:off x="5598734" y="5596711"/>
            <a:ext cx="2244865" cy="2670310"/>
          </a:xfrm>
          <a:prstGeom prst="rect">
            <a:avLst/>
          </a:prstGeom>
        </p:spPr>
        <p:txBody>
          <a:bodyPr anchor="t" rtlCol="false" tIns="0" lIns="0" bIns="0" rIns="0">
            <a:spAutoFit/>
          </a:bodyPr>
          <a:lstStyle/>
          <a:p>
            <a:pPr algn="l">
              <a:lnSpc>
                <a:spcPts val="1596"/>
              </a:lnSpc>
            </a:pPr>
            <a:r>
              <a:rPr lang="en-US" sz="1596">
                <a:solidFill>
                  <a:srgbClr val="262D51"/>
                </a:solidFill>
                <a:latin typeface="Mont"/>
                <a:ea typeface="Mont"/>
                <a:cs typeface="Mont"/>
                <a:sym typeface="Mont"/>
              </a:rPr>
              <a:t>Our goal is to continually enhance our services to meet the unique needs of seniors, individuals with disabilities, and those requiring specialized assistance. We believe everyone deserves seamless and dependable travel options.</a:t>
            </a:r>
          </a:p>
        </p:txBody>
      </p:sp>
      <p:sp>
        <p:nvSpPr>
          <p:cNvPr name="TextBox 23" id="23"/>
          <p:cNvSpPr txBox="true"/>
          <p:nvPr/>
        </p:nvSpPr>
        <p:spPr>
          <a:xfrm rot="0">
            <a:off x="9602361" y="5606236"/>
            <a:ext cx="2244865" cy="2036653"/>
          </a:xfrm>
          <a:prstGeom prst="rect">
            <a:avLst/>
          </a:prstGeom>
        </p:spPr>
        <p:txBody>
          <a:bodyPr anchor="t" rtlCol="false" tIns="0" lIns="0" bIns="0" rIns="0">
            <a:spAutoFit/>
          </a:bodyPr>
          <a:lstStyle/>
          <a:p>
            <a:pPr algn="l">
              <a:lnSpc>
                <a:spcPts val="1796"/>
              </a:lnSpc>
            </a:pPr>
            <a:r>
              <a:rPr lang="en-US" sz="1796">
                <a:solidFill>
                  <a:srgbClr val="262D51"/>
                </a:solidFill>
                <a:latin typeface="Mont"/>
                <a:ea typeface="Mont"/>
                <a:cs typeface="Mont"/>
                <a:sym typeface="Mont"/>
              </a:rPr>
              <a:t>Through compassionate care and attentive service, we strive to eliminate mobility barriers, making travel safe, comfortable, and accessible for all.</a:t>
            </a:r>
          </a:p>
        </p:txBody>
      </p:sp>
      <p:sp>
        <p:nvSpPr>
          <p:cNvPr name="TextBox 24" id="24"/>
          <p:cNvSpPr txBox="true"/>
          <p:nvPr/>
        </p:nvSpPr>
        <p:spPr>
          <a:xfrm rot="0">
            <a:off x="13370698" y="175045"/>
            <a:ext cx="3888602" cy="450905"/>
          </a:xfrm>
          <a:prstGeom prst="rect">
            <a:avLst/>
          </a:prstGeom>
        </p:spPr>
        <p:txBody>
          <a:bodyPr anchor="t" rtlCol="false" tIns="0" lIns="0" bIns="0" rIns="0">
            <a:spAutoFit/>
          </a:bodyPr>
          <a:lstStyle/>
          <a:p>
            <a:pPr algn="l">
              <a:lnSpc>
                <a:spcPts val="3014"/>
              </a:lnSpc>
            </a:pPr>
            <a:r>
              <a:rPr lang="en-US" sz="2153" b="true">
                <a:solidFill>
                  <a:srgbClr val="FFFFFF"/>
                </a:solidFill>
                <a:latin typeface="Mont Bold"/>
                <a:ea typeface="Mont Bold"/>
                <a:cs typeface="Mont Bold"/>
                <a:sym typeface="Mont Bold"/>
              </a:rPr>
              <a:t>Total Needs Transportation</a:t>
            </a:r>
          </a:p>
        </p:txBody>
      </p:sp>
      <p:sp>
        <p:nvSpPr>
          <p:cNvPr name="Freeform 25" id="25"/>
          <p:cNvSpPr/>
          <p:nvPr/>
        </p:nvSpPr>
        <p:spPr>
          <a:xfrm flipH="false" flipV="false" rot="0">
            <a:off x="4263971" y="4883572"/>
            <a:ext cx="1092343" cy="1483429"/>
          </a:xfrm>
          <a:custGeom>
            <a:avLst/>
            <a:gdLst/>
            <a:ahLst/>
            <a:cxnLst/>
            <a:rect r="r" b="b" t="t" l="l"/>
            <a:pathLst>
              <a:path h="1483429" w="1092343">
                <a:moveTo>
                  <a:pt x="0" y="0"/>
                </a:moveTo>
                <a:lnTo>
                  <a:pt x="1092343" y="0"/>
                </a:lnTo>
                <a:lnTo>
                  <a:pt x="1092343" y="1483429"/>
                </a:lnTo>
                <a:lnTo>
                  <a:pt x="0" y="148342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6" id="26"/>
          <p:cNvSpPr/>
          <p:nvPr/>
        </p:nvSpPr>
        <p:spPr>
          <a:xfrm flipH="false" flipV="false" rot="0">
            <a:off x="8251902" y="4883572"/>
            <a:ext cx="1092343" cy="1483429"/>
          </a:xfrm>
          <a:custGeom>
            <a:avLst/>
            <a:gdLst/>
            <a:ahLst/>
            <a:cxnLst/>
            <a:rect r="r" b="b" t="t" l="l"/>
            <a:pathLst>
              <a:path h="1483429" w="1092343">
                <a:moveTo>
                  <a:pt x="0" y="0"/>
                </a:moveTo>
                <a:lnTo>
                  <a:pt x="1092343" y="0"/>
                </a:lnTo>
                <a:lnTo>
                  <a:pt x="1092343" y="1483429"/>
                </a:lnTo>
                <a:lnTo>
                  <a:pt x="0" y="148342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3072726" y="1028700"/>
            <a:ext cx="113954" cy="2342378"/>
            <a:chOff x="0" y="0"/>
            <a:chExt cx="30012" cy="616923"/>
          </a:xfrm>
        </p:grpSpPr>
        <p:sp>
          <p:nvSpPr>
            <p:cNvPr name="Freeform 3" id="3"/>
            <p:cNvSpPr/>
            <p:nvPr/>
          </p:nvSpPr>
          <p:spPr>
            <a:xfrm flipH="false" flipV="false" rot="0">
              <a:off x="0" y="0"/>
              <a:ext cx="30012" cy="616923"/>
            </a:xfrm>
            <a:custGeom>
              <a:avLst/>
              <a:gdLst/>
              <a:ahLst/>
              <a:cxnLst/>
              <a:rect r="r" b="b" t="t" l="l"/>
              <a:pathLst>
                <a:path h="616923" w="30012">
                  <a:moveTo>
                    <a:pt x="0" y="0"/>
                  </a:moveTo>
                  <a:lnTo>
                    <a:pt x="30012" y="0"/>
                  </a:lnTo>
                  <a:lnTo>
                    <a:pt x="30012" y="616923"/>
                  </a:lnTo>
                  <a:lnTo>
                    <a:pt x="0" y="616923"/>
                  </a:lnTo>
                  <a:close/>
                </a:path>
              </a:pathLst>
            </a:custGeom>
            <a:solidFill>
              <a:srgbClr val="EDD801"/>
            </a:solidFill>
          </p:spPr>
        </p:sp>
        <p:sp>
          <p:nvSpPr>
            <p:cNvPr name="TextBox 4" id="4"/>
            <p:cNvSpPr txBox="true"/>
            <p:nvPr/>
          </p:nvSpPr>
          <p:spPr>
            <a:xfrm>
              <a:off x="0" y="-123825"/>
              <a:ext cx="30012" cy="740748"/>
            </a:xfrm>
            <a:prstGeom prst="rect">
              <a:avLst/>
            </a:prstGeom>
          </p:spPr>
          <p:txBody>
            <a:bodyPr anchor="ctr" rtlCol="false" tIns="50800" lIns="50800" bIns="50800" rIns="50800"/>
            <a:lstStyle/>
            <a:p>
              <a:pPr algn="ctr">
                <a:lnSpc>
                  <a:spcPts val="3315"/>
                </a:lnSpc>
              </a:pPr>
            </a:p>
          </p:txBody>
        </p:sp>
      </p:grpSp>
      <p:grpSp>
        <p:nvGrpSpPr>
          <p:cNvPr name="Group 5" id="5"/>
          <p:cNvGrpSpPr/>
          <p:nvPr/>
        </p:nvGrpSpPr>
        <p:grpSpPr>
          <a:xfrm rot="0">
            <a:off x="10008501" y="1028700"/>
            <a:ext cx="9747173" cy="3086100"/>
            <a:chOff x="0" y="0"/>
            <a:chExt cx="2567157" cy="812800"/>
          </a:xfrm>
        </p:grpSpPr>
        <p:sp>
          <p:nvSpPr>
            <p:cNvPr name="Freeform 6" id="6"/>
            <p:cNvSpPr/>
            <p:nvPr/>
          </p:nvSpPr>
          <p:spPr>
            <a:xfrm flipH="false" flipV="false" rot="0">
              <a:off x="0" y="0"/>
              <a:ext cx="2567157" cy="812800"/>
            </a:xfrm>
            <a:custGeom>
              <a:avLst/>
              <a:gdLst/>
              <a:ahLst/>
              <a:cxnLst/>
              <a:rect r="r" b="b" t="t" l="l"/>
              <a:pathLst>
                <a:path h="812800" w="2567157">
                  <a:moveTo>
                    <a:pt x="7943" y="0"/>
                  </a:moveTo>
                  <a:lnTo>
                    <a:pt x="2559214" y="0"/>
                  </a:lnTo>
                  <a:cubicBezTo>
                    <a:pt x="2561321" y="0"/>
                    <a:pt x="2563341" y="837"/>
                    <a:pt x="2564830" y="2326"/>
                  </a:cubicBezTo>
                  <a:cubicBezTo>
                    <a:pt x="2566320" y="3816"/>
                    <a:pt x="2567157" y="5836"/>
                    <a:pt x="2567157" y="7943"/>
                  </a:cubicBezTo>
                  <a:lnTo>
                    <a:pt x="2567157" y="804857"/>
                  </a:lnTo>
                  <a:cubicBezTo>
                    <a:pt x="2567157" y="806964"/>
                    <a:pt x="2566320" y="808984"/>
                    <a:pt x="2564830" y="810474"/>
                  </a:cubicBezTo>
                  <a:cubicBezTo>
                    <a:pt x="2563341" y="811963"/>
                    <a:pt x="2561321" y="812800"/>
                    <a:pt x="2559214" y="812800"/>
                  </a:cubicBezTo>
                  <a:lnTo>
                    <a:pt x="7943" y="812800"/>
                  </a:lnTo>
                  <a:cubicBezTo>
                    <a:pt x="5836" y="812800"/>
                    <a:pt x="3816" y="811963"/>
                    <a:pt x="2326" y="810474"/>
                  </a:cubicBezTo>
                  <a:cubicBezTo>
                    <a:pt x="837" y="808984"/>
                    <a:pt x="0" y="806964"/>
                    <a:pt x="0" y="804857"/>
                  </a:cubicBezTo>
                  <a:lnTo>
                    <a:pt x="0" y="7943"/>
                  </a:lnTo>
                  <a:cubicBezTo>
                    <a:pt x="0" y="5836"/>
                    <a:pt x="837" y="3816"/>
                    <a:pt x="2326" y="2326"/>
                  </a:cubicBezTo>
                  <a:cubicBezTo>
                    <a:pt x="3816" y="837"/>
                    <a:pt x="5836" y="0"/>
                    <a:pt x="7943" y="0"/>
                  </a:cubicBezTo>
                  <a:close/>
                </a:path>
              </a:pathLst>
            </a:custGeom>
            <a:solidFill>
              <a:srgbClr val="EDD801"/>
            </a:solidFill>
          </p:spPr>
        </p:sp>
        <p:sp>
          <p:nvSpPr>
            <p:cNvPr name="TextBox 7" id="7"/>
            <p:cNvSpPr txBox="true"/>
            <p:nvPr/>
          </p:nvSpPr>
          <p:spPr>
            <a:xfrm>
              <a:off x="0" y="-123825"/>
              <a:ext cx="2567157" cy="936625"/>
            </a:xfrm>
            <a:prstGeom prst="rect">
              <a:avLst/>
            </a:prstGeom>
          </p:spPr>
          <p:txBody>
            <a:bodyPr anchor="ctr" rtlCol="false" tIns="50800" lIns="50800" bIns="50800" rIns="50800"/>
            <a:lstStyle/>
            <a:p>
              <a:pPr algn="ctr">
                <a:lnSpc>
                  <a:spcPts val="3315"/>
                </a:lnSpc>
              </a:pPr>
            </a:p>
          </p:txBody>
        </p:sp>
      </p:grpSp>
      <p:grpSp>
        <p:nvGrpSpPr>
          <p:cNvPr name="Group 8" id="8"/>
          <p:cNvGrpSpPr/>
          <p:nvPr/>
        </p:nvGrpSpPr>
        <p:grpSpPr>
          <a:xfrm rot="0">
            <a:off x="0" y="4114800"/>
            <a:ext cx="8325675" cy="6406102"/>
            <a:chOff x="0" y="0"/>
            <a:chExt cx="1289865" cy="992473"/>
          </a:xfrm>
        </p:grpSpPr>
        <p:sp>
          <p:nvSpPr>
            <p:cNvPr name="Freeform 9" id="9"/>
            <p:cNvSpPr/>
            <p:nvPr/>
          </p:nvSpPr>
          <p:spPr>
            <a:xfrm flipH="false" flipV="false" rot="0">
              <a:off x="0" y="0"/>
              <a:ext cx="1289865" cy="992473"/>
            </a:xfrm>
            <a:custGeom>
              <a:avLst/>
              <a:gdLst/>
              <a:ahLst/>
              <a:cxnLst/>
              <a:rect r="r" b="b" t="t" l="l"/>
              <a:pathLst>
                <a:path h="992473" w="1289865">
                  <a:moveTo>
                    <a:pt x="9299" y="0"/>
                  </a:moveTo>
                  <a:lnTo>
                    <a:pt x="1280566" y="0"/>
                  </a:lnTo>
                  <a:cubicBezTo>
                    <a:pt x="1283032" y="0"/>
                    <a:pt x="1285397" y="980"/>
                    <a:pt x="1287141" y="2724"/>
                  </a:cubicBezTo>
                  <a:cubicBezTo>
                    <a:pt x="1288885" y="4467"/>
                    <a:pt x="1289865" y="6833"/>
                    <a:pt x="1289865" y="9299"/>
                  </a:cubicBezTo>
                  <a:lnTo>
                    <a:pt x="1289865" y="983174"/>
                  </a:lnTo>
                  <a:cubicBezTo>
                    <a:pt x="1289865" y="985640"/>
                    <a:pt x="1288885" y="988005"/>
                    <a:pt x="1287141" y="989749"/>
                  </a:cubicBezTo>
                  <a:cubicBezTo>
                    <a:pt x="1285397" y="991493"/>
                    <a:pt x="1283032" y="992473"/>
                    <a:pt x="1280566" y="992473"/>
                  </a:cubicBezTo>
                  <a:lnTo>
                    <a:pt x="9299" y="992473"/>
                  </a:lnTo>
                  <a:cubicBezTo>
                    <a:pt x="6833" y="992473"/>
                    <a:pt x="4467" y="991493"/>
                    <a:pt x="2724" y="989749"/>
                  </a:cubicBezTo>
                  <a:cubicBezTo>
                    <a:pt x="980" y="988005"/>
                    <a:pt x="0" y="985640"/>
                    <a:pt x="0" y="983174"/>
                  </a:cubicBezTo>
                  <a:lnTo>
                    <a:pt x="0" y="9299"/>
                  </a:lnTo>
                  <a:cubicBezTo>
                    <a:pt x="0" y="6833"/>
                    <a:pt x="980" y="4467"/>
                    <a:pt x="2724" y="2724"/>
                  </a:cubicBezTo>
                  <a:cubicBezTo>
                    <a:pt x="4467" y="980"/>
                    <a:pt x="6833" y="0"/>
                    <a:pt x="9299" y="0"/>
                  </a:cubicBezTo>
                  <a:close/>
                </a:path>
              </a:pathLst>
            </a:custGeom>
            <a:blipFill>
              <a:blip r:embed="rId2"/>
              <a:stretch>
                <a:fillRect l="-18394" t="0" r="-18394" b="0"/>
              </a:stretch>
            </a:blipFill>
          </p:spPr>
        </p:sp>
      </p:grpSp>
      <p:sp>
        <p:nvSpPr>
          <p:cNvPr name="TextBox 10" id="10"/>
          <p:cNvSpPr txBox="true"/>
          <p:nvPr/>
        </p:nvSpPr>
        <p:spPr>
          <a:xfrm rot="0">
            <a:off x="3415280" y="928565"/>
            <a:ext cx="6364621" cy="2285474"/>
          </a:xfrm>
          <a:prstGeom prst="rect">
            <a:avLst/>
          </a:prstGeom>
        </p:spPr>
        <p:txBody>
          <a:bodyPr anchor="t" rtlCol="false" tIns="0" lIns="0" bIns="0" rIns="0">
            <a:spAutoFit/>
          </a:bodyPr>
          <a:lstStyle/>
          <a:p>
            <a:pPr algn="l">
              <a:lnSpc>
                <a:spcPts val="18684"/>
              </a:lnSpc>
            </a:pPr>
            <a:r>
              <a:rPr lang="en-US" sz="13345">
                <a:solidFill>
                  <a:srgbClr val="FFFFFF"/>
                </a:solidFill>
                <a:latin typeface="League Gothic"/>
                <a:ea typeface="League Gothic"/>
                <a:cs typeface="League Gothic"/>
                <a:sym typeface="League Gothic"/>
              </a:rPr>
              <a:t>OUR MISSION</a:t>
            </a:r>
          </a:p>
        </p:txBody>
      </p:sp>
      <p:sp>
        <p:nvSpPr>
          <p:cNvPr name="TextBox 11" id="11"/>
          <p:cNvSpPr txBox="true"/>
          <p:nvPr/>
        </p:nvSpPr>
        <p:spPr>
          <a:xfrm rot="0">
            <a:off x="1294275" y="733425"/>
            <a:ext cx="1668195" cy="2637621"/>
          </a:xfrm>
          <a:prstGeom prst="rect">
            <a:avLst/>
          </a:prstGeom>
        </p:spPr>
        <p:txBody>
          <a:bodyPr anchor="t" rtlCol="false" tIns="0" lIns="0" bIns="0" rIns="0">
            <a:spAutoFit/>
          </a:bodyPr>
          <a:lstStyle/>
          <a:p>
            <a:pPr algn="ctr">
              <a:lnSpc>
                <a:spcPts val="21567"/>
              </a:lnSpc>
            </a:pPr>
            <a:r>
              <a:rPr lang="en-US" sz="15405">
                <a:solidFill>
                  <a:srgbClr val="EDD801"/>
                </a:solidFill>
                <a:latin typeface="League Gothic"/>
                <a:ea typeface="League Gothic"/>
                <a:cs typeface="League Gothic"/>
                <a:sym typeface="League Gothic"/>
              </a:rPr>
              <a:t>03</a:t>
            </a:r>
          </a:p>
        </p:txBody>
      </p:sp>
      <p:sp>
        <p:nvSpPr>
          <p:cNvPr name="TextBox 12" id="12"/>
          <p:cNvSpPr txBox="true"/>
          <p:nvPr/>
        </p:nvSpPr>
        <p:spPr>
          <a:xfrm rot="0">
            <a:off x="8803702" y="6025295"/>
            <a:ext cx="9108962" cy="2804252"/>
          </a:xfrm>
          <a:prstGeom prst="rect">
            <a:avLst/>
          </a:prstGeom>
        </p:spPr>
        <p:txBody>
          <a:bodyPr anchor="t" rtlCol="false" tIns="0" lIns="0" bIns="0" rIns="0">
            <a:spAutoFit/>
          </a:bodyPr>
          <a:lstStyle/>
          <a:p>
            <a:pPr algn="l">
              <a:lnSpc>
                <a:spcPts val="1999"/>
              </a:lnSpc>
            </a:pPr>
            <a:r>
              <a:rPr lang="en-US" sz="1999">
                <a:solidFill>
                  <a:srgbClr val="FFFFFF"/>
                </a:solidFill>
                <a:latin typeface="Mont"/>
                <a:ea typeface="Mont"/>
                <a:cs typeface="Mont"/>
                <a:sym typeface="Mont"/>
              </a:rPr>
              <a:t>At Total Needs Transportation, our mission is to provide safe, reliable, and compassionate transportation solutions that empower individuals with mobility needs. We are committed to helping seniors, disabled individuals, and those needing non-emergency medical transport access essential services and enjoy greater independence.</a:t>
            </a:r>
          </a:p>
          <a:p>
            <a:pPr algn="l">
              <a:lnSpc>
                <a:spcPts val="1999"/>
              </a:lnSpc>
            </a:pPr>
          </a:p>
          <a:p>
            <a:pPr algn="l">
              <a:lnSpc>
                <a:spcPts val="1999"/>
              </a:lnSpc>
            </a:pPr>
          </a:p>
          <a:p>
            <a:pPr algn="l">
              <a:lnSpc>
                <a:spcPts val="1999"/>
              </a:lnSpc>
            </a:pPr>
            <a:r>
              <a:rPr lang="en-US" sz="1999">
                <a:solidFill>
                  <a:srgbClr val="FFFFFF"/>
                </a:solidFill>
                <a:latin typeface="Mont"/>
                <a:ea typeface="Mont"/>
                <a:cs typeface="Mont"/>
                <a:sym typeface="Mont"/>
              </a:rPr>
              <a:t>We strive to deliver personalized care through a highly trained team and well-maintained, accessible vehicles. By focusing on safety, convenience, and respect, our goal is to become the preferred choice for specialized transportation in the Las Vegas area.</a:t>
            </a:r>
          </a:p>
        </p:txBody>
      </p:sp>
      <p:sp>
        <p:nvSpPr>
          <p:cNvPr name="Freeform 13" id="13"/>
          <p:cNvSpPr/>
          <p:nvPr/>
        </p:nvSpPr>
        <p:spPr>
          <a:xfrm flipH="false" flipV="false" rot="-811845">
            <a:off x="310851" y="-2297025"/>
            <a:ext cx="3014874" cy="3014874"/>
          </a:xfrm>
          <a:custGeom>
            <a:avLst/>
            <a:gdLst/>
            <a:ahLst/>
            <a:cxnLst/>
            <a:rect r="r" b="b" t="t" l="l"/>
            <a:pathLst>
              <a:path h="3014874" w="3014874">
                <a:moveTo>
                  <a:pt x="0" y="0"/>
                </a:moveTo>
                <a:lnTo>
                  <a:pt x="3014874" y="0"/>
                </a:lnTo>
                <a:lnTo>
                  <a:pt x="3014874" y="3014874"/>
                </a:lnTo>
                <a:lnTo>
                  <a:pt x="0" y="30148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12162280" y="253890"/>
            <a:ext cx="992954" cy="417041"/>
          </a:xfrm>
          <a:custGeom>
            <a:avLst/>
            <a:gdLst/>
            <a:ahLst/>
            <a:cxnLst/>
            <a:rect r="r" b="b" t="t" l="l"/>
            <a:pathLst>
              <a:path h="417041" w="992954">
                <a:moveTo>
                  <a:pt x="0" y="0"/>
                </a:moveTo>
                <a:lnTo>
                  <a:pt x="992954" y="0"/>
                </a:lnTo>
                <a:lnTo>
                  <a:pt x="992954" y="417041"/>
                </a:lnTo>
                <a:lnTo>
                  <a:pt x="0" y="417041"/>
                </a:lnTo>
                <a:lnTo>
                  <a:pt x="0" y="0"/>
                </a:lnTo>
                <a:close/>
              </a:path>
            </a:pathLst>
          </a:custGeom>
          <a:blipFill>
            <a:blip r:embed="rId5"/>
            <a:stretch>
              <a:fillRect l="0" t="0" r="0" b="0"/>
            </a:stretch>
          </a:blipFill>
        </p:spPr>
      </p:sp>
      <p:sp>
        <p:nvSpPr>
          <p:cNvPr name="TextBox 15" id="15"/>
          <p:cNvSpPr txBox="true"/>
          <p:nvPr/>
        </p:nvSpPr>
        <p:spPr>
          <a:xfrm rot="0">
            <a:off x="13370698" y="175045"/>
            <a:ext cx="3888602" cy="450905"/>
          </a:xfrm>
          <a:prstGeom prst="rect">
            <a:avLst/>
          </a:prstGeom>
        </p:spPr>
        <p:txBody>
          <a:bodyPr anchor="t" rtlCol="false" tIns="0" lIns="0" bIns="0" rIns="0">
            <a:spAutoFit/>
          </a:bodyPr>
          <a:lstStyle/>
          <a:p>
            <a:pPr algn="l">
              <a:lnSpc>
                <a:spcPts val="3014"/>
              </a:lnSpc>
            </a:pPr>
            <a:r>
              <a:rPr lang="en-US" sz="2153" b="true">
                <a:solidFill>
                  <a:srgbClr val="FFFFFF"/>
                </a:solidFill>
                <a:latin typeface="Mont Bold"/>
                <a:ea typeface="Mont Bold"/>
                <a:cs typeface="Mont Bold"/>
                <a:sym typeface="Mont Bold"/>
              </a:rPr>
              <a:t>Total Needs Transportation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807151" y="1028700"/>
            <a:ext cx="113954" cy="2342378"/>
            <a:chOff x="0" y="0"/>
            <a:chExt cx="30012" cy="616923"/>
          </a:xfrm>
        </p:grpSpPr>
        <p:sp>
          <p:nvSpPr>
            <p:cNvPr name="Freeform 3" id="3"/>
            <p:cNvSpPr/>
            <p:nvPr/>
          </p:nvSpPr>
          <p:spPr>
            <a:xfrm flipH="false" flipV="false" rot="0">
              <a:off x="0" y="0"/>
              <a:ext cx="30012" cy="616923"/>
            </a:xfrm>
            <a:custGeom>
              <a:avLst/>
              <a:gdLst/>
              <a:ahLst/>
              <a:cxnLst/>
              <a:rect r="r" b="b" t="t" l="l"/>
              <a:pathLst>
                <a:path h="616923" w="30012">
                  <a:moveTo>
                    <a:pt x="0" y="0"/>
                  </a:moveTo>
                  <a:lnTo>
                    <a:pt x="30012" y="0"/>
                  </a:lnTo>
                  <a:lnTo>
                    <a:pt x="30012" y="616923"/>
                  </a:lnTo>
                  <a:lnTo>
                    <a:pt x="0" y="616923"/>
                  </a:lnTo>
                  <a:close/>
                </a:path>
              </a:pathLst>
            </a:custGeom>
            <a:solidFill>
              <a:srgbClr val="EDD801"/>
            </a:solidFill>
          </p:spPr>
        </p:sp>
        <p:sp>
          <p:nvSpPr>
            <p:cNvPr name="TextBox 4" id="4"/>
            <p:cNvSpPr txBox="true"/>
            <p:nvPr/>
          </p:nvSpPr>
          <p:spPr>
            <a:xfrm>
              <a:off x="0" y="-123825"/>
              <a:ext cx="30012" cy="740748"/>
            </a:xfrm>
            <a:prstGeom prst="rect">
              <a:avLst/>
            </a:prstGeom>
          </p:spPr>
          <p:txBody>
            <a:bodyPr anchor="ctr" rtlCol="false" tIns="50800" lIns="50800" bIns="50800" rIns="50800"/>
            <a:lstStyle/>
            <a:p>
              <a:pPr algn="ctr">
                <a:lnSpc>
                  <a:spcPts val="3315"/>
                </a:lnSpc>
              </a:pPr>
            </a:p>
          </p:txBody>
        </p:sp>
      </p:grpSp>
      <p:sp>
        <p:nvSpPr>
          <p:cNvPr name="Freeform 5" id="5"/>
          <p:cNvSpPr/>
          <p:nvPr/>
        </p:nvSpPr>
        <p:spPr>
          <a:xfrm flipH="false" flipV="false" rot="0">
            <a:off x="-366022" y="3523478"/>
            <a:ext cx="6909467" cy="5380747"/>
          </a:xfrm>
          <a:custGeom>
            <a:avLst/>
            <a:gdLst/>
            <a:ahLst/>
            <a:cxnLst/>
            <a:rect r="r" b="b" t="t" l="l"/>
            <a:pathLst>
              <a:path h="5380747" w="6909467">
                <a:moveTo>
                  <a:pt x="0" y="0"/>
                </a:moveTo>
                <a:lnTo>
                  <a:pt x="6909467" y="0"/>
                </a:lnTo>
                <a:lnTo>
                  <a:pt x="6909467" y="5380748"/>
                </a:lnTo>
                <a:lnTo>
                  <a:pt x="0" y="53807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811845">
            <a:off x="310851" y="-2297025"/>
            <a:ext cx="3014874" cy="3014874"/>
          </a:xfrm>
          <a:custGeom>
            <a:avLst/>
            <a:gdLst/>
            <a:ahLst/>
            <a:cxnLst/>
            <a:rect r="r" b="b" t="t" l="l"/>
            <a:pathLst>
              <a:path h="3014874" w="3014874">
                <a:moveTo>
                  <a:pt x="0" y="0"/>
                </a:moveTo>
                <a:lnTo>
                  <a:pt x="3014874" y="0"/>
                </a:lnTo>
                <a:lnTo>
                  <a:pt x="3014874" y="3014874"/>
                </a:lnTo>
                <a:lnTo>
                  <a:pt x="0" y="30148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0601063" y="861884"/>
            <a:ext cx="7686937" cy="8229600"/>
          </a:xfrm>
          <a:custGeom>
            <a:avLst/>
            <a:gdLst/>
            <a:ahLst/>
            <a:cxnLst/>
            <a:rect r="r" b="b" t="t" l="l"/>
            <a:pathLst>
              <a:path h="8229600" w="7686937">
                <a:moveTo>
                  <a:pt x="0" y="0"/>
                </a:moveTo>
                <a:lnTo>
                  <a:pt x="7686937" y="0"/>
                </a:lnTo>
                <a:lnTo>
                  <a:pt x="7686937" y="8229600"/>
                </a:lnTo>
                <a:lnTo>
                  <a:pt x="0" y="8229600"/>
                </a:lnTo>
                <a:lnTo>
                  <a:pt x="0" y="0"/>
                </a:lnTo>
                <a:close/>
              </a:path>
            </a:pathLst>
          </a:custGeom>
          <a:blipFill>
            <a:blip r:embed="rId6"/>
            <a:stretch>
              <a:fillRect l="-60689" t="0" r="0" b="0"/>
            </a:stretch>
          </a:blipFill>
        </p:spPr>
      </p:sp>
      <p:sp>
        <p:nvSpPr>
          <p:cNvPr name="TextBox 8" id="8"/>
          <p:cNvSpPr txBox="true"/>
          <p:nvPr/>
        </p:nvSpPr>
        <p:spPr>
          <a:xfrm rot="0">
            <a:off x="3214053" y="928519"/>
            <a:ext cx="7091735" cy="2285565"/>
          </a:xfrm>
          <a:prstGeom prst="rect">
            <a:avLst/>
          </a:prstGeom>
        </p:spPr>
        <p:txBody>
          <a:bodyPr anchor="t" rtlCol="false" tIns="0" lIns="0" bIns="0" rIns="0">
            <a:spAutoFit/>
          </a:bodyPr>
          <a:lstStyle/>
          <a:p>
            <a:pPr algn="l">
              <a:lnSpc>
                <a:spcPts val="18684"/>
              </a:lnSpc>
            </a:pPr>
            <a:r>
              <a:rPr lang="en-US" sz="13345">
                <a:solidFill>
                  <a:srgbClr val="FFFFFF"/>
                </a:solidFill>
                <a:latin typeface="League Gothic"/>
                <a:ea typeface="League Gothic"/>
                <a:cs typeface="League Gothic"/>
                <a:sym typeface="League Gothic"/>
              </a:rPr>
              <a:t>OUR SERVICES</a:t>
            </a:r>
          </a:p>
        </p:txBody>
      </p:sp>
      <p:sp>
        <p:nvSpPr>
          <p:cNvPr name="TextBox 9" id="9"/>
          <p:cNvSpPr txBox="true"/>
          <p:nvPr/>
        </p:nvSpPr>
        <p:spPr>
          <a:xfrm rot="0">
            <a:off x="1028700" y="733425"/>
            <a:ext cx="1668195" cy="2637621"/>
          </a:xfrm>
          <a:prstGeom prst="rect">
            <a:avLst/>
          </a:prstGeom>
        </p:spPr>
        <p:txBody>
          <a:bodyPr anchor="t" rtlCol="false" tIns="0" lIns="0" bIns="0" rIns="0">
            <a:spAutoFit/>
          </a:bodyPr>
          <a:lstStyle/>
          <a:p>
            <a:pPr algn="ctr">
              <a:lnSpc>
                <a:spcPts val="21567"/>
              </a:lnSpc>
            </a:pPr>
            <a:r>
              <a:rPr lang="en-US" sz="15405">
                <a:solidFill>
                  <a:srgbClr val="EDD801"/>
                </a:solidFill>
                <a:latin typeface="League Gothic"/>
                <a:ea typeface="League Gothic"/>
                <a:cs typeface="League Gothic"/>
                <a:sym typeface="League Gothic"/>
              </a:rPr>
              <a:t>04</a:t>
            </a:r>
          </a:p>
        </p:txBody>
      </p:sp>
      <p:sp>
        <p:nvSpPr>
          <p:cNvPr name="TextBox 10" id="10"/>
          <p:cNvSpPr txBox="true"/>
          <p:nvPr/>
        </p:nvSpPr>
        <p:spPr>
          <a:xfrm rot="0">
            <a:off x="2807151" y="3894102"/>
            <a:ext cx="5244416" cy="415783"/>
          </a:xfrm>
          <a:prstGeom prst="rect">
            <a:avLst/>
          </a:prstGeom>
        </p:spPr>
        <p:txBody>
          <a:bodyPr anchor="t" rtlCol="false" tIns="0" lIns="0" bIns="0" rIns="0">
            <a:spAutoFit/>
          </a:bodyPr>
          <a:lstStyle/>
          <a:p>
            <a:pPr algn="l">
              <a:lnSpc>
                <a:spcPts val="2806"/>
              </a:lnSpc>
              <a:spcBef>
                <a:spcPct val="0"/>
              </a:spcBef>
            </a:pPr>
            <a:r>
              <a:rPr lang="en-US" b="true" sz="2004">
                <a:solidFill>
                  <a:srgbClr val="FFFFFF"/>
                </a:solidFill>
                <a:latin typeface="Mont Bold"/>
                <a:ea typeface="Mont Bold"/>
                <a:cs typeface="Mont Bold"/>
                <a:sym typeface="Mont Bold"/>
              </a:rPr>
              <a:t>Non Emergency Medical Transportation</a:t>
            </a:r>
          </a:p>
        </p:txBody>
      </p:sp>
      <p:sp>
        <p:nvSpPr>
          <p:cNvPr name="TextBox 11" id="11"/>
          <p:cNvSpPr txBox="true"/>
          <p:nvPr/>
        </p:nvSpPr>
        <p:spPr>
          <a:xfrm rot="0">
            <a:off x="2807151" y="4996827"/>
            <a:ext cx="4014025" cy="415783"/>
          </a:xfrm>
          <a:prstGeom prst="rect">
            <a:avLst/>
          </a:prstGeom>
        </p:spPr>
        <p:txBody>
          <a:bodyPr anchor="t" rtlCol="false" tIns="0" lIns="0" bIns="0" rIns="0">
            <a:spAutoFit/>
          </a:bodyPr>
          <a:lstStyle/>
          <a:p>
            <a:pPr algn="l">
              <a:lnSpc>
                <a:spcPts val="2806"/>
              </a:lnSpc>
              <a:spcBef>
                <a:spcPct val="0"/>
              </a:spcBef>
            </a:pPr>
            <a:r>
              <a:rPr lang="en-US" b="true" sz="2004">
                <a:solidFill>
                  <a:srgbClr val="FFFFFF"/>
                </a:solidFill>
                <a:latin typeface="Mont Bold"/>
                <a:ea typeface="Mont Bold"/>
                <a:cs typeface="Mont Bold"/>
                <a:sym typeface="Mont Bold"/>
              </a:rPr>
              <a:t>Medical Transport Van Service</a:t>
            </a:r>
          </a:p>
        </p:txBody>
      </p:sp>
      <p:sp>
        <p:nvSpPr>
          <p:cNvPr name="TextBox 12" id="12"/>
          <p:cNvSpPr txBox="true"/>
          <p:nvPr/>
        </p:nvSpPr>
        <p:spPr>
          <a:xfrm rot="0">
            <a:off x="2807151" y="6099552"/>
            <a:ext cx="4604954" cy="415783"/>
          </a:xfrm>
          <a:prstGeom prst="rect">
            <a:avLst/>
          </a:prstGeom>
        </p:spPr>
        <p:txBody>
          <a:bodyPr anchor="t" rtlCol="false" tIns="0" lIns="0" bIns="0" rIns="0">
            <a:spAutoFit/>
          </a:bodyPr>
          <a:lstStyle/>
          <a:p>
            <a:pPr algn="l">
              <a:lnSpc>
                <a:spcPts val="2806"/>
              </a:lnSpc>
              <a:spcBef>
                <a:spcPct val="0"/>
              </a:spcBef>
            </a:pPr>
            <a:r>
              <a:rPr lang="en-US" b="true" sz="2004">
                <a:solidFill>
                  <a:srgbClr val="FFFFFF"/>
                </a:solidFill>
                <a:latin typeface="Mont Bold"/>
                <a:ea typeface="Mont Bold"/>
                <a:cs typeface="Mont Bold"/>
                <a:sym typeface="Mont Bold"/>
              </a:rPr>
              <a:t>Handicap Transportation</a:t>
            </a:r>
          </a:p>
        </p:txBody>
      </p:sp>
      <p:sp>
        <p:nvSpPr>
          <p:cNvPr name="TextBox 13" id="13"/>
          <p:cNvSpPr txBox="true"/>
          <p:nvPr/>
        </p:nvSpPr>
        <p:spPr>
          <a:xfrm rot="0">
            <a:off x="2807151" y="7224649"/>
            <a:ext cx="3984540" cy="415783"/>
          </a:xfrm>
          <a:prstGeom prst="rect">
            <a:avLst/>
          </a:prstGeom>
        </p:spPr>
        <p:txBody>
          <a:bodyPr anchor="t" rtlCol="false" tIns="0" lIns="0" bIns="0" rIns="0">
            <a:spAutoFit/>
          </a:bodyPr>
          <a:lstStyle/>
          <a:p>
            <a:pPr algn="l">
              <a:lnSpc>
                <a:spcPts val="2806"/>
              </a:lnSpc>
              <a:spcBef>
                <a:spcPct val="0"/>
              </a:spcBef>
            </a:pPr>
            <a:r>
              <a:rPr lang="en-US" b="true" sz="2004">
                <a:solidFill>
                  <a:srgbClr val="FFFFFF"/>
                </a:solidFill>
                <a:latin typeface="Mont Bold"/>
                <a:ea typeface="Mont Bold"/>
                <a:cs typeface="Mont Bold"/>
                <a:sym typeface="Mont Bold"/>
              </a:rPr>
              <a:t>Handicap Van Rental</a:t>
            </a:r>
          </a:p>
        </p:txBody>
      </p:sp>
      <p:sp>
        <p:nvSpPr>
          <p:cNvPr name="TextBox 14" id="14"/>
          <p:cNvSpPr txBox="true"/>
          <p:nvPr/>
        </p:nvSpPr>
        <p:spPr>
          <a:xfrm rot="0">
            <a:off x="2807151" y="8275518"/>
            <a:ext cx="4604954" cy="415783"/>
          </a:xfrm>
          <a:prstGeom prst="rect">
            <a:avLst/>
          </a:prstGeom>
        </p:spPr>
        <p:txBody>
          <a:bodyPr anchor="t" rtlCol="false" tIns="0" lIns="0" bIns="0" rIns="0">
            <a:spAutoFit/>
          </a:bodyPr>
          <a:lstStyle/>
          <a:p>
            <a:pPr algn="l">
              <a:lnSpc>
                <a:spcPts val="2806"/>
              </a:lnSpc>
              <a:spcBef>
                <a:spcPct val="0"/>
              </a:spcBef>
            </a:pPr>
            <a:r>
              <a:rPr lang="en-US" b="true" sz="2004">
                <a:solidFill>
                  <a:srgbClr val="FFFFFF"/>
                </a:solidFill>
                <a:latin typeface="Mont Bold"/>
                <a:ea typeface="Mont Bold"/>
                <a:cs typeface="Mont Bold"/>
                <a:sym typeface="Mont Bold"/>
              </a:rPr>
              <a:t>Wheelchair Accessible Van Rental</a:t>
            </a:r>
          </a:p>
        </p:txBody>
      </p:sp>
      <p:sp>
        <p:nvSpPr>
          <p:cNvPr name="TextBox 15" id="15"/>
          <p:cNvSpPr txBox="true"/>
          <p:nvPr/>
        </p:nvSpPr>
        <p:spPr>
          <a:xfrm rot="0">
            <a:off x="0" y="9229725"/>
            <a:ext cx="18288000" cy="909726"/>
          </a:xfrm>
          <a:prstGeom prst="rect">
            <a:avLst/>
          </a:prstGeom>
        </p:spPr>
        <p:txBody>
          <a:bodyPr anchor="t" rtlCol="false" tIns="0" lIns="0" bIns="0" rIns="0">
            <a:spAutoFit/>
          </a:bodyPr>
          <a:lstStyle/>
          <a:p>
            <a:pPr algn="ctr">
              <a:lnSpc>
                <a:spcPts val="1696"/>
              </a:lnSpc>
            </a:pPr>
            <a:r>
              <a:rPr lang="en-US" sz="1696">
                <a:solidFill>
                  <a:srgbClr val="FFFFFF"/>
                </a:solidFill>
                <a:latin typeface="Mont"/>
                <a:ea typeface="Mont"/>
                <a:cs typeface="Mont"/>
                <a:sym typeface="Mont"/>
              </a:rPr>
              <a:t>Total Needs Transportation offers a comprehensive range of non-emergency and non-medical transport options, ensuring accessible and safe travel for seniors, disabled individuals, and those with specialized mobility needs. Our services include door-to-door assistance, wheelchair-accessible vehicles, and transport to medical appointments, recreational outings, and more. With a focus on reliability, comfort, and customer care, we aim to make each journey as smooth and convenient as possible for all our clients.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807151" y="1028700"/>
            <a:ext cx="113954" cy="2342378"/>
            <a:chOff x="0" y="0"/>
            <a:chExt cx="30012" cy="616923"/>
          </a:xfrm>
        </p:grpSpPr>
        <p:sp>
          <p:nvSpPr>
            <p:cNvPr name="Freeform 3" id="3"/>
            <p:cNvSpPr/>
            <p:nvPr/>
          </p:nvSpPr>
          <p:spPr>
            <a:xfrm flipH="false" flipV="false" rot="0">
              <a:off x="0" y="0"/>
              <a:ext cx="30012" cy="616923"/>
            </a:xfrm>
            <a:custGeom>
              <a:avLst/>
              <a:gdLst/>
              <a:ahLst/>
              <a:cxnLst/>
              <a:rect r="r" b="b" t="t" l="l"/>
              <a:pathLst>
                <a:path h="616923" w="30012">
                  <a:moveTo>
                    <a:pt x="0" y="0"/>
                  </a:moveTo>
                  <a:lnTo>
                    <a:pt x="30012" y="0"/>
                  </a:lnTo>
                  <a:lnTo>
                    <a:pt x="30012" y="616923"/>
                  </a:lnTo>
                  <a:lnTo>
                    <a:pt x="0" y="616923"/>
                  </a:lnTo>
                  <a:close/>
                </a:path>
              </a:pathLst>
            </a:custGeom>
            <a:solidFill>
              <a:srgbClr val="EDD801"/>
            </a:solidFill>
          </p:spPr>
        </p:sp>
        <p:sp>
          <p:nvSpPr>
            <p:cNvPr name="TextBox 4" id="4"/>
            <p:cNvSpPr txBox="true"/>
            <p:nvPr/>
          </p:nvSpPr>
          <p:spPr>
            <a:xfrm>
              <a:off x="0" y="-123825"/>
              <a:ext cx="30012" cy="740748"/>
            </a:xfrm>
            <a:prstGeom prst="rect">
              <a:avLst/>
            </a:prstGeom>
          </p:spPr>
          <p:txBody>
            <a:bodyPr anchor="ctr" rtlCol="false" tIns="50800" lIns="50800" bIns="50800" rIns="50800"/>
            <a:lstStyle/>
            <a:p>
              <a:pPr algn="ctr">
                <a:lnSpc>
                  <a:spcPts val="3315"/>
                </a:lnSpc>
              </a:pPr>
            </a:p>
          </p:txBody>
        </p:sp>
      </p:grpSp>
      <p:grpSp>
        <p:nvGrpSpPr>
          <p:cNvPr name="Group 5" id="5"/>
          <p:cNvGrpSpPr/>
          <p:nvPr/>
        </p:nvGrpSpPr>
        <p:grpSpPr>
          <a:xfrm rot="0">
            <a:off x="9144000" y="4448432"/>
            <a:ext cx="8115300" cy="4198208"/>
            <a:chOff x="0" y="0"/>
            <a:chExt cx="2137363" cy="1105701"/>
          </a:xfrm>
        </p:grpSpPr>
        <p:sp>
          <p:nvSpPr>
            <p:cNvPr name="Freeform 6" id="6"/>
            <p:cNvSpPr/>
            <p:nvPr/>
          </p:nvSpPr>
          <p:spPr>
            <a:xfrm flipH="false" flipV="false" rot="0">
              <a:off x="0" y="0"/>
              <a:ext cx="2137363" cy="1105701"/>
            </a:xfrm>
            <a:custGeom>
              <a:avLst/>
              <a:gdLst/>
              <a:ahLst/>
              <a:cxnLst/>
              <a:rect r="r" b="b" t="t" l="l"/>
              <a:pathLst>
                <a:path h="1105701" w="2137363">
                  <a:moveTo>
                    <a:pt x="4770" y="0"/>
                  </a:moveTo>
                  <a:lnTo>
                    <a:pt x="2132593" y="0"/>
                  </a:lnTo>
                  <a:cubicBezTo>
                    <a:pt x="2133858" y="0"/>
                    <a:pt x="2135071" y="503"/>
                    <a:pt x="2135966" y="1397"/>
                  </a:cubicBezTo>
                  <a:cubicBezTo>
                    <a:pt x="2136860" y="2292"/>
                    <a:pt x="2137363" y="3505"/>
                    <a:pt x="2137363" y="4770"/>
                  </a:cubicBezTo>
                  <a:lnTo>
                    <a:pt x="2137363" y="1100931"/>
                  </a:lnTo>
                  <a:cubicBezTo>
                    <a:pt x="2137363" y="1102196"/>
                    <a:pt x="2136860" y="1103409"/>
                    <a:pt x="2135966" y="1104304"/>
                  </a:cubicBezTo>
                  <a:cubicBezTo>
                    <a:pt x="2135071" y="1105198"/>
                    <a:pt x="2133858" y="1105701"/>
                    <a:pt x="2132593" y="1105701"/>
                  </a:cubicBezTo>
                  <a:lnTo>
                    <a:pt x="4770" y="1105701"/>
                  </a:lnTo>
                  <a:cubicBezTo>
                    <a:pt x="3505" y="1105701"/>
                    <a:pt x="2292" y="1105198"/>
                    <a:pt x="1397" y="1104304"/>
                  </a:cubicBezTo>
                  <a:cubicBezTo>
                    <a:pt x="503" y="1103409"/>
                    <a:pt x="0" y="1102196"/>
                    <a:pt x="0" y="1100931"/>
                  </a:cubicBezTo>
                  <a:lnTo>
                    <a:pt x="0" y="4770"/>
                  </a:lnTo>
                  <a:cubicBezTo>
                    <a:pt x="0" y="3505"/>
                    <a:pt x="503" y="2292"/>
                    <a:pt x="1397" y="1397"/>
                  </a:cubicBezTo>
                  <a:cubicBezTo>
                    <a:pt x="2292" y="503"/>
                    <a:pt x="3505" y="0"/>
                    <a:pt x="4770" y="0"/>
                  </a:cubicBezTo>
                  <a:close/>
                </a:path>
              </a:pathLst>
            </a:custGeom>
            <a:solidFill>
              <a:srgbClr val="000000">
                <a:alpha val="0"/>
              </a:srgbClr>
            </a:solidFill>
            <a:ln w="38100" cap="sq">
              <a:solidFill>
                <a:srgbClr val="EDD801"/>
              </a:solidFill>
              <a:prstDash val="solid"/>
              <a:miter/>
            </a:ln>
          </p:spPr>
        </p:sp>
        <p:sp>
          <p:nvSpPr>
            <p:cNvPr name="TextBox 7" id="7"/>
            <p:cNvSpPr txBox="true"/>
            <p:nvPr/>
          </p:nvSpPr>
          <p:spPr>
            <a:xfrm>
              <a:off x="0" y="-123825"/>
              <a:ext cx="2137363" cy="1229526"/>
            </a:xfrm>
            <a:prstGeom prst="rect">
              <a:avLst/>
            </a:prstGeom>
          </p:spPr>
          <p:txBody>
            <a:bodyPr anchor="ctr" rtlCol="false" tIns="50800" lIns="50800" bIns="50800" rIns="50800"/>
            <a:lstStyle/>
            <a:p>
              <a:pPr algn="ctr">
                <a:lnSpc>
                  <a:spcPts val="3315"/>
                </a:lnSpc>
              </a:pPr>
            </a:p>
          </p:txBody>
        </p:sp>
      </p:grpSp>
      <p:grpSp>
        <p:nvGrpSpPr>
          <p:cNvPr name="Group 8" id="8"/>
          <p:cNvGrpSpPr/>
          <p:nvPr/>
        </p:nvGrpSpPr>
        <p:grpSpPr>
          <a:xfrm rot="0">
            <a:off x="9728181" y="5732240"/>
            <a:ext cx="314339" cy="314339"/>
            <a:chOff x="0" y="0"/>
            <a:chExt cx="812800" cy="812800"/>
          </a:xfrm>
        </p:grpSpPr>
        <p:sp>
          <p:nvSpPr>
            <p:cNvPr name="Freeform 9" id="9"/>
            <p:cNvSpPr/>
            <p:nvPr/>
          </p:nvSpPr>
          <p:spPr>
            <a:xfrm flipH="false" flipV="false" rot="0">
              <a:off x="38986" y="38986"/>
              <a:ext cx="734828" cy="734828"/>
            </a:xfrm>
            <a:custGeom>
              <a:avLst/>
              <a:gdLst/>
              <a:ahLst/>
              <a:cxnLst/>
              <a:rect r="r" b="b" t="t" l="l"/>
              <a:pathLst>
                <a:path h="734828" w="734828">
                  <a:moveTo>
                    <a:pt x="454491" y="48091"/>
                  </a:moveTo>
                  <a:lnTo>
                    <a:pt x="686737" y="280337"/>
                  </a:lnTo>
                  <a:cubicBezTo>
                    <a:pt x="734828" y="328428"/>
                    <a:pt x="734828" y="406400"/>
                    <a:pt x="686737" y="454491"/>
                  </a:cubicBezTo>
                  <a:lnTo>
                    <a:pt x="454491" y="686737"/>
                  </a:lnTo>
                  <a:cubicBezTo>
                    <a:pt x="406400" y="734828"/>
                    <a:pt x="328428" y="734828"/>
                    <a:pt x="280337" y="686737"/>
                  </a:cubicBezTo>
                  <a:lnTo>
                    <a:pt x="48091" y="454491"/>
                  </a:lnTo>
                  <a:cubicBezTo>
                    <a:pt x="0" y="406400"/>
                    <a:pt x="0" y="328428"/>
                    <a:pt x="48091" y="280337"/>
                  </a:cubicBezTo>
                  <a:lnTo>
                    <a:pt x="280337" y="48091"/>
                  </a:lnTo>
                  <a:cubicBezTo>
                    <a:pt x="328428" y="0"/>
                    <a:pt x="406400" y="0"/>
                    <a:pt x="454491" y="48091"/>
                  </a:cubicBezTo>
                  <a:close/>
                </a:path>
              </a:pathLst>
            </a:custGeom>
            <a:solidFill>
              <a:srgbClr val="FFFFFF"/>
            </a:solidFill>
          </p:spPr>
        </p:sp>
        <p:sp>
          <p:nvSpPr>
            <p:cNvPr name="TextBox 10" id="10"/>
            <p:cNvSpPr txBox="true"/>
            <p:nvPr/>
          </p:nvSpPr>
          <p:spPr>
            <a:xfrm>
              <a:off x="139700" y="15875"/>
              <a:ext cx="533400" cy="657225"/>
            </a:xfrm>
            <a:prstGeom prst="rect">
              <a:avLst/>
            </a:prstGeom>
          </p:spPr>
          <p:txBody>
            <a:bodyPr anchor="ctr" rtlCol="false" tIns="50800" lIns="50800" bIns="50800" rIns="50800"/>
            <a:lstStyle/>
            <a:p>
              <a:pPr algn="ctr">
                <a:lnSpc>
                  <a:spcPts val="3315"/>
                </a:lnSpc>
              </a:pPr>
            </a:p>
          </p:txBody>
        </p:sp>
      </p:grpSp>
      <p:grpSp>
        <p:nvGrpSpPr>
          <p:cNvPr name="Group 11" id="11"/>
          <p:cNvGrpSpPr/>
          <p:nvPr/>
        </p:nvGrpSpPr>
        <p:grpSpPr>
          <a:xfrm rot="0">
            <a:off x="9728181" y="6117630"/>
            <a:ext cx="314339" cy="314339"/>
            <a:chOff x="0" y="0"/>
            <a:chExt cx="812800" cy="812800"/>
          </a:xfrm>
        </p:grpSpPr>
        <p:sp>
          <p:nvSpPr>
            <p:cNvPr name="Freeform 12" id="12"/>
            <p:cNvSpPr/>
            <p:nvPr/>
          </p:nvSpPr>
          <p:spPr>
            <a:xfrm flipH="false" flipV="false" rot="0">
              <a:off x="38986" y="38986"/>
              <a:ext cx="734828" cy="734828"/>
            </a:xfrm>
            <a:custGeom>
              <a:avLst/>
              <a:gdLst/>
              <a:ahLst/>
              <a:cxnLst/>
              <a:rect r="r" b="b" t="t" l="l"/>
              <a:pathLst>
                <a:path h="734828" w="734828">
                  <a:moveTo>
                    <a:pt x="454491" y="48091"/>
                  </a:moveTo>
                  <a:lnTo>
                    <a:pt x="686737" y="280337"/>
                  </a:lnTo>
                  <a:cubicBezTo>
                    <a:pt x="734828" y="328428"/>
                    <a:pt x="734828" y="406400"/>
                    <a:pt x="686737" y="454491"/>
                  </a:cubicBezTo>
                  <a:lnTo>
                    <a:pt x="454491" y="686737"/>
                  </a:lnTo>
                  <a:cubicBezTo>
                    <a:pt x="406400" y="734828"/>
                    <a:pt x="328428" y="734828"/>
                    <a:pt x="280337" y="686737"/>
                  </a:cubicBezTo>
                  <a:lnTo>
                    <a:pt x="48091" y="454491"/>
                  </a:lnTo>
                  <a:cubicBezTo>
                    <a:pt x="0" y="406400"/>
                    <a:pt x="0" y="328428"/>
                    <a:pt x="48091" y="280337"/>
                  </a:cubicBezTo>
                  <a:lnTo>
                    <a:pt x="280337" y="48091"/>
                  </a:lnTo>
                  <a:cubicBezTo>
                    <a:pt x="328428" y="0"/>
                    <a:pt x="406400" y="0"/>
                    <a:pt x="454491" y="48091"/>
                  </a:cubicBezTo>
                  <a:close/>
                </a:path>
              </a:pathLst>
            </a:custGeom>
            <a:solidFill>
              <a:srgbClr val="FFFFFF"/>
            </a:solidFill>
          </p:spPr>
        </p:sp>
        <p:sp>
          <p:nvSpPr>
            <p:cNvPr name="TextBox 13" id="13"/>
            <p:cNvSpPr txBox="true"/>
            <p:nvPr/>
          </p:nvSpPr>
          <p:spPr>
            <a:xfrm>
              <a:off x="139700" y="15875"/>
              <a:ext cx="533400" cy="657225"/>
            </a:xfrm>
            <a:prstGeom prst="rect">
              <a:avLst/>
            </a:prstGeom>
          </p:spPr>
          <p:txBody>
            <a:bodyPr anchor="ctr" rtlCol="false" tIns="50800" lIns="50800" bIns="50800" rIns="50800"/>
            <a:lstStyle/>
            <a:p>
              <a:pPr algn="ctr">
                <a:lnSpc>
                  <a:spcPts val="3315"/>
                </a:lnSpc>
              </a:pPr>
            </a:p>
          </p:txBody>
        </p:sp>
      </p:grpSp>
      <p:grpSp>
        <p:nvGrpSpPr>
          <p:cNvPr name="Group 14" id="14"/>
          <p:cNvGrpSpPr/>
          <p:nvPr/>
        </p:nvGrpSpPr>
        <p:grpSpPr>
          <a:xfrm rot="0">
            <a:off x="9728181" y="6487698"/>
            <a:ext cx="314339" cy="314339"/>
            <a:chOff x="0" y="0"/>
            <a:chExt cx="812800" cy="812800"/>
          </a:xfrm>
        </p:grpSpPr>
        <p:sp>
          <p:nvSpPr>
            <p:cNvPr name="Freeform 15" id="15"/>
            <p:cNvSpPr/>
            <p:nvPr/>
          </p:nvSpPr>
          <p:spPr>
            <a:xfrm flipH="false" flipV="false" rot="0">
              <a:off x="38986" y="38986"/>
              <a:ext cx="734828" cy="734828"/>
            </a:xfrm>
            <a:custGeom>
              <a:avLst/>
              <a:gdLst/>
              <a:ahLst/>
              <a:cxnLst/>
              <a:rect r="r" b="b" t="t" l="l"/>
              <a:pathLst>
                <a:path h="734828" w="734828">
                  <a:moveTo>
                    <a:pt x="454491" y="48091"/>
                  </a:moveTo>
                  <a:lnTo>
                    <a:pt x="686737" y="280337"/>
                  </a:lnTo>
                  <a:cubicBezTo>
                    <a:pt x="734828" y="328428"/>
                    <a:pt x="734828" y="406400"/>
                    <a:pt x="686737" y="454491"/>
                  </a:cubicBezTo>
                  <a:lnTo>
                    <a:pt x="454491" y="686737"/>
                  </a:lnTo>
                  <a:cubicBezTo>
                    <a:pt x="406400" y="734828"/>
                    <a:pt x="328428" y="734828"/>
                    <a:pt x="280337" y="686737"/>
                  </a:cubicBezTo>
                  <a:lnTo>
                    <a:pt x="48091" y="454491"/>
                  </a:lnTo>
                  <a:cubicBezTo>
                    <a:pt x="0" y="406400"/>
                    <a:pt x="0" y="328428"/>
                    <a:pt x="48091" y="280337"/>
                  </a:cubicBezTo>
                  <a:lnTo>
                    <a:pt x="280337" y="48091"/>
                  </a:lnTo>
                  <a:cubicBezTo>
                    <a:pt x="328428" y="0"/>
                    <a:pt x="406400" y="0"/>
                    <a:pt x="454491" y="48091"/>
                  </a:cubicBezTo>
                  <a:close/>
                </a:path>
              </a:pathLst>
            </a:custGeom>
            <a:solidFill>
              <a:srgbClr val="FFFFFF"/>
            </a:solidFill>
          </p:spPr>
        </p:sp>
        <p:sp>
          <p:nvSpPr>
            <p:cNvPr name="TextBox 16" id="16"/>
            <p:cNvSpPr txBox="true"/>
            <p:nvPr/>
          </p:nvSpPr>
          <p:spPr>
            <a:xfrm>
              <a:off x="139700" y="15875"/>
              <a:ext cx="533400" cy="657225"/>
            </a:xfrm>
            <a:prstGeom prst="rect">
              <a:avLst/>
            </a:prstGeom>
          </p:spPr>
          <p:txBody>
            <a:bodyPr anchor="ctr" rtlCol="false" tIns="50800" lIns="50800" bIns="50800" rIns="50800"/>
            <a:lstStyle/>
            <a:p>
              <a:pPr algn="ctr">
                <a:lnSpc>
                  <a:spcPts val="3315"/>
                </a:lnSpc>
              </a:pPr>
            </a:p>
          </p:txBody>
        </p:sp>
      </p:grpSp>
      <p:grpSp>
        <p:nvGrpSpPr>
          <p:cNvPr name="Group 17" id="17"/>
          <p:cNvGrpSpPr/>
          <p:nvPr/>
        </p:nvGrpSpPr>
        <p:grpSpPr>
          <a:xfrm rot="0">
            <a:off x="9728181" y="6873088"/>
            <a:ext cx="314339" cy="314339"/>
            <a:chOff x="0" y="0"/>
            <a:chExt cx="812800" cy="812800"/>
          </a:xfrm>
        </p:grpSpPr>
        <p:sp>
          <p:nvSpPr>
            <p:cNvPr name="Freeform 18" id="18"/>
            <p:cNvSpPr/>
            <p:nvPr/>
          </p:nvSpPr>
          <p:spPr>
            <a:xfrm flipH="false" flipV="false" rot="0">
              <a:off x="38986" y="38986"/>
              <a:ext cx="734828" cy="734828"/>
            </a:xfrm>
            <a:custGeom>
              <a:avLst/>
              <a:gdLst/>
              <a:ahLst/>
              <a:cxnLst/>
              <a:rect r="r" b="b" t="t" l="l"/>
              <a:pathLst>
                <a:path h="734828" w="734828">
                  <a:moveTo>
                    <a:pt x="454491" y="48091"/>
                  </a:moveTo>
                  <a:lnTo>
                    <a:pt x="686737" y="280337"/>
                  </a:lnTo>
                  <a:cubicBezTo>
                    <a:pt x="734828" y="328428"/>
                    <a:pt x="734828" y="406400"/>
                    <a:pt x="686737" y="454491"/>
                  </a:cubicBezTo>
                  <a:lnTo>
                    <a:pt x="454491" y="686737"/>
                  </a:lnTo>
                  <a:cubicBezTo>
                    <a:pt x="406400" y="734828"/>
                    <a:pt x="328428" y="734828"/>
                    <a:pt x="280337" y="686737"/>
                  </a:cubicBezTo>
                  <a:lnTo>
                    <a:pt x="48091" y="454491"/>
                  </a:lnTo>
                  <a:cubicBezTo>
                    <a:pt x="0" y="406400"/>
                    <a:pt x="0" y="328428"/>
                    <a:pt x="48091" y="280337"/>
                  </a:cubicBezTo>
                  <a:lnTo>
                    <a:pt x="280337" y="48091"/>
                  </a:lnTo>
                  <a:cubicBezTo>
                    <a:pt x="328428" y="0"/>
                    <a:pt x="406400" y="0"/>
                    <a:pt x="454491" y="48091"/>
                  </a:cubicBezTo>
                  <a:close/>
                </a:path>
              </a:pathLst>
            </a:custGeom>
            <a:solidFill>
              <a:srgbClr val="FFFFFF"/>
            </a:solidFill>
          </p:spPr>
        </p:sp>
        <p:sp>
          <p:nvSpPr>
            <p:cNvPr name="TextBox 19" id="19"/>
            <p:cNvSpPr txBox="true"/>
            <p:nvPr/>
          </p:nvSpPr>
          <p:spPr>
            <a:xfrm>
              <a:off x="139700" y="15875"/>
              <a:ext cx="533400" cy="657225"/>
            </a:xfrm>
            <a:prstGeom prst="rect">
              <a:avLst/>
            </a:prstGeom>
          </p:spPr>
          <p:txBody>
            <a:bodyPr anchor="ctr" rtlCol="false" tIns="50800" lIns="50800" bIns="50800" rIns="50800"/>
            <a:lstStyle/>
            <a:p>
              <a:pPr algn="ctr">
                <a:lnSpc>
                  <a:spcPts val="3315"/>
                </a:lnSpc>
              </a:pPr>
            </a:p>
          </p:txBody>
        </p:sp>
      </p:grpSp>
      <p:grpSp>
        <p:nvGrpSpPr>
          <p:cNvPr name="Group 20" id="20"/>
          <p:cNvGrpSpPr/>
          <p:nvPr/>
        </p:nvGrpSpPr>
        <p:grpSpPr>
          <a:xfrm rot="0">
            <a:off x="9728181" y="7258478"/>
            <a:ext cx="314339" cy="314339"/>
            <a:chOff x="0" y="0"/>
            <a:chExt cx="812800" cy="812800"/>
          </a:xfrm>
        </p:grpSpPr>
        <p:sp>
          <p:nvSpPr>
            <p:cNvPr name="Freeform 21" id="21"/>
            <p:cNvSpPr/>
            <p:nvPr/>
          </p:nvSpPr>
          <p:spPr>
            <a:xfrm flipH="false" flipV="false" rot="0">
              <a:off x="38986" y="38986"/>
              <a:ext cx="734828" cy="734828"/>
            </a:xfrm>
            <a:custGeom>
              <a:avLst/>
              <a:gdLst/>
              <a:ahLst/>
              <a:cxnLst/>
              <a:rect r="r" b="b" t="t" l="l"/>
              <a:pathLst>
                <a:path h="734828" w="734828">
                  <a:moveTo>
                    <a:pt x="454491" y="48091"/>
                  </a:moveTo>
                  <a:lnTo>
                    <a:pt x="686737" y="280337"/>
                  </a:lnTo>
                  <a:cubicBezTo>
                    <a:pt x="734828" y="328428"/>
                    <a:pt x="734828" y="406400"/>
                    <a:pt x="686737" y="454491"/>
                  </a:cubicBezTo>
                  <a:lnTo>
                    <a:pt x="454491" y="686737"/>
                  </a:lnTo>
                  <a:cubicBezTo>
                    <a:pt x="406400" y="734828"/>
                    <a:pt x="328428" y="734828"/>
                    <a:pt x="280337" y="686737"/>
                  </a:cubicBezTo>
                  <a:lnTo>
                    <a:pt x="48091" y="454491"/>
                  </a:lnTo>
                  <a:cubicBezTo>
                    <a:pt x="0" y="406400"/>
                    <a:pt x="0" y="328428"/>
                    <a:pt x="48091" y="280337"/>
                  </a:cubicBezTo>
                  <a:lnTo>
                    <a:pt x="280337" y="48091"/>
                  </a:lnTo>
                  <a:cubicBezTo>
                    <a:pt x="328428" y="0"/>
                    <a:pt x="406400" y="0"/>
                    <a:pt x="454491" y="48091"/>
                  </a:cubicBezTo>
                  <a:close/>
                </a:path>
              </a:pathLst>
            </a:custGeom>
            <a:solidFill>
              <a:srgbClr val="FFFFFF"/>
            </a:solidFill>
          </p:spPr>
        </p:sp>
        <p:sp>
          <p:nvSpPr>
            <p:cNvPr name="TextBox 22" id="22"/>
            <p:cNvSpPr txBox="true"/>
            <p:nvPr/>
          </p:nvSpPr>
          <p:spPr>
            <a:xfrm>
              <a:off x="139700" y="15875"/>
              <a:ext cx="533400" cy="657225"/>
            </a:xfrm>
            <a:prstGeom prst="rect">
              <a:avLst/>
            </a:prstGeom>
          </p:spPr>
          <p:txBody>
            <a:bodyPr anchor="ctr" rtlCol="false" tIns="50800" lIns="50800" bIns="50800" rIns="50800"/>
            <a:lstStyle/>
            <a:p>
              <a:pPr algn="ctr">
                <a:lnSpc>
                  <a:spcPts val="3315"/>
                </a:lnSpc>
              </a:pPr>
            </a:p>
          </p:txBody>
        </p:sp>
      </p:grpSp>
      <p:grpSp>
        <p:nvGrpSpPr>
          <p:cNvPr name="Group 23" id="23"/>
          <p:cNvGrpSpPr/>
          <p:nvPr/>
        </p:nvGrpSpPr>
        <p:grpSpPr>
          <a:xfrm rot="0">
            <a:off x="9728181" y="7639492"/>
            <a:ext cx="314339" cy="314339"/>
            <a:chOff x="0" y="0"/>
            <a:chExt cx="812800" cy="812800"/>
          </a:xfrm>
        </p:grpSpPr>
        <p:sp>
          <p:nvSpPr>
            <p:cNvPr name="Freeform 24" id="24"/>
            <p:cNvSpPr/>
            <p:nvPr/>
          </p:nvSpPr>
          <p:spPr>
            <a:xfrm flipH="false" flipV="false" rot="0">
              <a:off x="38986" y="38986"/>
              <a:ext cx="734828" cy="734828"/>
            </a:xfrm>
            <a:custGeom>
              <a:avLst/>
              <a:gdLst/>
              <a:ahLst/>
              <a:cxnLst/>
              <a:rect r="r" b="b" t="t" l="l"/>
              <a:pathLst>
                <a:path h="734828" w="734828">
                  <a:moveTo>
                    <a:pt x="454491" y="48091"/>
                  </a:moveTo>
                  <a:lnTo>
                    <a:pt x="686737" y="280337"/>
                  </a:lnTo>
                  <a:cubicBezTo>
                    <a:pt x="734828" y="328428"/>
                    <a:pt x="734828" y="406400"/>
                    <a:pt x="686737" y="454491"/>
                  </a:cubicBezTo>
                  <a:lnTo>
                    <a:pt x="454491" y="686737"/>
                  </a:lnTo>
                  <a:cubicBezTo>
                    <a:pt x="406400" y="734828"/>
                    <a:pt x="328428" y="734828"/>
                    <a:pt x="280337" y="686737"/>
                  </a:cubicBezTo>
                  <a:lnTo>
                    <a:pt x="48091" y="454491"/>
                  </a:lnTo>
                  <a:cubicBezTo>
                    <a:pt x="0" y="406400"/>
                    <a:pt x="0" y="328428"/>
                    <a:pt x="48091" y="280337"/>
                  </a:cubicBezTo>
                  <a:lnTo>
                    <a:pt x="280337" y="48091"/>
                  </a:lnTo>
                  <a:cubicBezTo>
                    <a:pt x="328428" y="0"/>
                    <a:pt x="406400" y="0"/>
                    <a:pt x="454491" y="48091"/>
                  </a:cubicBezTo>
                  <a:close/>
                </a:path>
              </a:pathLst>
            </a:custGeom>
            <a:solidFill>
              <a:srgbClr val="FFFFFF"/>
            </a:solidFill>
          </p:spPr>
        </p:sp>
        <p:sp>
          <p:nvSpPr>
            <p:cNvPr name="TextBox 25" id="25"/>
            <p:cNvSpPr txBox="true"/>
            <p:nvPr/>
          </p:nvSpPr>
          <p:spPr>
            <a:xfrm>
              <a:off x="139700" y="15875"/>
              <a:ext cx="533400" cy="657225"/>
            </a:xfrm>
            <a:prstGeom prst="rect">
              <a:avLst/>
            </a:prstGeom>
          </p:spPr>
          <p:txBody>
            <a:bodyPr anchor="ctr" rtlCol="false" tIns="50800" lIns="50800" bIns="50800" rIns="50800"/>
            <a:lstStyle/>
            <a:p>
              <a:pPr algn="ctr">
                <a:lnSpc>
                  <a:spcPts val="3315"/>
                </a:lnSpc>
              </a:pPr>
            </a:p>
          </p:txBody>
        </p:sp>
      </p:grpSp>
      <p:grpSp>
        <p:nvGrpSpPr>
          <p:cNvPr name="Group 26" id="26"/>
          <p:cNvGrpSpPr/>
          <p:nvPr/>
        </p:nvGrpSpPr>
        <p:grpSpPr>
          <a:xfrm rot="0">
            <a:off x="9728181" y="8009560"/>
            <a:ext cx="314339" cy="314339"/>
            <a:chOff x="0" y="0"/>
            <a:chExt cx="812800" cy="812800"/>
          </a:xfrm>
        </p:grpSpPr>
        <p:sp>
          <p:nvSpPr>
            <p:cNvPr name="Freeform 27" id="27"/>
            <p:cNvSpPr/>
            <p:nvPr/>
          </p:nvSpPr>
          <p:spPr>
            <a:xfrm flipH="false" flipV="false" rot="0">
              <a:off x="38986" y="38986"/>
              <a:ext cx="734828" cy="734828"/>
            </a:xfrm>
            <a:custGeom>
              <a:avLst/>
              <a:gdLst/>
              <a:ahLst/>
              <a:cxnLst/>
              <a:rect r="r" b="b" t="t" l="l"/>
              <a:pathLst>
                <a:path h="734828" w="734828">
                  <a:moveTo>
                    <a:pt x="454491" y="48091"/>
                  </a:moveTo>
                  <a:lnTo>
                    <a:pt x="686737" y="280337"/>
                  </a:lnTo>
                  <a:cubicBezTo>
                    <a:pt x="734828" y="328428"/>
                    <a:pt x="734828" y="406400"/>
                    <a:pt x="686737" y="454491"/>
                  </a:cubicBezTo>
                  <a:lnTo>
                    <a:pt x="454491" y="686737"/>
                  </a:lnTo>
                  <a:cubicBezTo>
                    <a:pt x="406400" y="734828"/>
                    <a:pt x="328428" y="734828"/>
                    <a:pt x="280337" y="686737"/>
                  </a:cubicBezTo>
                  <a:lnTo>
                    <a:pt x="48091" y="454491"/>
                  </a:lnTo>
                  <a:cubicBezTo>
                    <a:pt x="0" y="406400"/>
                    <a:pt x="0" y="328428"/>
                    <a:pt x="48091" y="280337"/>
                  </a:cubicBezTo>
                  <a:lnTo>
                    <a:pt x="280337" y="48091"/>
                  </a:lnTo>
                  <a:cubicBezTo>
                    <a:pt x="328428" y="0"/>
                    <a:pt x="406400" y="0"/>
                    <a:pt x="454491" y="48091"/>
                  </a:cubicBezTo>
                  <a:close/>
                </a:path>
              </a:pathLst>
            </a:custGeom>
            <a:solidFill>
              <a:srgbClr val="FFFFFF"/>
            </a:solidFill>
          </p:spPr>
        </p:sp>
        <p:sp>
          <p:nvSpPr>
            <p:cNvPr name="TextBox 28" id="28"/>
            <p:cNvSpPr txBox="true"/>
            <p:nvPr/>
          </p:nvSpPr>
          <p:spPr>
            <a:xfrm>
              <a:off x="139700" y="15875"/>
              <a:ext cx="533400" cy="657225"/>
            </a:xfrm>
            <a:prstGeom prst="rect">
              <a:avLst/>
            </a:prstGeom>
          </p:spPr>
          <p:txBody>
            <a:bodyPr anchor="ctr" rtlCol="false" tIns="50800" lIns="50800" bIns="50800" rIns="50800"/>
            <a:lstStyle/>
            <a:p>
              <a:pPr algn="ctr">
                <a:lnSpc>
                  <a:spcPts val="3315"/>
                </a:lnSpc>
              </a:pPr>
            </a:p>
          </p:txBody>
        </p:sp>
      </p:grpSp>
      <p:grpSp>
        <p:nvGrpSpPr>
          <p:cNvPr name="Group 29" id="29"/>
          <p:cNvGrpSpPr/>
          <p:nvPr/>
        </p:nvGrpSpPr>
        <p:grpSpPr>
          <a:xfrm rot="0">
            <a:off x="1028700" y="3600450"/>
            <a:ext cx="4409088" cy="2623185"/>
            <a:chOff x="0" y="0"/>
            <a:chExt cx="683083" cy="406400"/>
          </a:xfrm>
        </p:grpSpPr>
        <p:sp>
          <p:nvSpPr>
            <p:cNvPr name="Freeform 30" id="30"/>
            <p:cNvSpPr/>
            <p:nvPr/>
          </p:nvSpPr>
          <p:spPr>
            <a:xfrm flipH="false" flipV="false" rot="0">
              <a:off x="0" y="0"/>
              <a:ext cx="683083" cy="406400"/>
            </a:xfrm>
            <a:custGeom>
              <a:avLst/>
              <a:gdLst/>
              <a:ahLst/>
              <a:cxnLst/>
              <a:rect r="r" b="b" t="t" l="l"/>
              <a:pathLst>
                <a:path h="406400" w="683083">
                  <a:moveTo>
                    <a:pt x="17559" y="0"/>
                  </a:moveTo>
                  <a:lnTo>
                    <a:pt x="665524" y="0"/>
                  </a:lnTo>
                  <a:cubicBezTo>
                    <a:pt x="670181" y="0"/>
                    <a:pt x="674647" y="1850"/>
                    <a:pt x="677940" y="5143"/>
                  </a:cubicBezTo>
                  <a:cubicBezTo>
                    <a:pt x="681233" y="8436"/>
                    <a:pt x="683083" y="12902"/>
                    <a:pt x="683083" y="17559"/>
                  </a:cubicBezTo>
                  <a:lnTo>
                    <a:pt x="683083" y="388841"/>
                  </a:lnTo>
                  <a:cubicBezTo>
                    <a:pt x="683083" y="398539"/>
                    <a:pt x="675222" y="406400"/>
                    <a:pt x="665524" y="406400"/>
                  </a:cubicBezTo>
                  <a:lnTo>
                    <a:pt x="17559" y="406400"/>
                  </a:lnTo>
                  <a:cubicBezTo>
                    <a:pt x="7861" y="406400"/>
                    <a:pt x="0" y="398539"/>
                    <a:pt x="0" y="388841"/>
                  </a:cubicBezTo>
                  <a:lnTo>
                    <a:pt x="0" y="17559"/>
                  </a:lnTo>
                  <a:cubicBezTo>
                    <a:pt x="0" y="7861"/>
                    <a:pt x="7861" y="0"/>
                    <a:pt x="17559" y="0"/>
                  </a:cubicBezTo>
                  <a:close/>
                </a:path>
              </a:pathLst>
            </a:custGeom>
            <a:blipFill>
              <a:blip r:embed="rId2"/>
              <a:stretch>
                <a:fillRect l="0" t="-47864" r="0" b="-47864"/>
              </a:stretch>
            </a:blipFill>
          </p:spPr>
        </p:sp>
      </p:grpSp>
      <p:grpSp>
        <p:nvGrpSpPr>
          <p:cNvPr name="Group 31" id="31"/>
          <p:cNvGrpSpPr/>
          <p:nvPr/>
        </p:nvGrpSpPr>
        <p:grpSpPr>
          <a:xfrm rot="0">
            <a:off x="4122966" y="3600450"/>
            <a:ext cx="4422997" cy="2623185"/>
            <a:chOff x="0" y="0"/>
            <a:chExt cx="1027857" cy="609600"/>
          </a:xfrm>
        </p:grpSpPr>
        <p:sp>
          <p:nvSpPr>
            <p:cNvPr name="Freeform 32" id="32"/>
            <p:cNvSpPr/>
            <p:nvPr/>
          </p:nvSpPr>
          <p:spPr>
            <a:xfrm flipH="false" flipV="false" rot="0">
              <a:off x="4253" y="0"/>
              <a:ext cx="1019351" cy="609600"/>
            </a:xfrm>
            <a:custGeom>
              <a:avLst/>
              <a:gdLst/>
              <a:ahLst/>
              <a:cxnLst/>
              <a:rect r="r" b="b" t="t" l="l"/>
              <a:pathLst>
                <a:path h="609600" w="1019351">
                  <a:moveTo>
                    <a:pt x="802900" y="0"/>
                  </a:moveTo>
                  <a:lnTo>
                    <a:pt x="13251" y="0"/>
                  </a:lnTo>
                  <a:cubicBezTo>
                    <a:pt x="9195" y="0"/>
                    <a:pt x="5387" y="1949"/>
                    <a:pt x="3016" y="5239"/>
                  </a:cubicBezTo>
                  <a:cubicBezTo>
                    <a:pt x="645" y="8529"/>
                    <a:pt x="0" y="12758"/>
                    <a:pt x="1282" y="16606"/>
                  </a:cubicBezTo>
                  <a:lnTo>
                    <a:pt x="193412" y="592994"/>
                  </a:lnTo>
                  <a:cubicBezTo>
                    <a:pt x="196717" y="602911"/>
                    <a:pt x="205998" y="609600"/>
                    <a:pt x="216451" y="609600"/>
                  </a:cubicBezTo>
                  <a:lnTo>
                    <a:pt x="1006100" y="609600"/>
                  </a:lnTo>
                  <a:cubicBezTo>
                    <a:pt x="1010156" y="609600"/>
                    <a:pt x="1013964" y="607651"/>
                    <a:pt x="1016335" y="604361"/>
                  </a:cubicBezTo>
                  <a:cubicBezTo>
                    <a:pt x="1018706" y="601071"/>
                    <a:pt x="1019351" y="596842"/>
                    <a:pt x="1018069" y="592994"/>
                  </a:cubicBezTo>
                  <a:lnTo>
                    <a:pt x="825939" y="16606"/>
                  </a:lnTo>
                  <a:cubicBezTo>
                    <a:pt x="822634" y="6689"/>
                    <a:pt x="813353" y="0"/>
                    <a:pt x="802900" y="0"/>
                  </a:cubicBezTo>
                  <a:close/>
                </a:path>
              </a:pathLst>
            </a:custGeom>
            <a:solidFill>
              <a:srgbClr val="EDD801"/>
            </a:solidFill>
          </p:spPr>
        </p:sp>
        <p:sp>
          <p:nvSpPr>
            <p:cNvPr name="TextBox 33" id="33"/>
            <p:cNvSpPr txBox="true"/>
            <p:nvPr/>
          </p:nvSpPr>
          <p:spPr>
            <a:xfrm>
              <a:off x="101600" y="-123825"/>
              <a:ext cx="824657" cy="733425"/>
            </a:xfrm>
            <a:prstGeom prst="rect">
              <a:avLst/>
            </a:prstGeom>
          </p:spPr>
          <p:txBody>
            <a:bodyPr anchor="ctr" rtlCol="false" tIns="50800" lIns="50800" bIns="50800" rIns="50800"/>
            <a:lstStyle/>
            <a:p>
              <a:pPr algn="ctr">
                <a:lnSpc>
                  <a:spcPts val="3315"/>
                </a:lnSpc>
              </a:pPr>
            </a:p>
          </p:txBody>
        </p:sp>
      </p:grpSp>
      <p:grpSp>
        <p:nvGrpSpPr>
          <p:cNvPr name="Group 34" id="34"/>
          <p:cNvGrpSpPr/>
          <p:nvPr/>
        </p:nvGrpSpPr>
        <p:grpSpPr>
          <a:xfrm rot="0">
            <a:off x="1028700" y="6493469"/>
            <a:ext cx="7517263" cy="2064422"/>
            <a:chOff x="0" y="0"/>
            <a:chExt cx="1164621" cy="319833"/>
          </a:xfrm>
        </p:grpSpPr>
        <p:sp>
          <p:nvSpPr>
            <p:cNvPr name="Freeform 35" id="35"/>
            <p:cNvSpPr/>
            <p:nvPr/>
          </p:nvSpPr>
          <p:spPr>
            <a:xfrm flipH="false" flipV="false" rot="0">
              <a:off x="0" y="0"/>
              <a:ext cx="1164621" cy="319833"/>
            </a:xfrm>
            <a:custGeom>
              <a:avLst/>
              <a:gdLst/>
              <a:ahLst/>
              <a:cxnLst/>
              <a:rect r="r" b="b" t="t" l="l"/>
              <a:pathLst>
                <a:path h="319833" w="1164621">
                  <a:moveTo>
                    <a:pt x="10299" y="0"/>
                  </a:moveTo>
                  <a:lnTo>
                    <a:pt x="1154322" y="0"/>
                  </a:lnTo>
                  <a:cubicBezTo>
                    <a:pt x="1157053" y="0"/>
                    <a:pt x="1159673" y="1085"/>
                    <a:pt x="1161604" y="3016"/>
                  </a:cubicBezTo>
                  <a:cubicBezTo>
                    <a:pt x="1163536" y="4948"/>
                    <a:pt x="1164621" y="7567"/>
                    <a:pt x="1164621" y="10299"/>
                  </a:cubicBezTo>
                  <a:lnTo>
                    <a:pt x="1164621" y="309534"/>
                  </a:lnTo>
                  <a:cubicBezTo>
                    <a:pt x="1164621" y="315222"/>
                    <a:pt x="1160010" y="319833"/>
                    <a:pt x="1154322" y="319833"/>
                  </a:cubicBezTo>
                  <a:lnTo>
                    <a:pt x="10299" y="319833"/>
                  </a:lnTo>
                  <a:cubicBezTo>
                    <a:pt x="7567" y="319833"/>
                    <a:pt x="4948" y="318748"/>
                    <a:pt x="3016" y="316817"/>
                  </a:cubicBezTo>
                  <a:cubicBezTo>
                    <a:pt x="1085" y="314885"/>
                    <a:pt x="0" y="312266"/>
                    <a:pt x="0" y="309534"/>
                  </a:cubicBezTo>
                  <a:lnTo>
                    <a:pt x="0" y="10299"/>
                  </a:lnTo>
                  <a:cubicBezTo>
                    <a:pt x="0" y="4611"/>
                    <a:pt x="4611" y="0"/>
                    <a:pt x="10299" y="0"/>
                  </a:cubicBezTo>
                  <a:close/>
                </a:path>
              </a:pathLst>
            </a:custGeom>
            <a:blipFill>
              <a:blip r:embed="rId3"/>
              <a:stretch>
                <a:fillRect l="0" t="-71302" r="0" b="-71302"/>
              </a:stretch>
            </a:blipFill>
          </p:spPr>
        </p:sp>
      </p:grpSp>
      <p:grpSp>
        <p:nvGrpSpPr>
          <p:cNvPr name="Group 36" id="36"/>
          <p:cNvGrpSpPr/>
          <p:nvPr/>
        </p:nvGrpSpPr>
        <p:grpSpPr>
          <a:xfrm rot="0">
            <a:off x="1028700" y="8557891"/>
            <a:ext cx="7517263" cy="700409"/>
            <a:chOff x="0" y="0"/>
            <a:chExt cx="1979855" cy="184470"/>
          </a:xfrm>
        </p:grpSpPr>
        <p:sp>
          <p:nvSpPr>
            <p:cNvPr name="Freeform 37" id="37"/>
            <p:cNvSpPr/>
            <p:nvPr/>
          </p:nvSpPr>
          <p:spPr>
            <a:xfrm flipH="false" flipV="false" rot="0">
              <a:off x="0" y="0"/>
              <a:ext cx="1979855" cy="184470"/>
            </a:xfrm>
            <a:custGeom>
              <a:avLst/>
              <a:gdLst/>
              <a:ahLst/>
              <a:cxnLst/>
              <a:rect r="r" b="b" t="t" l="l"/>
              <a:pathLst>
                <a:path h="184470" w="1979855">
                  <a:moveTo>
                    <a:pt x="10299" y="0"/>
                  </a:moveTo>
                  <a:lnTo>
                    <a:pt x="1969557" y="0"/>
                  </a:lnTo>
                  <a:cubicBezTo>
                    <a:pt x="1975244" y="0"/>
                    <a:pt x="1979855" y="4611"/>
                    <a:pt x="1979855" y="10299"/>
                  </a:cubicBezTo>
                  <a:lnTo>
                    <a:pt x="1979855" y="174171"/>
                  </a:lnTo>
                  <a:cubicBezTo>
                    <a:pt x="1979855" y="176902"/>
                    <a:pt x="1978770" y="179522"/>
                    <a:pt x="1976839" y="181453"/>
                  </a:cubicBezTo>
                  <a:cubicBezTo>
                    <a:pt x="1974907" y="183385"/>
                    <a:pt x="1972288" y="184470"/>
                    <a:pt x="1969557" y="184470"/>
                  </a:cubicBezTo>
                  <a:lnTo>
                    <a:pt x="10299" y="184470"/>
                  </a:lnTo>
                  <a:cubicBezTo>
                    <a:pt x="4611" y="184470"/>
                    <a:pt x="0" y="179859"/>
                    <a:pt x="0" y="174171"/>
                  </a:cubicBezTo>
                  <a:lnTo>
                    <a:pt x="0" y="10299"/>
                  </a:lnTo>
                  <a:cubicBezTo>
                    <a:pt x="0" y="4611"/>
                    <a:pt x="4611" y="0"/>
                    <a:pt x="10299" y="0"/>
                  </a:cubicBezTo>
                  <a:close/>
                </a:path>
              </a:pathLst>
            </a:custGeom>
            <a:solidFill>
              <a:srgbClr val="EDD801"/>
            </a:solidFill>
          </p:spPr>
        </p:sp>
        <p:sp>
          <p:nvSpPr>
            <p:cNvPr name="TextBox 38" id="38"/>
            <p:cNvSpPr txBox="true"/>
            <p:nvPr/>
          </p:nvSpPr>
          <p:spPr>
            <a:xfrm>
              <a:off x="0" y="-123825"/>
              <a:ext cx="1979855" cy="308295"/>
            </a:xfrm>
            <a:prstGeom prst="rect">
              <a:avLst/>
            </a:prstGeom>
          </p:spPr>
          <p:txBody>
            <a:bodyPr anchor="ctr" rtlCol="false" tIns="50800" lIns="50800" bIns="50800" rIns="50800"/>
            <a:lstStyle/>
            <a:p>
              <a:pPr algn="ctr">
                <a:lnSpc>
                  <a:spcPts val="3315"/>
                </a:lnSpc>
              </a:pPr>
            </a:p>
          </p:txBody>
        </p:sp>
      </p:grpSp>
      <p:sp>
        <p:nvSpPr>
          <p:cNvPr name="Freeform 39" id="39"/>
          <p:cNvSpPr/>
          <p:nvPr/>
        </p:nvSpPr>
        <p:spPr>
          <a:xfrm flipH="false" flipV="false" rot="-811845">
            <a:off x="310851" y="-2297025"/>
            <a:ext cx="3014874" cy="3014874"/>
          </a:xfrm>
          <a:custGeom>
            <a:avLst/>
            <a:gdLst/>
            <a:ahLst/>
            <a:cxnLst/>
            <a:rect r="r" b="b" t="t" l="l"/>
            <a:pathLst>
              <a:path h="3014874" w="3014874">
                <a:moveTo>
                  <a:pt x="0" y="0"/>
                </a:moveTo>
                <a:lnTo>
                  <a:pt x="3014874" y="0"/>
                </a:lnTo>
                <a:lnTo>
                  <a:pt x="3014874" y="3014874"/>
                </a:lnTo>
                <a:lnTo>
                  <a:pt x="0" y="30148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9728181" y="0"/>
            <a:ext cx="8559819" cy="3238757"/>
          </a:xfrm>
          <a:custGeom>
            <a:avLst/>
            <a:gdLst/>
            <a:ahLst/>
            <a:cxnLst/>
            <a:rect r="r" b="b" t="t" l="l"/>
            <a:pathLst>
              <a:path h="3238757" w="8559819">
                <a:moveTo>
                  <a:pt x="0" y="0"/>
                </a:moveTo>
                <a:lnTo>
                  <a:pt x="8559819" y="0"/>
                </a:lnTo>
                <a:lnTo>
                  <a:pt x="8559819" y="3238757"/>
                </a:lnTo>
                <a:lnTo>
                  <a:pt x="0" y="3238757"/>
                </a:lnTo>
                <a:lnTo>
                  <a:pt x="0" y="0"/>
                </a:lnTo>
                <a:close/>
              </a:path>
            </a:pathLst>
          </a:custGeom>
          <a:blipFill>
            <a:blip r:embed="rId6"/>
            <a:stretch>
              <a:fillRect l="0" t="-29004" r="0" b="-47081"/>
            </a:stretch>
          </a:blipFill>
        </p:spPr>
      </p:sp>
      <p:sp>
        <p:nvSpPr>
          <p:cNvPr name="Freeform 41" id="41"/>
          <p:cNvSpPr/>
          <p:nvPr/>
        </p:nvSpPr>
        <p:spPr>
          <a:xfrm flipH="false" flipV="false" rot="0">
            <a:off x="12748088" y="9484841"/>
            <a:ext cx="992954" cy="417041"/>
          </a:xfrm>
          <a:custGeom>
            <a:avLst/>
            <a:gdLst/>
            <a:ahLst/>
            <a:cxnLst/>
            <a:rect r="r" b="b" t="t" l="l"/>
            <a:pathLst>
              <a:path h="417041" w="992954">
                <a:moveTo>
                  <a:pt x="0" y="0"/>
                </a:moveTo>
                <a:lnTo>
                  <a:pt x="992953" y="0"/>
                </a:lnTo>
                <a:lnTo>
                  <a:pt x="992953" y="417040"/>
                </a:lnTo>
                <a:lnTo>
                  <a:pt x="0" y="417040"/>
                </a:lnTo>
                <a:lnTo>
                  <a:pt x="0" y="0"/>
                </a:lnTo>
                <a:close/>
              </a:path>
            </a:pathLst>
          </a:custGeom>
          <a:blipFill>
            <a:blip r:embed="rId7"/>
            <a:stretch>
              <a:fillRect l="0" t="0" r="0" b="0"/>
            </a:stretch>
          </a:blipFill>
        </p:spPr>
      </p:sp>
      <p:sp>
        <p:nvSpPr>
          <p:cNvPr name="Freeform 42" id="42"/>
          <p:cNvSpPr/>
          <p:nvPr/>
        </p:nvSpPr>
        <p:spPr>
          <a:xfrm flipH="false" flipV="false" rot="0">
            <a:off x="5141552" y="3600450"/>
            <a:ext cx="2594568" cy="2623185"/>
          </a:xfrm>
          <a:custGeom>
            <a:avLst/>
            <a:gdLst/>
            <a:ahLst/>
            <a:cxnLst/>
            <a:rect r="r" b="b" t="t" l="l"/>
            <a:pathLst>
              <a:path h="2623185" w="2594568">
                <a:moveTo>
                  <a:pt x="0" y="0"/>
                </a:moveTo>
                <a:lnTo>
                  <a:pt x="2594569" y="0"/>
                </a:lnTo>
                <a:lnTo>
                  <a:pt x="2594569" y="2623185"/>
                </a:lnTo>
                <a:lnTo>
                  <a:pt x="0" y="262318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43" id="43"/>
          <p:cNvSpPr txBox="true"/>
          <p:nvPr/>
        </p:nvSpPr>
        <p:spPr>
          <a:xfrm rot="0">
            <a:off x="3121902" y="928548"/>
            <a:ext cx="7091735" cy="2285474"/>
          </a:xfrm>
          <a:prstGeom prst="rect">
            <a:avLst/>
          </a:prstGeom>
        </p:spPr>
        <p:txBody>
          <a:bodyPr anchor="t" rtlCol="false" tIns="0" lIns="0" bIns="0" rIns="0">
            <a:spAutoFit/>
          </a:bodyPr>
          <a:lstStyle/>
          <a:p>
            <a:pPr algn="l">
              <a:lnSpc>
                <a:spcPts val="18684"/>
              </a:lnSpc>
            </a:pPr>
            <a:r>
              <a:rPr lang="en-US" sz="13345">
                <a:solidFill>
                  <a:srgbClr val="FFFFFF"/>
                </a:solidFill>
                <a:latin typeface="League Gothic"/>
                <a:ea typeface="League Gothic"/>
                <a:cs typeface="League Gothic"/>
                <a:sym typeface="League Gothic"/>
              </a:rPr>
              <a:t>FACILITIES</a:t>
            </a:r>
          </a:p>
        </p:txBody>
      </p:sp>
      <p:sp>
        <p:nvSpPr>
          <p:cNvPr name="TextBox 44" id="44"/>
          <p:cNvSpPr txBox="true"/>
          <p:nvPr/>
        </p:nvSpPr>
        <p:spPr>
          <a:xfrm rot="0">
            <a:off x="1028700" y="733425"/>
            <a:ext cx="1668195" cy="2637621"/>
          </a:xfrm>
          <a:prstGeom prst="rect">
            <a:avLst/>
          </a:prstGeom>
        </p:spPr>
        <p:txBody>
          <a:bodyPr anchor="t" rtlCol="false" tIns="0" lIns="0" bIns="0" rIns="0">
            <a:spAutoFit/>
          </a:bodyPr>
          <a:lstStyle/>
          <a:p>
            <a:pPr algn="ctr">
              <a:lnSpc>
                <a:spcPts val="21567"/>
              </a:lnSpc>
            </a:pPr>
            <a:r>
              <a:rPr lang="en-US" sz="15405">
                <a:solidFill>
                  <a:srgbClr val="EDD801"/>
                </a:solidFill>
                <a:latin typeface="League Gothic"/>
                <a:ea typeface="League Gothic"/>
                <a:cs typeface="League Gothic"/>
                <a:sym typeface="League Gothic"/>
              </a:rPr>
              <a:t>05</a:t>
            </a:r>
          </a:p>
        </p:txBody>
      </p:sp>
      <p:sp>
        <p:nvSpPr>
          <p:cNvPr name="TextBox 45" id="45"/>
          <p:cNvSpPr txBox="true"/>
          <p:nvPr/>
        </p:nvSpPr>
        <p:spPr>
          <a:xfrm rot="0">
            <a:off x="9728181" y="4587630"/>
            <a:ext cx="7407114" cy="873614"/>
          </a:xfrm>
          <a:prstGeom prst="rect">
            <a:avLst/>
          </a:prstGeom>
        </p:spPr>
        <p:txBody>
          <a:bodyPr anchor="t" rtlCol="false" tIns="0" lIns="0" bIns="0" rIns="0">
            <a:spAutoFit/>
          </a:bodyPr>
          <a:lstStyle/>
          <a:p>
            <a:pPr algn="l">
              <a:lnSpc>
                <a:spcPts val="5924"/>
              </a:lnSpc>
              <a:spcBef>
                <a:spcPct val="0"/>
              </a:spcBef>
            </a:pPr>
            <a:r>
              <a:rPr lang="en-US" b="true" sz="4232">
                <a:solidFill>
                  <a:srgbClr val="EDD801"/>
                </a:solidFill>
                <a:latin typeface="Mont Bold"/>
                <a:ea typeface="Mont Bold"/>
                <a:cs typeface="Mont Bold"/>
                <a:sym typeface="Mont Bold"/>
              </a:rPr>
              <a:t>Our Facilities Include</a:t>
            </a:r>
          </a:p>
        </p:txBody>
      </p:sp>
      <p:sp>
        <p:nvSpPr>
          <p:cNvPr name="TextBox 46" id="46"/>
          <p:cNvSpPr txBox="true"/>
          <p:nvPr/>
        </p:nvSpPr>
        <p:spPr>
          <a:xfrm rot="0">
            <a:off x="10309862" y="5617940"/>
            <a:ext cx="6825433" cy="428639"/>
          </a:xfrm>
          <a:prstGeom prst="rect">
            <a:avLst/>
          </a:prstGeom>
        </p:spPr>
        <p:txBody>
          <a:bodyPr anchor="t" rtlCol="false" tIns="0" lIns="0" bIns="0" rIns="0">
            <a:spAutoFit/>
          </a:bodyPr>
          <a:lstStyle/>
          <a:p>
            <a:pPr algn="l">
              <a:lnSpc>
                <a:spcPts val="2896"/>
              </a:lnSpc>
              <a:spcBef>
                <a:spcPct val="0"/>
              </a:spcBef>
            </a:pPr>
            <a:r>
              <a:rPr lang="en-US" sz="2069">
                <a:solidFill>
                  <a:srgbClr val="FFFFFF"/>
                </a:solidFill>
                <a:latin typeface="Mont"/>
                <a:ea typeface="Mont"/>
                <a:cs typeface="Mont"/>
                <a:sym typeface="Mont"/>
              </a:rPr>
              <a:t>ADA-compliant</a:t>
            </a:r>
          </a:p>
        </p:txBody>
      </p:sp>
      <p:sp>
        <p:nvSpPr>
          <p:cNvPr name="TextBox 47" id="47"/>
          <p:cNvSpPr txBox="true"/>
          <p:nvPr/>
        </p:nvSpPr>
        <p:spPr>
          <a:xfrm rot="0">
            <a:off x="10309862" y="6003330"/>
            <a:ext cx="5018257" cy="428639"/>
          </a:xfrm>
          <a:prstGeom prst="rect">
            <a:avLst/>
          </a:prstGeom>
        </p:spPr>
        <p:txBody>
          <a:bodyPr anchor="t" rtlCol="false" tIns="0" lIns="0" bIns="0" rIns="0">
            <a:spAutoFit/>
          </a:bodyPr>
          <a:lstStyle/>
          <a:p>
            <a:pPr algn="l">
              <a:lnSpc>
                <a:spcPts val="2896"/>
              </a:lnSpc>
              <a:spcBef>
                <a:spcPct val="0"/>
              </a:spcBef>
            </a:pPr>
            <a:r>
              <a:rPr lang="en-US" sz="2069">
                <a:solidFill>
                  <a:srgbClr val="FFFFFF"/>
                </a:solidFill>
                <a:latin typeface="Mont"/>
                <a:ea typeface="Mont"/>
                <a:cs typeface="Mont"/>
                <a:sym typeface="Mont"/>
              </a:rPr>
              <a:t>Wheelchair-accessible vehicles</a:t>
            </a:r>
          </a:p>
        </p:txBody>
      </p:sp>
      <p:sp>
        <p:nvSpPr>
          <p:cNvPr name="TextBox 48" id="48"/>
          <p:cNvSpPr txBox="true"/>
          <p:nvPr/>
        </p:nvSpPr>
        <p:spPr>
          <a:xfrm rot="0">
            <a:off x="10309862" y="6373398"/>
            <a:ext cx="4211979" cy="428639"/>
          </a:xfrm>
          <a:prstGeom prst="rect">
            <a:avLst/>
          </a:prstGeom>
        </p:spPr>
        <p:txBody>
          <a:bodyPr anchor="t" rtlCol="false" tIns="0" lIns="0" bIns="0" rIns="0">
            <a:spAutoFit/>
          </a:bodyPr>
          <a:lstStyle/>
          <a:p>
            <a:pPr algn="l">
              <a:lnSpc>
                <a:spcPts val="2896"/>
              </a:lnSpc>
              <a:spcBef>
                <a:spcPct val="0"/>
              </a:spcBef>
            </a:pPr>
            <a:r>
              <a:rPr lang="en-US" sz="2069">
                <a:solidFill>
                  <a:srgbClr val="FFFFFF"/>
                </a:solidFill>
                <a:latin typeface="Mont"/>
                <a:ea typeface="Mont"/>
                <a:cs typeface="Mont"/>
                <a:sym typeface="Mont"/>
              </a:rPr>
              <a:t>Door-to-door service</a:t>
            </a:r>
          </a:p>
        </p:txBody>
      </p:sp>
      <p:sp>
        <p:nvSpPr>
          <p:cNvPr name="TextBox 49" id="49"/>
          <p:cNvSpPr txBox="true"/>
          <p:nvPr/>
        </p:nvSpPr>
        <p:spPr>
          <a:xfrm rot="0">
            <a:off x="10309862" y="6758788"/>
            <a:ext cx="4211979" cy="428639"/>
          </a:xfrm>
          <a:prstGeom prst="rect">
            <a:avLst/>
          </a:prstGeom>
        </p:spPr>
        <p:txBody>
          <a:bodyPr anchor="t" rtlCol="false" tIns="0" lIns="0" bIns="0" rIns="0">
            <a:spAutoFit/>
          </a:bodyPr>
          <a:lstStyle/>
          <a:p>
            <a:pPr algn="l">
              <a:lnSpc>
                <a:spcPts val="2896"/>
              </a:lnSpc>
              <a:spcBef>
                <a:spcPct val="0"/>
              </a:spcBef>
            </a:pPr>
            <a:r>
              <a:rPr lang="en-US" sz="2069">
                <a:solidFill>
                  <a:srgbClr val="FFFFFF"/>
                </a:solidFill>
                <a:latin typeface="Mont"/>
                <a:ea typeface="Mont"/>
                <a:cs typeface="Mont"/>
                <a:sym typeface="Mont"/>
              </a:rPr>
              <a:t>24/7 availability</a:t>
            </a:r>
          </a:p>
        </p:txBody>
      </p:sp>
      <p:sp>
        <p:nvSpPr>
          <p:cNvPr name="TextBox 50" id="50"/>
          <p:cNvSpPr txBox="true"/>
          <p:nvPr/>
        </p:nvSpPr>
        <p:spPr>
          <a:xfrm rot="0">
            <a:off x="10309862" y="7144178"/>
            <a:ext cx="4211979" cy="428639"/>
          </a:xfrm>
          <a:prstGeom prst="rect">
            <a:avLst/>
          </a:prstGeom>
        </p:spPr>
        <p:txBody>
          <a:bodyPr anchor="t" rtlCol="false" tIns="0" lIns="0" bIns="0" rIns="0">
            <a:spAutoFit/>
          </a:bodyPr>
          <a:lstStyle/>
          <a:p>
            <a:pPr algn="l">
              <a:lnSpc>
                <a:spcPts val="2896"/>
              </a:lnSpc>
              <a:spcBef>
                <a:spcPct val="0"/>
              </a:spcBef>
            </a:pPr>
            <a:r>
              <a:rPr lang="en-US" sz="2069">
                <a:solidFill>
                  <a:srgbClr val="FFFFFF"/>
                </a:solidFill>
                <a:latin typeface="Mont"/>
                <a:ea typeface="Mont"/>
                <a:cs typeface="Mont"/>
                <a:sym typeface="Mont"/>
              </a:rPr>
              <a:t>Trained, friendly drivers</a:t>
            </a:r>
          </a:p>
        </p:txBody>
      </p:sp>
      <p:sp>
        <p:nvSpPr>
          <p:cNvPr name="TextBox 51" id="51"/>
          <p:cNvSpPr txBox="true"/>
          <p:nvPr/>
        </p:nvSpPr>
        <p:spPr>
          <a:xfrm rot="0">
            <a:off x="10309862" y="7525192"/>
            <a:ext cx="4211979" cy="428639"/>
          </a:xfrm>
          <a:prstGeom prst="rect">
            <a:avLst/>
          </a:prstGeom>
        </p:spPr>
        <p:txBody>
          <a:bodyPr anchor="t" rtlCol="false" tIns="0" lIns="0" bIns="0" rIns="0">
            <a:spAutoFit/>
          </a:bodyPr>
          <a:lstStyle/>
          <a:p>
            <a:pPr algn="l">
              <a:lnSpc>
                <a:spcPts val="2896"/>
              </a:lnSpc>
              <a:spcBef>
                <a:spcPct val="0"/>
              </a:spcBef>
            </a:pPr>
            <a:r>
              <a:rPr lang="en-US" sz="2069">
                <a:solidFill>
                  <a:srgbClr val="FFFFFF"/>
                </a:solidFill>
                <a:latin typeface="Mont"/>
                <a:ea typeface="Mont"/>
                <a:cs typeface="Mont"/>
                <a:sym typeface="Mont"/>
              </a:rPr>
              <a:t>Flexible payment options</a:t>
            </a:r>
          </a:p>
        </p:txBody>
      </p:sp>
      <p:sp>
        <p:nvSpPr>
          <p:cNvPr name="TextBox 52" id="52"/>
          <p:cNvSpPr txBox="true"/>
          <p:nvPr/>
        </p:nvSpPr>
        <p:spPr>
          <a:xfrm rot="0">
            <a:off x="10309862" y="7895260"/>
            <a:ext cx="5458133" cy="428639"/>
          </a:xfrm>
          <a:prstGeom prst="rect">
            <a:avLst/>
          </a:prstGeom>
        </p:spPr>
        <p:txBody>
          <a:bodyPr anchor="t" rtlCol="false" tIns="0" lIns="0" bIns="0" rIns="0">
            <a:spAutoFit/>
          </a:bodyPr>
          <a:lstStyle/>
          <a:p>
            <a:pPr algn="l">
              <a:lnSpc>
                <a:spcPts val="2896"/>
              </a:lnSpc>
              <a:spcBef>
                <a:spcPct val="0"/>
              </a:spcBef>
            </a:pPr>
            <a:r>
              <a:rPr lang="en-US" sz="2069">
                <a:solidFill>
                  <a:srgbClr val="FFFFFF"/>
                </a:solidFill>
                <a:latin typeface="Mont"/>
                <a:ea typeface="Mont"/>
                <a:cs typeface="Mont"/>
                <a:sym typeface="Mont"/>
              </a:rPr>
              <a:t>Easy booking via phone, website, or app</a:t>
            </a:r>
          </a:p>
        </p:txBody>
      </p:sp>
      <p:sp>
        <p:nvSpPr>
          <p:cNvPr name="TextBox 53" id="53"/>
          <p:cNvSpPr txBox="true"/>
          <p:nvPr/>
        </p:nvSpPr>
        <p:spPr>
          <a:xfrm rot="0">
            <a:off x="1028700" y="8672191"/>
            <a:ext cx="7517263" cy="423725"/>
          </a:xfrm>
          <a:prstGeom prst="rect">
            <a:avLst/>
          </a:prstGeom>
        </p:spPr>
        <p:txBody>
          <a:bodyPr anchor="t" rtlCol="false" tIns="0" lIns="0" bIns="0" rIns="0">
            <a:spAutoFit/>
          </a:bodyPr>
          <a:lstStyle/>
          <a:p>
            <a:pPr algn="ctr">
              <a:lnSpc>
                <a:spcPts val="2896"/>
              </a:lnSpc>
              <a:spcBef>
                <a:spcPct val="0"/>
              </a:spcBef>
            </a:pPr>
            <a:r>
              <a:rPr lang="en-US" b="true" sz="2069">
                <a:solidFill>
                  <a:srgbClr val="000000"/>
                </a:solidFill>
                <a:latin typeface="Mont Bold"/>
                <a:ea typeface="Mont Bold"/>
                <a:cs typeface="Mont Bold"/>
                <a:sym typeface="Mont Bold"/>
              </a:rPr>
              <a:t>Best Disabled Transportation In Las Vegas</a:t>
            </a:r>
          </a:p>
        </p:txBody>
      </p:sp>
      <p:sp>
        <p:nvSpPr>
          <p:cNvPr name="TextBox 54" id="54"/>
          <p:cNvSpPr txBox="true"/>
          <p:nvPr/>
        </p:nvSpPr>
        <p:spPr>
          <a:xfrm rot="0">
            <a:off x="13956506" y="9405996"/>
            <a:ext cx="3888602" cy="450905"/>
          </a:xfrm>
          <a:prstGeom prst="rect">
            <a:avLst/>
          </a:prstGeom>
        </p:spPr>
        <p:txBody>
          <a:bodyPr anchor="t" rtlCol="false" tIns="0" lIns="0" bIns="0" rIns="0">
            <a:spAutoFit/>
          </a:bodyPr>
          <a:lstStyle/>
          <a:p>
            <a:pPr algn="l">
              <a:lnSpc>
                <a:spcPts val="3014"/>
              </a:lnSpc>
            </a:pPr>
            <a:r>
              <a:rPr lang="en-US" sz="2153" b="true">
                <a:solidFill>
                  <a:srgbClr val="FFFFFF"/>
                </a:solidFill>
                <a:latin typeface="Mont Bold"/>
                <a:ea typeface="Mont Bold"/>
                <a:cs typeface="Mont Bold"/>
                <a:sym typeface="Mont Bold"/>
              </a:rPr>
              <a:t>Total Needs Transportation</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807151" y="1028700"/>
            <a:ext cx="113954" cy="2342378"/>
            <a:chOff x="0" y="0"/>
            <a:chExt cx="30012" cy="616923"/>
          </a:xfrm>
        </p:grpSpPr>
        <p:sp>
          <p:nvSpPr>
            <p:cNvPr name="Freeform 3" id="3"/>
            <p:cNvSpPr/>
            <p:nvPr/>
          </p:nvSpPr>
          <p:spPr>
            <a:xfrm flipH="false" flipV="false" rot="0">
              <a:off x="0" y="0"/>
              <a:ext cx="30012" cy="616923"/>
            </a:xfrm>
            <a:custGeom>
              <a:avLst/>
              <a:gdLst/>
              <a:ahLst/>
              <a:cxnLst/>
              <a:rect r="r" b="b" t="t" l="l"/>
              <a:pathLst>
                <a:path h="616923" w="30012">
                  <a:moveTo>
                    <a:pt x="0" y="0"/>
                  </a:moveTo>
                  <a:lnTo>
                    <a:pt x="30012" y="0"/>
                  </a:lnTo>
                  <a:lnTo>
                    <a:pt x="30012" y="616923"/>
                  </a:lnTo>
                  <a:lnTo>
                    <a:pt x="0" y="616923"/>
                  </a:lnTo>
                  <a:close/>
                </a:path>
              </a:pathLst>
            </a:custGeom>
            <a:solidFill>
              <a:srgbClr val="EDD801"/>
            </a:solidFill>
          </p:spPr>
        </p:sp>
        <p:sp>
          <p:nvSpPr>
            <p:cNvPr name="TextBox 4" id="4"/>
            <p:cNvSpPr txBox="true"/>
            <p:nvPr/>
          </p:nvSpPr>
          <p:spPr>
            <a:xfrm>
              <a:off x="0" y="-123825"/>
              <a:ext cx="30012" cy="740748"/>
            </a:xfrm>
            <a:prstGeom prst="rect">
              <a:avLst/>
            </a:prstGeom>
          </p:spPr>
          <p:txBody>
            <a:bodyPr anchor="ctr" rtlCol="false" tIns="50800" lIns="50800" bIns="50800" rIns="50800"/>
            <a:lstStyle/>
            <a:p>
              <a:pPr algn="ctr">
                <a:lnSpc>
                  <a:spcPts val="3315"/>
                </a:lnSpc>
              </a:pPr>
            </a:p>
          </p:txBody>
        </p:sp>
      </p:grpSp>
      <p:grpSp>
        <p:nvGrpSpPr>
          <p:cNvPr name="Group 5" id="5"/>
          <p:cNvGrpSpPr/>
          <p:nvPr/>
        </p:nvGrpSpPr>
        <p:grpSpPr>
          <a:xfrm rot="0">
            <a:off x="10092620" y="-275040"/>
            <a:ext cx="8853527" cy="5992078"/>
            <a:chOff x="0" y="0"/>
            <a:chExt cx="2331793" cy="1578161"/>
          </a:xfrm>
        </p:grpSpPr>
        <p:sp>
          <p:nvSpPr>
            <p:cNvPr name="Freeform 6" id="6"/>
            <p:cNvSpPr/>
            <p:nvPr/>
          </p:nvSpPr>
          <p:spPr>
            <a:xfrm flipH="false" flipV="false" rot="0">
              <a:off x="0" y="0"/>
              <a:ext cx="2331793" cy="1578161"/>
            </a:xfrm>
            <a:custGeom>
              <a:avLst/>
              <a:gdLst/>
              <a:ahLst/>
              <a:cxnLst/>
              <a:rect r="r" b="b" t="t" l="l"/>
              <a:pathLst>
                <a:path h="1578161" w="2331793">
                  <a:moveTo>
                    <a:pt x="0" y="0"/>
                  </a:moveTo>
                  <a:lnTo>
                    <a:pt x="2331793" y="0"/>
                  </a:lnTo>
                  <a:lnTo>
                    <a:pt x="2331793" y="1578161"/>
                  </a:lnTo>
                  <a:lnTo>
                    <a:pt x="0" y="1578161"/>
                  </a:lnTo>
                  <a:close/>
                </a:path>
              </a:pathLst>
            </a:custGeom>
            <a:solidFill>
              <a:srgbClr val="EDD801"/>
            </a:solidFill>
          </p:spPr>
        </p:sp>
        <p:sp>
          <p:nvSpPr>
            <p:cNvPr name="TextBox 7" id="7"/>
            <p:cNvSpPr txBox="true"/>
            <p:nvPr/>
          </p:nvSpPr>
          <p:spPr>
            <a:xfrm>
              <a:off x="0" y="-123825"/>
              <a:ext cx="2331793" cy="1701986"/>
            </a:xfrm>
            <a:prstGeom prst="rect">
              <a:avLst/>
            </a:prstGeom>
          </p:spPr>
          <p:txBody>
            <a:bodyPr anchor="ctr" rtlCol="false" tIns="50800" lIns="50800" bIns="50800" rIns="50800"/>
            <a:lstStyle/>
            <a:p>
              <a:pPr algn="ctr">
                <a:lnSpc>
                  <a:spcPts val="3315"/>
                </a:lnSpc>
              </a:pPr>
            </a:p>
          </p:txBody>
        </p:sp>
      </p:grpSp>
      <p:grpSp>
        <p:nvGrpSpPr>
          <p:cNvPr name="Group 8" id="8"/>
          <p:cNvGrpSpPr/>
          <p:nvPr/>
        </p:nvGrpSpPr>
        <p:grpSpPr>
          <a:xfrm rot="0">
            <a:off x="-318067" y="4661562"/>
            <a:ext cx="18882429" cy="6098499"/>
            <a:chOff x="0" y="0"/>
            <a:chExt cx="2925382" cy="944817"/>
          </a:xfrm>
        </p:grpSpPr>
        <p:sp>
          <p:nvSpPr>
            <p:cNvPr name="Freeform 9" id="9"/>
            <p:cNvSpPr/>
            <p:nvPr/>
          </p:nvSpPr>
          <p:spPr>
            <a:xfrm flipH="false" flipV="false" rot="0">
              <a:off x="0" y="0"/>
              <a:ext cx="2925382" cy="944817"/>
            </a:xfrm>
            <a:custGeom>
              <a:avLst/>
              <a:gdLst/>
              <a:ahLst/>
              <a:cxnLst/>
              <a:rect r="r" b="b" t="t" l="l"/>
              <a:pathLst>
                <a:path h="944817" w="2925382">
                  <a:moveTo>
                    <a:pt x="0" y="0"/>
                  </a:moveTo>
                  <a:lnTo>
                    <a:pt x="2925382" y="0"/>
                  </a:lnTo>
                  <a:lnTo>
                    <a:pt x="2925382" y="944817"/>
                  </a:lnTo>
                  <a:lnTo>
                    <a:pt x="0" y="944817"/>
                  </a:lnTo>
                  <a:close/>
                </a:path>
              </a:pathLst>
            </a:custGeom>
            <a:blipFill>
              <a:blip r:embed="rId2"/>
              <a:stretch>
                <a:fillRect l="0" t="-32867" r="0" b="-73807"/>
              </a:stretch>
            </a:blipFill>
          </p:spPr>
        </p:sp>
      </p:grpSp>
      <p:sp>
        <p:nvSpPr>
          <p:cNvPr name="TextBox 10" id="10"/>
          <p:cNvSpPr txBox="true"/>
          <p:nvPr/>
        </p:nvSpPr>
        <p:spPr>
          <a:xfrm rot="0">
            <a:off x="3035405" y="829412"/>
            <a:ext cx="7091735" cy="2285474"/>
          </a:xfrm>
          <a:prstGeom prst="rect">
            <a:avLst/>
          </a:prstGeom>
        </p:spPr>
        <p:txBody>
          <a:bodyPr anchor="t" rtlCol="false" tIns="0" lIns="0" bIns="0" rIns="0">
            <a:spAutoFit/>
          </a:bodyPr>
          <a:lstStyle/>
          <a:p>
            <a:pPr algn="l">
              <a:lnSpc>
                <a:spcPts val="18684"/>
              </a:lnSpc>
            </a:pPr>
            <a:r>
              <a:rPr lang="en-US" sz="13345">
                <a:solidFill>
                  <a:srgbClr val="FFFFFF"/>
                </a:solidFill>
                <a:latin typeface="League Gothic"/>
                <a:ea typeface="League Gothic"/>
                <a:cs typeface="League Gothic"/>
                <a:sym typeface="League Gothic"/>
              </a:rPr>
              <a:t>GET IN TOUCH</a:t>
            </a:r>
          </a:p>
        </p:txBody>
      </p:sp>
      <p:sp>
        <p:nvSpPr>
          <p:cNvPr name="TextBox 11" id="11"/>
          <p:cNvSpPr txBox="true"/>
          <p:nvPr/>
        </p:nvSpPr>
        <p:spPr>
          <a:xfrm rot="0">
            <a:off x="1028700" y="733425"/>
            <a:ext cx="1668195" cy="2637621"/>
          </a:xfrm>
          <a:prstGeom prst="rect">
            <a:avLst/>
          </a:prstGeom>
        </p:spPr>
        <p:txBody>
          <a:bodyPr anchor="t" rtlCol="false" tIns="0" lIns="0" bIns="0" rIns="0">
            <a:spAutoFit/>
          </a:bodyPr>
          <a:lstStyle/>
          <a:p>
            <a:pPr algn="ctr">
              <a:lnSpc>
                <a:spcPts val="21567"/>
              </a:lnSpc>
            </a:pPr>
            <a:r>
              <a:rPr lang="en-US" sz="15405">
                <a:solidFill>
                  <a:srgbClr val="EDD801"/>
                </a:solidFill>
                <a:latin typeface="League Gothic"/>
                <a:ea typeface="League Gothic"/>
                <a:cs typeface="League Gothic"/>
                <a:sym typeface="League Gothic"/>
              </a:rPr>
              <a:t>06</a:t>
            </a:r>
          </a:p>
        </p:txBody>
      </p:sp>
      <p:sp>
        <p:nvSpPr>
          <p:cNvPr name="Freeform 12" id="12"/>
          <p:cNvSpPr/>
          <p:nvPr/>
        </p:nvSpPr>
        <p:spPr>
          <a:xfrm flipH="false" flipV="false" rot="0">
            <a:off x="11051064" y="1694044"/>
            <a:ext cx="468306" cy="468306"/>
          </a:xfrm>
          <a:custGeom>
            <a:avLst/>
            <a:gdLst/>
            <a:ahLst/>
            <a:cxnLst/>
            <a:rect r="r" b="b" t="t" l="l"/>
            <a:pathLst>
              <a:path h="468306" w="468306">
                <a:moveTo>
                  <a:pt x="0" y="0"/>
                </a:moveTo>
                <a:lnTo>
                  <a:pt x="468306" y="0"/>
                </a:lnTo>
                <a:lnTo>
                  <a:pt x="468306" y="468307"/>
                </a:lnTo>
                <a:lnTo>
                  <a:pt x="0" y="46830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11051064" y="2561798"/>
            <a:ext cx="468306" cy="468306"/>
          </a:xfrm>
          <a:custGeom>
            <a:avLst/>
            <a:gdLst/>
            <a:ahLst/>
            <a:cxnLst/>
            <a:rect r="r" b="b" t="t" l="l"/>
            <a:pathLst>
              <a:path h="468306" w="468306">
                <a:moveTo>
                  <a:pt x="0" y="0"/>
                </a:moveTo>
                <a:lnTo>
                  <a:pt x="468306" y="0"/>
                </a:lnTo>
                <a:lnTo>
                  <a:pt x="468306" y="468306"/>
                </a:lnTo>
                <a:lnTo>
                  <a:pt x="0" y="4683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1052424" y="3429551"/>
            <a:ext cx="468306" cy="468306"/>
          </a:xfrm>
          <a:custGeom>
            <a:avLst/>
            <a:gdLst/>
            <a:ahLst/>
            <a:cxnLst/>
            <a:rect r="r" b="b" t="t" l="l"/>
            <a:pathLst>
              <a:path h="468306" w="468306">
                <a:moveTo>
                  <a:pt x="0" y="0"/>
                </a:moveTo>
                <a:lnTo>
                  <a:pt x="468306" y="0"/>
                </a:lnTo>
                <a:lnTo>
                  <a:pt x="468306" y="468306"/>
                </a:lnTo>
                <a:lnTo>
                  <a:pt x="0" y="46830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0">
            <a:off x="11862270" y="1711346"/>
            <a:ext cx="2416386" cy="386077"/>
          </a:xfrm>
          <a:prstGeom prst="rect">
            <a:avLst/>
          </a:prstGeom>
        </p:spPr>
        <p:txBody>
          <a:bodyPr anchor="t" rtlCol="false" tIns="0" lIns="0" bIns="0" rIns="0">
            <a:spAutoFit/>
          </a:bodyPr>
          <a:lstStyle/>
          <a:p>
            <a:pPr algn="l">
              <a:lnSpc>
                <a:spcPts val="2376"/>
              </a:lnSpc>
            </a:pPr>
            <a:r>
              <a:rPr lang="en-US" sz="2263" b="true">
                <a:solidFill>
                  <a:srgbClr val="262D51"/>
                </a:solidFill>
                <a:latin typeface="Mont Bold"/>
                <a:ea typeface="Mont Bold"/>
                <a:cs typeface="Mont Bold"/>
                <a:sym typeface="Mont Bold"/>
              </a:rPr>
              <a:t>+1 702-764-2919</a:t>
            </a:r>
          </a:p>
        </p:txBody>
      </p:sp>
      <p:sp>
        <p:nvSpPr>
          <p:cNvPr name="TextBox 16" id="16"/>
          <p:cNvSpPr txBox="true"/>
          <p:nvPr/>
        </p:nvSpPr>
        <p:spPr>
          <a:xfrm rot="0">
            <a:off x="11862270" y="2579100"/>
            <a:ext cx="6328401" cy="386077"/>
          </a:xfrm>
          <a:prstGeom prst="rect">
            <a:avLst/>
          </a:prstGeom>
        </p:spPr>
        <p:txBody>
          <a:bodyPr anchor="t" rtlCol="false" tIns="0" lIns="0" bIns="0" rIns="0">
            <a:spAutoFit/>
          </a:bodyPr>
          <a:lstStyle/>
          <a:p>
            <a:pPr algn="l">
              <a:lnSpc>
                <a:spcPts val="2376"/>
              </a:lnSpc>
            </a:pPr>
            <a:r>
              <a:rPr lang="en-US" sz="2263" b="true">
                <a:solidFill>
                  <a:srgbClr val="262D51"/>
                </a:solidFill>
                <a:latin typeface="Mont Bold"/>
                <a:ea typeface="Mont Bold"/>
                <a:cs typeface="Mont Bold"/>
                <a:sym typeface="Mont Bold"/>
              </a:rPr>
              <a:t>WWW.TOTALNEEDSTRANSPORTATION.COM</a:t>
            </a:r>
          </a:p>
        </p:txBody>
      </p:sp>
      <p:sp>
        <p:nvSpPr>
          <p:cNvPr name="TextBox 17" id="17"/>
          <p:cNvSpPr txBox="true"/>
          <p:nvPr/>
        </p:nvSpPr>
        <p:spPr>
          <a:xfrm rot="0">
            <a:off x="11863630" y="3446853"/>
            <a:ext cx="5641259" cy="386077"/>
          </a:xfrm>
          <a:prstGeom prst="rect">
            <a:avLst/>
          </a:prstGeom>
        </p:spPr>
        <p:txBody>
          <a:bodyPr anchor="t" rtlCol="false" tIns="0" lIns="0" bIns="0" rIns="0">
            <a:spAutoFit/>
          </a:bodyPr>
          <a:lstStyle/>
          <a:p>
            <a:pPr algn="l">
              <a:lnSpc>
                <a:spcPts val="2376"/>
              </a:lnSpc>
            </a:pPr>
            <a:r>
              <a:rPr lang="en-US" sz="2263" b="true">
                <a:solidFill>
                  <a:srgbClr val="262D51"/>
                </a:solidFill>
                <a:latin typeface="Mont Bold"/>
                <a:ea typeface="Mont Bold"/>
                <a:cs typeface="Mont Bold"/>
                <a:sym typeface="Mont Bold"/>
              </a:rPr>
              <a:t>3650 N RANCHO DR #111, LAS VEGAS</a:t>
            </a:r>
          </a:p>
        </p:txBody>
      </p:sp>
      <p:sp>
        <p:nvSpPr>
          <p:cNvPr name="Freeform 18" id="18"/>
          <p:cNvSpPr/>
          <p:nvPr/>
        </p:nvSpPr>
        <p:spPr>
          <a:xfrm flipH="false" flipV="false" rot="-811845">
            <a:off x="310851" y="-2297025"/>
            <a:ext cx="3014874" cy="3014874"/>
          </a:xfrm>
          <a:custGeom>
            <a:avLst/>
            <a:gdLst/>
            <a:ahLst/>
            <a:cxnLst/>
            <a:rect r="r" b="b" t="t" l="l"/>
            <a:pathLst>
              <a:path h="3014874" w="3014874">
                <a:moveTo>
                  <a:pt x="0" y="0"/>
                </a:moveTo>
                <a:lnTo>
                  <a:pt x="3014874" y="0"/>
                </a:lnTo>
                <a:lnTo>
                  <a:pt x="3014874" y="3014874"/>
                </a:lnTo>
                <a:lnTo>
                  <a:pt x="0" y="301487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9" id="19"/>
          <p:cNvSpPr/>
          <p:nvPr/>
        </p:nvSpPr>
        <p:spPr>
          <a:xfrm flipH="false" flipV="false" rot="0">
            <a:off x="686076" y="4141312"/>
            <a:ext cx="1238692" cy="520251"/>
          </a:xfrm>
          <a:custGeom>
            <a:avLst/>
            <a:gdLst/>
            <a:ahLst/>
            <a:cxnLst/>
            <a:rect r="r" b="b" t="t" l="l"/>
            <a:pathLst>
              <a:path h="520251" w="1238692">
                <a:moveTo>
                  <a:pt x="0" y="0"/>
                </a:moveTo>
                <a:lnTo>
                  <a:pt x="1238692" y="0"/>
                </a:lnTo>
                <a:lnTo>
                  <a:pt x="1238692" y="520250"/>
                </a:lnTo>
                <a:lnTo>
                  <a:pt x="0" y="520250"/>
                </a:lnTo>
                <a:lnTo>
                  <a:pt x="0" y="0"/>
                </a:lnTo>
                <a:close/>
              </a:path>
            </a:pathLst>
          </a:custGeom>
          <a:blipFill>
            <a:blip r:embed="rId11"/>
            <a:stretch>
              <a:fillRect l="0" t="0" r="0" b="0"/>
            </a:stretch>
          </a:blipFill>
        </p:spPr>
      </p:sp>
      <p:sp>
        <p:nvSpPr>
          <p:cNvPr name="TextBox 20" id="20"/>
          <p:cNvSpPr txBox="true"/>
          <p:nvPr/>
        </p:nvSpPr>
        <p:spPr>
          <a:xfrm rot="0">
            <a:off x="2193556" y="4045024"/>
            <a:ext cx="4850961" cy="560427"/>
          </a:xfrm>
          <a:prstGeom prst="rect">
            <a:avLst/>
          </a:prstGeom>
        </p:spPr>
        <p:txBody>
          <a:bodyPr anchor="t" rtlCol="false" tIns="0" lIns="0" bIns="0" rIns="0">
            <a:spAutoFit/>
          </a:bodyPr>
          <a:lstStyle/>
          <a:p>
            <a:pPr algn="l">
              <a:lnSpc>
                <a:spcPts val="3760"/>
              </a:lnSpc>
            </a:pPr>
            <a:r>
              <a:rPr lang="en-US" sz="2685" b="true">
                <a:solidFill>
                  <a:srgbClr val="FFFFFF"/>
                </a:solidFill>
                <a:latin typeface="Mont Bold"/>
                <a:ea typeface="Mont Bold"/>
                <a:cs typeface="Mont Bold"/>
                <a:sym typeface="Mont Bold"/>
              </a:rPr>
              <a:t>Total Needs Transportation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DAGV3djBcG4</dc:identifier>
  <dcterms:modified xsi:type="dcterms:W3CDTF">2011-08-01T06:04:30Z</dcterms:modified>
  <cp:revision>1</cp:revision>
  <dc:title>Specialized for Seniors and Disabled Residents in Las Vegas</dc:title>
</cp:coreProperties>
</file>