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Heading Now 71-78" charset="1" panose="00000000000000000000"/>
      <p:regular r:id="rId13"/>
    </p:embeddedFont>
    <p:embeddedFont>
      <p:font typeface="TT Firs Neue" charset="1" panose="02000503030000020004"/>
      <p:regular r:id="rId14"/>
    </p:embeddedFont>
    <p:embeddedFont>
      <p:font typeface="TT Firs Neue Bold" charset="1" panose="02000803030000020004"/>
      <p:regular r:id="rId15"/>
    </p:embeddedFont>
    <p:embeddedFont>
      <p:font typeface="Poppins Medium" charset="1" panose="000006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https://airflypolicy.com" TargetMode="External" Type="http://schemas.openxmlformats.org/officeDocument/2006/relationships/hyperlink"/><Relationship Id="rId8" Target="https://www.airflypolicy.com/flight-change/delta-airlines-flight-change-policy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https://cartpeggy.stck.me/post/2024497/How-Does-Same-Day-Change-Work-for-Delta" TargetMode="External" Type="http://schemas.openxmlformats.org/officeDocument/2006/relationships/hyperlink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https://airflypolicy.com" TargetMode="External" Type="http://schemas.openxmlformats.org/officeDocument/2006/relationships/hyperlink"/><Relationship Id="rId4" Target="https://www.airflypolicy.com/flight-change/delta-airlines-flight-change-policy" TargetMode="External" Type="http://schemas.openxmlformats.org/officeDocument/2006/relationships/hyperlink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77274" y="6282193"/>
            <a:ext cx="6250273" cy="625027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088298" y="1779670"/>
            <a:ext cx="3576371" cy="6671925"/>
            <a:chOff x="0" y="0"/>
            <a:chExt cx="554073" cy="10336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4073" cy="1033656"/>
            </a:xfrm>
            <a:custGeom>
              <a:avLst/>
              <a:gdLst/>
              <a:ahLst/>
              <a:cxnLst/>
              <a:rect r="r" b="b" t="t" l="l"/>
              <a:pathLst>
                <a:path h="1033656" w="554073">
                  <a:moveTo>
                    <a:pt x="90919" y="0"/>
                  </a:moveTo>
                  <a:lnTo>
                    <a:pt x="463154" y="0"/>
                  </a:lnTo>
                  <a:cubicBezTo>
                    <a:pt x="487267" y="0"/>
                    <a:pt x="510393" y="9579"/>
                    <a:pt x="527444" y="26630"/>
                  </a:cubicBezTo>
                  <a:cubicBezTo>
                    <a:pt x="544494" y="43680"/>
                    <a:pt x="554073" y="66806"/>
                    <a:pt x="554073" y="90919"/>
                  </a:cubicBezTo>
                  <a:lnTo>
                    <a:pt x="554073" y="942737"/>
                  </a:lnTo>
                  <a:cubicBezTo>
                    <a:pt x="554073" y="966850"/>
                    <a:pt x="544494" y="989976"/>
                    <a:pt x="527444" y="1007026"/>
                  </a:cubicBezTo>
                  <a:cubicBezTo>
                    <a:pt x="510393" y="1024077"/>
                    <a:pt x="487267" y="1033656"/>
                    <a:pt x="463154" y="1033656"/>
                  </a:cubicBezTo>
                  <a:lnTo>
                    <a:pt x="90919" y="1033656"/>
                  </a:lnTo>
                  <a:cubicBezTo>
                    <a:pt x="66806" y="1033656"/>
                    <a:pt x="43680" y="1024077"/>
                    <a:pt x="26630" y="1007026"/>
                  </a:cubicBezTo>
                  <a:cubicBezTo>
                    <a:pt x="9579" y="989976"/>
                    <a:pt x="0" y="966850"/>
                    <a:pt x="0" y="942737"/>
                  </a:cubicBezTo>
                  <a:lnTo>
                    <a:pt x="0" y="90919"/>
                  </a:lnTo>
                  <a:cubicBezTo>
                    <a:pt x="0" y="66806"/>
                    <a:pt x="9579" y="43680"/>
                    <a:pt x="26630" y="26630"/>
                  </a:cubicBezTo>
                  <a:cubicBezTo>
                    <a:pt x="43680" y="9579"/>
                    <a:pt x="66806" y="0"/>
                    <a:pt x="9091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13" r="0" b="-21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061011" y="2616636"/>
            <a:ext cx="2087032" cy="5053727"/>
            <a:chOff x="0" y="0"/>
            <a:chExt cx="323336" cy="7829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3336" cy="782955"/>
            </a:xfrm>
            <a:custGeom>
              <a:avLst/>
              <a:gdLst/>
              <a:ahLst/>
              <a:cxnLst/>
              <a:rect r="r" b="b" t="t" l="l"/>
              <a:pathLst>
                <a:path h="782955" w="323336">
                  <a:moveTo>
                    <a:pt x="155801" y="0"/>
                  </a:moveTo>
                  <a:lnTo>
                    <a:pt x="167535" y="0"/>
                  </a:lnTo>
                  <a:cubicBezTo>
                    <a:pt x="208856" y="0"/>
                    <a:pt x="248485" y="16415"/>
                    <a:pt x="277703" y="45633"/>
                  </a:cubicBezTo>
                  <a:cubicBezTo>
                    <a:pt x="306921" y="74851"/>
                    <a:pt x="323336" y="114480"/>
                    <a:pt x="323336" y="155801"/>
                  </a:cubicBezTo>
                  <a:lnTo>
                    <a:pt x="323336" y="627154"/>
                  </a:lnTo>
                  <a:cubicBezTo>
                    <a:pt x="323336" y="713200"/>
                    <a:pt x="253582" y="782955"/>
                    <a:pt x="167535" y="782955"/>
                  </a:cubicBezTo>
                  <a:lnTo>
                    <a:pt x="155801" y="782955"/>
                  </a:lnTo>
                  <a:cubicBezTo>
                    <a:pt x="69754" y="782955"/>
                    <a:pt x="0" y="713200"/>
                    <a:pt x="0" y="627154"/>
                  </a:cubicBezTo>
                  <a:lnTo>
                    <a:pt x="0" y="155801"/>
                  </a:lnTo>
                  <a:cubicBezTo>
                    <a:pt x="0" y="69754"/>
                    <a:pt x="69754" y="0"/>
                    <a:pt x="155801" y="0"/>
                  </a:cubicBezTo>
                  <a:close/>
                </a:path>
              </a:pathLst>
            </a:custGeom>
            <a:blipFill>
              <a:blip r:embed="rId3"/>
              <a:stretch>
                <a:fillRect l="-699" t="0" r="-699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096437" y="-2672383"/>
            <a:ext cx="6250273" cy="625027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F2F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424637" y="820034"/>
            <a:ext cx="834663" cy="417332"/>
          </a:xfrm>
          <a:custGeom>
            <a:avLst/>
            <a:gdLst/>
            <a:ahLst/>
            <a:cxnLst/>
            <a:rect r="r" b="b" t="t" l="l"/>
            <a:pathLst>
              <a:path h="417332" w="834663">
                <a:moveTo>
                  <a:pt x="0" y="0"/>
                </a:moveTo>
                <a:lnTo>
                  <a:pt x="834663" y="0"/>
                </a:lnTo>
                <a:lnTo>
                  <a:pt x="834663" y="417332"/>
                </a:lnTo>
                <a:lnTo>
                  <a:pt x="0" y="417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836" t="-204432" r="-36228" b="-210998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39517" y="3663615"/>
            <a:ext cx="5955724" cy="2223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407" spc="-297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How Does Same-Day Change Work for Delta?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39517" y="8918525"/>
            <a:ext cx="4102496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7" tooltip="https://airflypolicy.com"/>
              </a:rPr>
              <a:t>https://airflypolicy.com/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39517" y="6507343"/>
            <a:ext cx="4535405" cy="1244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Understanding </a:t>
            </a:r>
            <a:r>
              <a:rPr lang="en-US" b="true" sz="2398" u="sng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  <a:hlinkClick r:id="rId8" tooltip="https://www.airflypolicy.com/flight-change/delta-airlines-flight-change-policy"/>
              </a:rPr>
              <a:t>same day change delta</a:t>
            </a:r>
            <a:r>
              <a:rPr lang="en-US" b="true" sz="2398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&amp; delta air change flight policies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39517" y="1487127"/>
            <a:ext cx="4361213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Ginyard International Co.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809712" y="1162357"/>
            <a:ext cx="8279317" cy="827931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503132" y="6556767"/>
            <a:ext cx="7403580" cy="2222534"/>
            <a:chOff x="0" y="0"/>
            <a:chExt cx="1949914" cy="5853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49914" cy="585359"/>
            </a:xfrm>
            <a:custGeom>
              <a:avLst/>
              <a:gdLst/>
              <a:ahLst/>
              <a:cxnLst/>
              <a:rect r="r" b="b" t="t" l="l"/>
              <a:pathLst>
                <a:path h="585359" w="1949914">
                  <a:moveTo>
                    <a:pt x="53331" y="0"/>
                  </a:moveTo>
                  <a:lnTo>
                    <a:pt x="1896583" y="0"/>
                  </a:lnTo>
                  <a:cubicBezTo>
                    <a:pt x="1926037" y="0"/>
                    <a:pt x="1949914" y="23877"/>
                    <a:pt x="1949914" y="53331"/>
                  </a:cubicBezTo>
                  <a:lnTo>
                    <a:pt x="1949914" y="532028"/>
                  </a:lnTo>
                  <a:cubicBezTo>
                    <a:pt x="1949914" y="561482"/>
                    <a:pt x="1926037" y="585359"/>
                    <a:pt x="1896583" y="585359"/>
                  </a:cubicBezTo>
                  <a:lnTo>
                    <a:pt x="53331" y="585359"/>
                  </a:lnTo>
                  <a:cubicBezTo>
                    <a:pt x="23877" y="585359"/>
                    <a:pt x="0" y="561482"/>
                    <a:pt x="0" y="532028"/>
                  </a:cubicBezTo>
                  <a:lnTo>
                    <a:pt x="0" y="53331"/>
                  </a:lnTo>
                  <a:cubicBezTo>
                    <a:pt x="0" y="23877"/>
                    <a:pt x="23877" y="0"/>
                    <a:pt x="53331" y="0"/>
                  </a:cubicBez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949914" cy="632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03132" y="4032233"/>
            <a:ext cx="7403580" cy="2222534"/>
            <a:chOff x="0" y="0"/>
            <a:chExt cx="1949914" cy="5853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49914" cy="585359"/>
            </a:xfrm>
            <a:custGeom>
              <a:avLst/>
              <a:gdLst/>
              <a:ahLst/>
              <a:cxnLst/>
              <a:rect r="r" b="b" t="t" l="l"/>
              <a:pathLst>
                <a:path h="585359" w="1949914">
                  <a:moveTo>
                    <a:pt x="53331" y="0"/>
                  </a:moveTo>
                  <a:lnTo>
                    <a:pt x="1896583" y="0"/>
                  </a:lnTo>
                  <a:cubicBezTo>
                    <a:pt x="1926037" y="0"/>
                    <a:pt x="1949914" y="23877"/>
                    <a:pt x="1949914" y="53331"/>
                  </a:cubicBezTo>
                  <a:lnTo>
                    <a:pt x="1949914" y="532028"/>
                  </a:lnTo>
                  <a:cubicBezTo>
                    <a:pt x="1949914" y="561482"/>
                    <a:pt x="1926037" y="585359"/>
                    <a:pt x="1896583" y="585359"/>
                  </a:cubicBezTo>
                  <a:lnTo>
                    <a:pt x="53331" y="585359"/>
                  </a:lnTo>
                  <a:cubicBezTo>
                    <a:pt x="23877" y="585359"/>
                    <a:pt x="0" y="561482"/>
                    <a:pt x="0" y="532028"/>
                  </a:cubicBezTo>
                  <a:lnTo>
                    <a:pt x="0" y="53331"/>
                  </a:lnTo>
                  <a:cubicBezTo>
                    <a:pt x="0" y="23877"/>
                    <a:pt x="23877" y="0"/>
                    <a:pt x="53331" y="0"/>
                  </a:cubicBez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949914" cy="632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03132" y="1504899"/>
            <a:ext cx="7403580" cy="2222534"/>
            <a:chOff x="0" y="0"/>
            <a:chExt cx="1949914" cy="5853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49914" cy="585359"/>
            </a:xfrm>
            <a:custGeom>
              <a:avLst/>
              <a:gdLst/>
              <a:ahLst/>
              <a:cxnLst/>
              <a:rect r="r" b="b" t="t" l="l"/>
              <a:pathLst>
                <a:path h="585359" w="1949914">
                  <a:moveTo>
                    <a:pt x="53331" y="0"/>
                  </a:moveTo>
                  <a:lnTo>
                    <a:pt x="1896583" y="0"/>
                  </a:lnTo>
                  <a:cubicBezTo>
                    <a:pt x="1926037" y="0"/>
                    <a:pt x="1949914" y="23877"/>
                    <a:pt x="1949914" y="53331"/>
                  </a:cubicBezTo>
                  <a:lnTo>
                    <a:pt x="1949914" y="532028"/>
                  </a:lnTo>
                  <a:cubicBezTo>
                    <a:pt x="1949914" y="561482"/>
                    <a:pt x="1926037" y="585359"/>
                    <a:pt x="1896583" y="585359"/>
                  </a:cubicBezTo>
                  <a:lnTo>
                    <a:pt x="53331" y="585359"/>
                  </a:lnTo>
                  <a:cubicBezTo>
                    <a:pt x="23877" y="585359"/>
                    <a:pt x="0" y="561482"/>
                    <a:pt x="0" y="532028"/>
                  </a:cubicBezTo>
                  <a:lnTo>
                    <a:pt x="0" y="53331"/>
                  </a:lnTo>
                  <a:cubicBezTo>
                    <a:pt x="0" y="23877"/>
                    <a:pt x="23877" y="0"/>
                    <a:pt x="53331" y="0"/>
                  </a:cubicBez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949914" cy="632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130325" y="7184273"/>
            <a:ext cx="967522" cy="967522"/>
          </a:xfrm>
          <a:custGeom>
            <a:avLst/>
            <a:gdLst/>
            <a:ahLst/>
            <a:cxnLst/>
            <a:rect r="r" b="b" t="t" l="l"/>
            <a:pathLst>
              <a:path h="967522" w="967522">
                <a:moveTo>
                  <a:pt x="0" y="0"/>
                </a:moveTo>
                <a:lnTo>
                  <a:pt x="967522" y="0"/>
                </a:lnTo>
                <a:lnTo>
                  <a:pt x="967522" y="967522"/>
                </a:lnTo>
                <a:lnTo>
                  <a:pt x="0" y="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30325" y="4659739"/>
            <a:ext cx="967522" cy="967522"/>
          </a:xfrm>
          <a:custGeom>
            <a:avLst/>
            <a:gdLst/>
            <a:ahLst/>
            <a:cxnLst/>
            <a:rect r="r" b="b" t="t" l="l"/>
            <a:pathLst>
              <a:path h="967522" w="967522">
                <a:moveTo>
                  <a:pt x="0" y="0"/>
                </a:moveTo>
                <a:lnTo>
                  <a:pt x="967522" y="0"/>
                </a:lnTo>
                <a:lnTo>
                  <a:pt x="967522" y="967522"/>
                </a:lnTo>
                <a:lnTo>
                  <a:pt x="0" y="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130325" y="2132405"/>
            <a:ext cx="967522" cy="967522"/>
          </a:xfrm>
          <a:custGeom>
            <a:avLst/>
            <a:gdLst/>
            <a:ahLst/>
            <a:cxnLst/>
            <a:rect r="r" b="b" t="t" l="l"/>
            <a:pathLst>
              <a:path h="967522" w="967522">
                <a:moveTo>
                  <a:pt x="0" y="0"/>
                </a:moveTo>
                <a:lnTo>
                  <a:pt x="967522" y="0"/>
                </a:lnTo>
                <a:lnTo>
                  <a:pt x="967522" y="967522"/>
                </a:lnTo>
                <a:lnTo>
                  <a:pt x="0" y="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-2312095" y="5557420"/>
            <a:ext cx="7768509" cy="7768509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72160" y="4052478"/>
            <a:ext cx="7521398" cy="4726824"/>
            <a:chOff x="0" y="0"/>
            <a:chExt cx="1165261" cy="73230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65261" cy="732309"/>
            </a:xfrm>
            <a:custGeom>
              <a:avLst/>
              <a:gdLst/>
              <a:ahLst/>
              <a:cxnLst/>
              <a:rect r="r" b="b" t="t" l="l"/>
              <a:pathLst>
                <a:path h="732309" w="1165261">
                  <a:moveTo>
                    <a:pt x="23674" y="0"/>
                  </a:moveTo>
                  <a:lnTo>
                    <a:pt x="1141587" y="0"/>
                  </a:lnTo>
                  <a:cubicBezTo>
                    <a:pt x="1154662" y="0"/>
                    <a:pt x="1165261" y="10599"/>
                    <a:pt x="1165261" y="23674"/>
                  </a:cubicBezTo>
                  <a:lnTo>
                    <a:pt x="1165261" y="708634"/>
                  </a:lnTo>
                  <a:cubicBezTo>
                    <a:pt x="1165261" y="714913"/>
                    <a:pt x="1162767" y="720935"/>
                    <a:pt x="1158327" y="725375"/>
                  </a:cubicBezTo>
                  <a:cubicBezTo>
                    <a:pt x="1153888" y="729814"/>
                    <a:pt x="1147866" y="732309"/>
                    <a:pt x="1141587" y="732309"/>
                  </a:cubicBezTo>
                  <a:lnTo>
                    <a:pt x="23674" y="732309"/>
                  </a:lnTo>
                  <a:cubicBezTo>
                    <a:pt x="17396" y="732309"/>
                    <a:pt x="11374" y="729814"/>
                    <a:pt x="6934" y="725375"/>
                  </a:cubicBezTo>
                  <a:cubicBezTo>
                    <a:pt x="2494" y="720935"/>
                    <a:pt x="0" y="714913"/>
                    <a:pt x="0" y="708634"/>
                  </a:cubicBezTo>
                  <a:lnTo>
                    <a:pt x="0" y="23674"/>
                  </a:lnTo>
                  <a:cubicBezTo>
                    <a:pt x="0" y="17396"/>
                    <a:pt x="2494" y="11374"/>
                    <a:pt x="6934" y="6934"/>
                  </a:cubicBezTo>
                  <a:cubicBezTo>
                    <a:pt x="11374" y="2494"/>
                    <a:pt x="17396" y="0"/>
                    <a:pt x="23674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22" r="0" b="-222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1511075" y="7312434"/>
            <a:ext cx="4799694" cy="540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1"/>
              </a:lnSpc>
            </a:pPr>
            <a:r>
              <a:rPr lang="en-US" sz="1579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Delta air change flight policies apply to eligible tickets on same-day departures.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11075" y="4787900"/>
            <a:ext cx="5395637" cy="540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1"/>
              </a:lnSpc>
            </a:pPr>
            <a:r>
              <a:rPr lang="en-US" sz="1579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Designed to offer flexibility and convenience for travelers with shifting schedules.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511075" y="2260566"/>
            <a:ext cx="4799694" cy="540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1"/>
              </a:lnSpc>
            </a:pPr>
            <a:r>
              <a:rPr lang="en-US" sz="1579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A same day change delta allows passengers to switch to a different flight on the same travel date.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72160" y="1485849"/>
            <a:ext cx="6639959" cy="203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79"/>
              </a:lnSpc>
            </a:pPr>
            <a:r>
              <a:rPr lang="en-US" sz="4979" spc="-273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Overview of Delta's Same-Day Change Policy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7967922" y="820034"/>
            <a:ext cx="834663" cy="417332"/>
          </a:xfrm>
          <a:custGeom>
            <a:avLst/>
            <a:gdLst/>
            <a:ahLst/>
            <a:cxnLst/>
            <a:rect r="r" b="b" t="t" l="l"/>
            <a:pathLst>
              <a:path h="417332" w="834663">
                <a:moveTo>
                  <a:pt x="0" y="0"/>
                </a:moveTo>
                <a:lnTo>
                  <a:pt x="834663" y="0"/>
                </a:lnTo>
                <a:lnTo>
                  <a:pt x="834663" y="417332"/>
                </a:lnTo>
                <a:lnTo>
                  <a:pt x="0" y="417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836" t="-204432" r="-36228" b="-210998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3214" y="-335830"/>
            <a:ext cx="9360743" cy="3967426"/>
            <a:chOff x="0" y="0"/>
            <a:chExt cx="1450224" cy="6146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50224" cy="614658"/>
            </a:xfrm>
            <a:custGeom>
              <a:avLst/>
              <a:gdLst/>
              <a:ahLst/>
              <a:cxnLst/>
              <a:rect r="r" b="b" t="t" l="l"/>
              <a:pathLst>
                <a:path h="614658" w="1450224">
                  <a:moveTo>
                    <a:pt x="28947" y="0"/>
                  </a:moveTo>
                  <a:lnTo>
                    <a:pt x="1421277" y="0"/>
                  </a:lnTo>
                  <a:cubicBezTo>
                    <a:pt x="1428954" y="0"/>
                    <a:pt x="1436317" y="3050"/>
                    <a:pt x="1441746" y="8478"/>
                  </a:cubicBezTo>
                  <a:cubicBezTo>
                    <a:pt x="1447174" y="13907"/>
                    <a:pt x="1450224" y="21270"/>
                    <a:pt x="1450224" y="28947"/>
                  </a:cubicBezTo>
                  <a:lnTo>
                    <a:pt x="1450224" y="585711"/>
                  </a:lnTo>
                  <a:cubicBezTo>
                    <a:pt x="1450224" y="593388"/>
                    <a:pt x="1447174" y="600751"/>
                    <a:pt x="1441746" y="606180"/>
                  </a:cubicBezTo>
                  <a:cubicBezTo>
                    <a:pt x="1436317" y="611608"/>
                    <a:pt x="1428954" y="614658"/>
                    <a:pt x="1421277" y="614658"/>
                  </a:cubicBezTo>
                  <a:lnTo>
                    <a:pt x="28947" y="614658"/>
                  </a:lnTo>
                  <a:cubicBezTo>
                    <a:pt x="21270" y="614658"/>
                    <a:pt x="13907" y="611608"/>
                    <a:pt x="8478" y="606180"/>
                  </a:cubicBezTo>
                  <a:cubicBezTo>
                    <a:pt x="3050" y="600751"/>
                    <a:pt x="0" y="593388"/>
                    <a:pt x="0" y="585711"/>
                  </a:cubicBezTo>
                  <a:lnTo>
                    <a:pt x="0" y="28947"/>
                  </a:lnTo>
                  <a:cubicBezTo>
                    <a:pt x="0" y="21270"/>
                    <a:pt x="3050" y="13907"/>
                    <a:pt x="8478" y="8478"/>
                  </a:cubicBezTo>
                  <a:cubicBezTo>
                    <a:pt x="13907" y="3050"/>
                    <a:pt x="21270" y="0"/>
                    <a:pt x="28947" y="0"/>
                  </a:cubicBezTo>
                  <a:close/>
                </a:path>
              </a:pathLst>
            </a:custGeom>
            <a:blipFill>
              <a:blip r:embed="rId2"/>
              <a:stretch>
                <a:fillRect l="-307" t="0" r="-30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642951" y="3329755"/>
            <a:ext cx="6392165" cy="6392165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686614" y="4287674"/>
            <a:ext cx="7143019" cy="4476328"/>
            <a:chOff x="0" y="0"/>
            <a:chExt cx="1106640" cy="693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6640" cy="693500"/>
            </a:xfrm>
            <a:custGeom>
              <a:avLst/>
              <a:gdLst/>
              <a:ahLst/>
              <a:cxnLst/>
              <a:rect r="r" b="b" t="t" l="l"/>
              <a:pathLst>
                <a:path h="693500" w="1106640">
                  <a:moveTo>
                    <a:pt x="37935" y="0"/>
                  </a:moveTo>
                  <a:lnTo>
                    <a:pt x="1068706" y="0"/>
                  </a:lnTo>
                  <a:cubicBezTo>
                    <a:pt x="1089657" y="0"/>
                    <a:pt x="1106640" y="16984"/>
                    <a:pt x="1106640" y="37935"/>
                  </a:cubicBezTo>
                  <a:lnTo>
                    <a:pt x="1106640" y="655566"/>
                  </a:lnTo>
                  <a:cubicBezTo>
                    <a:pt x="1106640" y="676516"/>
                    <a:pt x="1089657" y="693500"/>
                    <a:pt x="1068706" y="693500"/>
                  </a:cubicBezTo>
                  <a:lnTo>
                    <a:pt x="37935" y="693500"/>
                  </a:lnTo>
                  <a:cubicBezTo>
                    <a:pt x="16984" y="693500"/>
                    <a:pt x="0" y="676516"/>
                    <a:pt x="0" y="655566"/>
                  </a:cubicBezTo>
                  <a:lnTo>
                    <a:pt x="0" y="37935"/>
                  </a:lnTo>
                  <a:cubicBezTo>
                    <a:pt x="0" y="16984"/>
                    <a:pt x="16984" y="0"/>
                    <a:pt x="37935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65" r="0" b="-365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252701" y="6644816"/>
            <a:ext cx="6569529" cy="656952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926855" y="6644816"/>
            <a:ext cx="4779945" cy="1982300"/>
            <a:chOff x="0" y="0"/>
            <a:chExt cx="1186471" cy="49204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86471" cy="492044"/>
            </a:xfrm>
            <a:custGeom>
              <a:avLst/>
              <a:gdLst/>
              <a:ahLst/>
              <a:cxnLst/>
              <a:rect r="r" b="b" t="t" l="l"/>
              <a:pathLst>
                <a:path h="492044" w="1186471">
                  <a:moveTo>
                    <a:pt x="56688" y="0"/>
                  </a:moveTo>
                  <a:lnTo>
                    <a:pt x="1129783" y="0"/>
                  </a:lnTo>
                  <a:cubicBezTo>
                    <a:pt x="1161091" y="0"/>
                    <a:pt x="1186471" y="25380"/>
                    <a:pt x="1186471" y="56688"/>
                  </a:cubicBezTo>
                  <a:lnTo>
                    <a:pt x="1186471" y="435356"/>
                  </a:lnTo>
                  <a:cubicBezTo>
                    <a:pt x="1186471" y="450390"/>
                    <a:pt x="1180499" y="464809"/>
                    <a:pt x="1169868" y="475440"/>
                  </a:cubicBezTo>
                  <a:cubicBezTo>
                    <a:pt x="1159237" y="486071"/>
                    <a:pt x="1144818" y="492044"/>
                    <a:pt x="1129783" y="492044"/>
                  </a:cubicBezTo>
                  <a:lnTo>
                    <a:pt x="56688" y="492044"/>
                  </a:lnTo>
                  <a:cubicBezTo>
                    <a:pt x="25380" y="492044"/>
                    <a:pt x="0" y="466664"/>
                    <a:pt x="0" y="435356"/>
                  </a:cubicBezTo>
                  <a:lnTo>
                    <a:pt x="0" y="56688"/>
                  </a:lnTo>
                  <a:cubicBezTo>
                    <a:pt x="0" y="25380"/>
                    <a:pt x="25380" y="0"/>
                    <a:pt x="56688" y="0"/>
                  </a:cubicBezTo>
                  <a:close/>
                </a:path>
              </a:pathLst>
            </a:custGeom>
            <a:solidFill>
              <a:srgbClr val="EAF2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186471" cy="5396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796659" y="7163198"/>
            <a:ext cx="945537" cy="945537"/>
          </a:xfrm>
          <a:custGeom>
            <a:avLst/>
            <a:gdLst/>
            <a:ahLst/>
            <a:cxnLst/>
            <a:rect r="r" b="b" t="t" l="l"/>
            <a:pathLst>
              <a:path h="945537" w="945537">
                <a:moveTo>
                  <a:pt x="0" y="0"/>
                </a:moveTo>
                <a:lnTo>
                  <a:pt x="945536" y="0"/>
                </a:lnTo>
                <a:lnTo>
                  <a:pt x="945536" y="945537"/>
                </a:lnTo>
                <a:lnTo>
                  <a:pt x="0" y="945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072295" y="4384709"/>
            <a:ext cx="5828741" cy="191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sz="6795" spc="-373">
                <a:solidFill>
                  <a:srgbClr val="231F2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Eligibility &amp; Conditions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73070" y="6927942"/>
            <a:ext cx="4087515" cy="1166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73"/>
              </a:lnSpc>
            </a:pPr>
            <a:r>
              <a:rPr lang="en-US" sz="1695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Applicable fare classes and ticket types</a:t>
            </a:r>
          </a:p>
          <a:p>
            <a:pPr algn="l" marL="0" indent="0" lvl="0">
              <a:lnSpc>
                <a:spcPts val="2373"/>
              </a:lnSpc>
            </a:pPr>
            <a:r>
              <a:rPr lang="en-US" sz="1695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Same-day travel requirement must be met</a:t>
            </a:r>
          </a:p>
          <a:p>
            <a:pPr algn="l" marL="0" indent="0" lvl="0">
              <a:lnSpc>
                <a:spcPts val="2373"/>
              </a:lnSpc>
            </a:pPr>
            <a:r>
              <a:rPr lang="en-US" sz="1695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Seat availability on new flight required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4229843" y="848412"/>
            <a:ext cx="2599789" cy="1299895"/>
          </a:xfrm>
          <a:custGeom>
            <a:avLst/>
            <a:gdLst/>
            <a:ahLst/>
            <a:cxnLst/>
            <a:rect r="r" b="b" t="t" l="l"/>
            <a:pathLst>
              <a:path h="1299895" w="2599789">
                <a:moveTo>
                  <a:pt x="0" y="0"/>
                </a:moveTo>
                <a:lnTo>
                  <a:pt x="2599790" y="0"/>
                </a:lnTo>
                <a:lnTo>
                  <a:pt x="2599790" y="1299895"/>
                </a:lnTo>
                <a:lnTo>
                  <a:pt x="0" y="129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836" t="-204432" r="-36228" b="-210998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23787" y="-4063483"/>
            <a:ext cx="8882355" cy="888235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09677" y="3909221"/>
            <a:ext cx="7038571" cy="6934705"/>
            <a:chOff x="0" y="0"/>
            <a:chExt cx="1090459" cy="10743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0459" cy="1074367"/>
            </a:xfrm>
            <a:custGeom>
              <a:avLst/>
              <a:gdLst/>
              <a:ahLst/>
              <a:cxnLst/>
              <a:rect r="r" b="b" t="t" l="l"/>
              <a:pathLst>
                <a:path h="1074367" w="1090459">
                  <a:moveTo>
                    <a:pt x="48397" y="0"/>
                  </a:moveTo>
                  <a:lnTo>
                    <a:pt x="1042062" y="0"/>
                  </a:lnTo>
                  <a:cubicBezTo>
                    <a:pt x="1068791" y="0"/>
                    <a:pt x="1090459" y="21668"/>
                    <a:pt x="1090459" y="48397"/>
                  </a:cubicBezTo>
                  <a:lnTo>
                    <a:pt x="1090459" y="1025970"/>
                  </a:lnTo>
                  <a:cubicBezTo>
                    <a:pt x="1090459" y="1052699"/>
                    <a:pt x="1068791" y="1074367"/>
                    <a:pt x="1042062" y="1074367"/>
                  </a:cubicBezTo>
                  <a:lnTo>
                    <a:pt x="48397" y="1074367"/>
                  </a:lnTo>
                  <a:cubicBezTo>
                    <a:pt x="21668" y="1074367"/>
                    <a:pt x="0" y="1052699"/>
                    <a:pt x="0" y="1025970"/>
                  </a:cubicBezTo>
                  <a:lnTo>
                    <a:pt x="0" y="48397"/>
                  </a:lnTo>
                  <a:cubicBezTo>
                    <a:pt x="0" y="21668"/>
                    <a:pt x="21668" y="0"/>
                    <a:pt x="48397" y="0"/>
                  </a:cubicBezTo>
                  <a:close/>
                </a:path>
              </a:pathLst>
            </a:custGeom>
            <a:blipFill>
              <a:blip r:embed="rId2"/>
              <a:stretch>
                <a:fillRect l="-12" t="0" r="-1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5400000">
            <a:off x="1812958" y="1495088"/>
            <a:ext cx="466091" cy="466091"/>
          </a:xfrm>
          <a:custGeom>
            <a:avLst/>
            <a:gdLst/>
            <a:ahLst/>
            <a:cxnLst/>
            <a:rect r="r" b="b" t="t" l="l"/>
            <a:pathLst>
              <a:path h="466091" w="466091">
                <a:moveTo>
                  <a:pt x="0" y="0"/>
                </a:moveTo>
                <a:lnTo>
                  <a:pt x="466091" y="0"/>
                </a:lnTo>
                <a:lnTo>
                  <a:pt x="466091" y="466090"/>
                </a:lnTo>
                <a:lnTo>
                  <a:pt x="0" y="466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798354" y="3274416"/>
            <a:ext cx="466091" cy="466091"/>
          </a:xfrm>
          <a:custGeom>
            <a:avLst/>
            <a:gdLst/>
            <a:ahLst/>
            <a:cxnLst/>
            <a:rect r="r" b="b" t="t" l="l"/>
            <a:pathLst>
              <a:path h="466091" w="466091">
                <a:moveTo>
                  <a:pt x="0" y="0"/>
                </a:moveTo>
                <a:lnTo>
                  <a:pt x="466090" y="0"/>
                </a:lnTo>
                <a:lnTo>
                  <a:pt x="466090" y="466091"/>
                </a:lnTo>
                <a:lnTo>
                  <a:pt x="0" y="4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812958" y="5058375"/>
            <a:ext cx="466091" cy="466091"/>
          </a:xfrm>
          <a:custGeom>
            <a:avLst/>
            <a:gdLst/>
            <a:ahLst/>
            <a:cxnLst/>
            <a:rect r="r" b="b" t="t" l="l"/>
            <a:pathLst>
              <a:path h="466091" w="466091">
                <a:moveTo>
                  <a:pt x="0" y="0"/>
                </a:moveTo>
                <a:lnTo>
                  <a:pt x="466091" y="0"/>
                </a:lnTo>
                <a:lnTo>
                  <a:pt x="466091" y="466091"/>
                </a:lnTo>
                <a:lnTo>
                  <a:pt x="0" y="4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909677" y="1476038"/>
            <a:ext cx="6320730" cy="140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79"/>
              </a:lnSpc>
            </a:pPr>
            <a:r>
              <a:rPr lang="en-US" sz="4979" spc="-273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How to Make a Delta Air Change Flight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78068" y="2136047"/>
            <a:ext cx="5274911" cy="523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38"/>
              </a:lnSpc>
            </a:pPr>
            <a:r>
              <a:rPr lang="en-US" sz="1527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Contact Delta via the app, official website, or visit an airport counter to initiate your same-day change request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78068" y="3915376"/>
            <a:ext cx="5274911" cy="523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38"/>
              </a:lnSpc>
            </a:pPr>
            <a:r>
              <a:rPr lang="en-US" sz="1527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Search for available flights on the same day and select a new flight that fits your schedule and destination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78068" y="5699334"/>
            <a:ext cx="4429496" cy="523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38"/>
              </a:lnSpc>
            </a:pPr>
            <a:r>
              <a:rPr lang="en-US" sz="1527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Confirm your delta air change flight and pay any applicable fees to complete the change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778068" y="1501438"/>
            <a:ext cx="4062450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Step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78068" y="3280767"/>
            <a:ext cx="4062450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Step 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78068" y="5064725"/>
            <a:ext cx="4062450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Step 3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-3749458" y="6639134"/>
            <a:ext cx="8195033" cy="819503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207564" y="8939350"/>
            <a:ext cx="1627583" cy="813792"/>
          </a:xfrm>
          <a:custGeom>
            <a:avLst/>
            <a:gdLst/>
            <a:ahLst/>
            <a:cxnLst/>
            <a:rect r="r" b="b" t="t" l="l"/>
            <a:pathLst>
              <a:path h="813792" w="1627583">
                <a:moveTo>
                  <a:pt x="0" y="0"/>
                </a:moveTo>
                <a:lnTo>
                  <a:pt x="1627583" y="0"/>
                </a:lnTo>
                <a:lnTo>
                  <a:pt x="1627583" y="813791"/>
                </a:lnTo>
                <a:lnTo>
                  <a:pt x="0" y="813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836" t="-204432" r="-36228" b="-210998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92095" y="557148"/>
            <a:ext cx="9591811" cy="959181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768258" y="1400333"/>
            <a:ext cx="8580225" cy="3533613"/>
            <a:chOff x="0" y="0"/>
            <a:chExt cx="1329301" cy="5474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29301" cy="547449"/>
            </a:xfrm>
            <a:custGeom>
              <a:avLst/>
              <a:gdLst/>
              <a:ahLst/>
              <a:cxnLst/>
              <a:rect r="r" b="b" t="t" l="l"/>
              <a:pathLst>
                <a:path h="547449" w="1329301">
                  <a:moveTo>
                    <a:pt x="31580" y="0"/>
                  </a:moveTo>
                  <a:lnTo>
                    <a:pt x="1297721" y="0"/>
                  </a:lnTo>
                  <a:cubicBezTo>
                    <a:pt x="1306097" y="0"/>
                    <a:pt x="1314129" y="3327"/>
                    <a:pt x="1320052" y="9250"/>
                  </a:cubicBezTo>
                  <a:cubicBezTo>
                    <a:pt x="1325974" y="15172"/>
                    <a:pt x="1329301" y="23205"/>
                    <a:pt x="1329301" y="31580"/>
                  </a:cubicBezTo>
                  <a:lnTo>
                    <a:pt x="1329301" y="515869"/>
                  </a:lnTo>
                  <a:cubicBezTo>
                    <a:pt x="1329301" y="533310"/>
                    <a:pt x="1315162" y="547449"/>
                    <a:pt x="1297721" y="547449"/>
                  </a:cubicBezTo>
                  <a:lnTo>
                    <a:pt x="31580" y="547449"/>
                  </a:lnTo>
                  <a:cubicBezTo>
                    <a:pt x="14139" y="547449"/>
                    <a:pt x="0" y="533310"/>
                    <a:pt x="0" y="515869"/>
                  </a:cubicBezTo>
                  <a:lnTo>
                    <a:pt x="0" y="31580"/>
                  </a:lnTo>
                  <a:cubicBezTo>
                    <a:pt x="0" y="14139"/>
                    <a:pt x="14139" y="0"/>
                    <a:pt x="3158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839" r="0" b="-83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768258" y="5353054"/>
            <a:ext cx="8580225" cy="3533613"/>
            <a:chOff x="0" y="0"/>
            <a:chExt cx="1329301" cy="5474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9301" cy="547449"/>
            </a:xfrm>
            <a:custGeom>
              <a:avLst/>
              <a:gdLst/>
              <a:ahLst/>
              <a:cxnLst/>
              <a:rect r="r" b="b" t="t" l="l"/>
              <a:pathLst>
                <a:path h="547449" w="1329301">
                  <a:moveTo>
                    <a:pt x="31580" y="0"/>
                  </a:moveTo>
                  <a:lnTo>
                    <a:pt x="1297721" y="0"/>
                  </a:lnTo>
                  <a:cubicBezTo>
                    <a:pt x="1306097" y="0"/>
                    <a:pt x="1314129" y="3327"/>
                    <a:pt x="1320052" y="9250"/>
                  </a:cubicBezTo>
                  <a:cubicBezTo>
                    <a:pt x="1325974" y="15172"/>
                    <a:pt x="1329301" y="23205"/>
                    <a:pt x="1329301" y="31580"/>
                  </a:cubicBezTo>
                  <a:lnTo>
                    <a:pt x="1329301" y="515869"/>
                  </a:lnTo>
                  <a:cubicBezTo>
                    <a:pt x="1329301" y="533310"/>
                    <a:pt x="1315162" y="547449"/>
                    <a:pt x="1297721" y="547449"/>
                  </a:cubicBezTo>
                  <a:lnTo>
                    <a:pt x="31580" y="547449"/>
                  </a:lnTo>
                  <a:cubicBezTo>
                    <a:pt x="14139" y="547449"/>
                    <a:pt x="0" y="533310"/>
                    <a:pt x="0" y="515869"/>
                  </a:cubicBezTo>
                  <a:lnTo>
                    <a:pt x="0" y="31580"/>
                  </a:lnTo>
                  <a:cubicBezTo>
                    <a:pt x="0" y="14139"/>
                    <a:pt x="14139" y="0"/>
                    <a:pt x="3158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839" r="0" b="-839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811815" y="2960038"/>
            <a:ext cx="5107778" cy="191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sz="6795" spc="-373">
                <a:solidFill>
                  <a:srgbClr val="231F2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Fees &amp;</a:t>
            </a:r>
          </a:p>
          <a:p>
            <a:pPr algn="l" marL="0" indent="0" lvl="0">
              <a:lnSpc>
                <a:spcPts val="6795"/>
              </a:lnSpc>
            </a:pPr>
            <a:r>
              <a:rPr lang="en-US" sz="6795" spc="-373">
                <a:solidFill>
                  <a:srgbClr val="231F2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Restrictions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11815" y="5314954"/>
            <a:ext cx="4684250" cy="3041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31"/>
              </a:lnSpc>
            </a:pPr>
            <a:r>
              <a:rPr lang="en-US" sz="1736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Elite Medallion members often receive fee waivers for same day change delta</a:t>
            </a:r>
          </a:p>
          <a:p>
            <a:pPr algn="l" marL="0" indent="0" lvl="0">
              <a:lnSpc>
                <a:spcPts val="2431"/>
              </a:lnSpc>
            </a:pPr>
            <a:r>
              <a:rPr lang="en-US" sz="1736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Flexible fare tickets may also qualify for no-fee changes</a:t>
            </a:r>
          </a:p>
          <a:p>
            <a:pPr algn="l" marL="0" indent="0" lvl="0">
              <a:lnSpc>
                <a:spcPts val="2431"/>
              </a:lnSpc>
            </a:pPr>
            <a:r>
              <a:rPr lang="en-US" sz="1736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Standard passengers typically pay a same-day change fee</a:t>
            </a:r>
          </a:p>
          <a:p>
            <a:pPr algn="l" marL="0" indent="0" lvl="0">
              <a:lnSpc>
                <a:spcPts val="2431"/>
              </a:lnSpc>
            </a:pPr>
            <a:r>
              <a:rPr lang="en-US" sz="1736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Domestic delta air change flight fees differ from international routes</a:t>
            </a:r>
          </a:p>
          <a:p>
            <a:pPr algn="l" marL="0" indent="0" lvl="0">
              <a:lnSpc>
                <a:spcPts val="2431"/>
              </a:lnSpc>
            </a:pPr>
            <a:r>
              <a:rPr lang="en-US" sz="1736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Seat availability must exist in the same cabin class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2812976" y="-3465995"/>
            <a:ext cx="5625952" cy="562595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198969" y="8886667"/>
            <a:ext cx="999257" cy="499628"/>
          </a:xfrm>
          <a:custGeom>
            <a:avLst/>
            <a:gdLst/>
            <a:ahLst/>
            <a:cxnLst/>
            <a:rect r="r" b="b" t="t" l="l"/>
            <a:pathLst>
              <a:path h="499628" w="999257">
                <a:moveTo>
                  <a:pt x="0" y="0"/>
                </a:moveTo>
                <a:lnTo>
                  <a:pt x="999257" y="0"/>
                </a:lnTo>
                <a:lnTo>
                  <a:pt x="999257" y="499629"/>
                </a:lnTo>
                <a:lnTo>
                  <a:pt x="0" y="499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836" t="-204432" r="-36228" b="-210998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01619" y="5416692"/>
            <a:ext cx="3291718" cy="3102931"/>
            <a:chOff x="0" y="0"/>
            <a:chExt cx="866955" cy="8172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66955" cy="817233"/>
            </a:xfrm>
            <a:custGeom>
              <a:avLst/>
              <a:gdLst/>
              <a:ahLst/>
              <a:cxnLst/>
              <a:rect r="r" b="b" t="t" l="l"/>
              <a:pathLst>
                <a:path h="817233" w="866955">
                  <a:moveTo>
                    <a:pt x="119949" y="0"/>
                  </a:moveTo>
                  <a:lnTo>
                    <a:pt x="747006" y="0"/>
                  </a:lnTo>
                  <a:cubicBezTo>
                    <a:pt x="813252" y="0"/>
                    <a:pt x="866955" y="53703"/>
                    <a:pt x="866955" y="119949"/>
                  </a:cubicBezTo>
                  <a:lnTo>
                    <a:pt x="866955" y="697284"/>
                  </a:lnTo>
                  <a:cubicBezTo>
                    <a:pt x="866955" y="763530"/>
                    <a:pt x="813252" y="817233"/>
                    <a:pt x="747006" y="817233"/>
                  </a:cubicBezTo>
                  <a:lnTo>
                    <a:pt x="119949" y="817233"/>
                  </a:lnTo>
                  <a:cubicBezTo>
                    <a:pt x="53703" y="817233"/>
                    <a:pt x="0" y="763530"/>
                    <a:pt x="0" y="697284"/>
                  </a:cubicBezTo>
                  <a:lnTo>
                    <a:pt x="0" y="119949"/>
                  </a:lnTo>
                  <a:cubicBezTo>
                    <a:pt x="0" y="53703"/>
                    <a:pt x="53703" y="0"/>
                    <a:pt x="119949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66955" cy="864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550305" y="5416692"/>
            <a:ext cx="3291718" cy="3102931"/>
            <a:chOff x="0" y="0"/>
            <a:chExt cx="866955" cy="8172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6955" cy="817233"/>
            </a:xfrm>
            <a:custGeom>
              <a:avLst/>
              <a:gdLst/>
              <a:ahLst/>
              <a:cxnLst/>
              <a:rect r="r" b="b" t="t" l="l"/>
              <a:pathLst>
                <a:path h="817233" w="866955">
                  <a:moveTo>
                    <a:pt x="119949" y="0"/>
                  </a:moveTo>
                  <a:lnTo>
                    <a:pt x="747006" y="0"/>
                  </a:lnTo>
                  <a:cubicBezTo>
                    <a:pt x="813252" y="0"/>
                    <a:pt x="866955" y="53703"/>
                    <a:pt x="866955" y="119949"/>
                  </a:cubicBezTo>
                  <a:lnTo>
                    <a:pt x="866955" y="697284"/>
                  </a:lnTo>
                  <a:cubicBezTo>
                    <a:pt x="866955" y="763530"/>
                    <a:pt x="813252" y="817233"/>
                    <a:pt x="747006" y="817233"/>
                  </a:cubicBezTo>
                  <a:lnTo>
                    <a:pt x="119949" y="817233"/>
                  </a:lnTo>
                  <a:cubicBezTo>
                    <a:pt x="53703" y="817233"/>
                    <a:pt x="0" y="763530"/>
                    <a:pt x="0" y="697284"/>
                  </a:cubicBezTo>
                  <a:lnTo>
                    <a:pt x="0" y="119949"/>
                  </a:lnTo>
                  <a:cubicBezTo>
                    <a:pt x="0" y="53703"/>
                    <a:pt x="53703" y="0"/>
                    <a:pt x="119949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66955" cy="864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394473" y="5416692"/>
            <a:ext cx="3291718" cy="3102931"/>
            <a:chOff x="0" y="0"/>
            <a:chExt cx="866955" cy="8172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66955" cy="817233"/>
            </a:xfrm>
            <a:custGeom>
              <a:avLst/>
              <a:gdLst/>
              <a:ahLst/>
              <a:cxnLst/>
              <a:rect r="r" b="b" t="t" l="l"/>
              <a:pathLst>
                <a:path h="817233" w="866955">
                  <a:moveTo>
                    <a:pt x="119949" y="0"/>
                  </a:moveTo>
                  <a:lnTo>
                    <a:pt x="747006" y="0"/>
                  </a:lnTo>
                  <a:cubicBezTo>
                    <a:pt x="813252" y="0"/>
                    <a:pt x="866955" y="53703"/>
                    <a:pt x="866955" y="119949"/>
                  </a:cubicBezTo>
                  <a:lnTo>
                    <a:pt x="866955" y="697284"/>
                  </a:lnTo>
                  <a:cubicBezTo>
                    <a:pt x="866955" y="763530"/>
                    <a:pt x="813252" y="817233"/>
                    <a:pt x="747006" y="817233"/>
                  </a:cubicBezTo>
                  <a:lnTo>
                    <a:pt x="119949" y="817233"/>
                  </a:lnTo>
                  <a:cubicBezTo>
                    <a:pt x="53703" y="817233"/>
                    <a:pt x="0" y="763530"/>
                    <a:pt x="0" y="697284"/>
                  </a:cubicBezTo>
                  <a:lnTo>
                    <a:pt x="0" y="119949"/>
                  </a:lnTo>
                  <a:cubicBezTo>
                    <a:pt x="0" y="53703"/>
                    <a:pt x="53703" y="0"/>
                    <a:pt x="119949" y="0"/>
                  </a:cubicBezTo>
                  <a:close/>
                </a:path>
              </a:pathLst>
            </a:custGeom>
            <a:solidFill>
              <a:srgbClr val="D1F9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866955" cy="864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017104" y="441889"/>
            <a:ext cx="7166273" cy="9382940"/>
            <a:chOff x="0" y="0"/>
            <a:chExt cx="1214483" cy="15901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14483" cy="1590146"/>
            </a:xfrm>
            <a:custGeom>
              <a:avLst/>
              <a:gdLst/>
              <a:ahLst/>
              <a:cxnLst/>
              <a:rect r="r" b="b" t="t" l="l"/>
              <a:pathLst>
                <a:path h="1590146" w="1214483">
                  <a:moveTo>
                    <a:pt x="47534" y="0"/>
                  </a:moveTo>
                  <a:lnTo>
                    <a:pt x="1166949" y="0"/>
                  </a:lnTo>
                  <a:cubicBezTo>
                    <a:pt x="1179556" y="0"/>
                    <a:pt x="1191646" y="5008"/>
                    <a:pt x="1200561" y="13923"/>
                  </a:cubicBezTo>
                  <a:cubicBezTo>
                    <a:pt x="1209475" y="22837"/>
                    <a:pt x="1214483" y="34927"/>
                    <a:pt x="1214483" y="47534"/>
                  </a:cubicBezTo>
                  <a:lnTo>
                    <a:pt x="1214483" y="1542612"/>
                  </a:lnTo>
                  <a:cubicBezTo>
                    <a:pt x="1214483" y="1555219"/>
                    <a:pt x="1209475" y="1567309"/>
                    <a:pt x="1200561" y="1576224"/>
                  </a:cubicBezTo>
                  <a:cubicBezTo>
                    <a:pt x="1191646" y="1585138"/>
                    <a:pt x="1179556" y="1590146"/>
                    <a:pt x="1166949" y="1590146"/>
                  </a:cubicBezTo>
                  <a:lnTo>
                    <a:pt x="47534" y="1590146"/>
                  </a:lnTo>
                  <a:cubicBezTo>
                    <a:pt x="34927" y="1590146"/>
                    <a:pt x="22837" y="1585138"/>
                    <a:pt x="13923" y="1576224"/>
                  </a:cubicBezTo>
                  <a:cubicBezTo>
                    <a:pt x="5008" y="1567309"/>
                    <a:pt x="0" y="1555219"/>
                    <a:pt x="0" y="1542612"/>
                  </a:cubicBezTo>
                  <a:lnTo>
                    <a:pt x="0" y="47534"/>
                  </a:lnTo>
                  <a:cubicBezTo>
                    <a:pt x="0" y="34927"/>
                    <a:pt x="5008" y="22837"/>
                    <a:pt x="13923" y="13923"/>
                  </a:cubicBezTo>
                  <a:cubicBezTo>
                    <a:pt x="22837" y="5008"/>
                    <a:pt x="34927" y="0"/>
                    <a:pt x="47534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82" r="0" b="-82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734797" y="2532742"/>
            <a:ext cx="6354445" cy="105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sz="6795" spc="-373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Benefits &amp; Tips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34797" y="3857562"/>
            <a:ext cx="4825385" cy="82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sz="2398" u="sng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  <a:hlinkClick r:id="rId3" tooltip="https://cartpeggy.stck.me/post/2024497/How-Does-Same-Day-Change-Work-for-Delta"/>
              </a:rPr>
              <a:t>Same day change delta</a:t>
            </a:r>
            <a:r>
              <a:rPr lang="en-US" sz="2398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: key advantages for travelers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46037" y="6977683"/>
            <a:ext cx="2602882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8"/>
              </a:lnSpc>
            </a:pPr>
            <a:r>
              <a:rPr lang="en-US" sz="1590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Enjoy flexibility to switch flights on the same day without advance planning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94723" y="6977683"/>
            <a:ext cx="2602882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8"/>
              </a:lnSpc>
            </a:pPr>
            <a:r>
              <a:rPr lang="en-US" sz="1590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Save time using the Delta app to delta air change flight instantly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738891" y="6977683"/>
            <a:ext cx="2602882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8"/>
              </a:lnSpc>
            </a:pPr>
            <a:r>
              <a:rPr lang="en-US" sz="1590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Book early fares and use same day change delta for last-minute adjustments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3563051" y="-2852483"/>
            <a:ext cx="7115810" cy="711581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5839555" y="820034"/>
            <a:ext cx="834663" cy="417332"/>
          </a:xfrm>
          <a:custGeom>
            <a:avLst/>
            <a:gdLst/>
            <a:ahLst/>
            <a:cxnLst/>
            <a:rect r="r" b="b" t="t" l="l"/>
            <a:pathLst>
              <a:path h="417332" w="834663">
                <a:moveTo>
                  <a:pt x="0" y="0"/>
                </a:moveTo>
                <a:lnTo>
                  <a:pt x="834663" y="0"/>
                </a:lnTo>
                <a:lnTo>
                  <a:pt x="834663" y="417332"/>
                </a:lnTo>
                <a:lnTo>
                  <a:pt x="0" y="417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6646070" y="5952619"/>
            <a:ext cx="1402816" cy="774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96"/>
              </a:lnSpc>
            </a:pPr>
            <a:r>
              <a:rPr lang="en-US" sz="4996" spc="-274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494756" y="5952619"/>
            <a:ext cx="1402816" cy="774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96"/>
              </a:lnSpc>
            </a:pPr>
            <a:r>
              <a:rPr lang="en-US" sz="4996" spc="-274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02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338924" y="5952619"/>
            <a:ext cx="1402816" cy="774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96"/>
              </a:lnSpc>
            </a:pPr>
            <a:r>
              <a:rPr lang="en-US" sz="4996" spc="-274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06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836" t="-204432" r="-36228" b="-210998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96563" y="8040580"/>
            <a:ext cx="3914706" cy="855133"/>
            <a:chOff x="0" y="0"/>
            <a:chExt cx="1031034" cy="2252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034" cy="225220"/>
            </a:xfrm>
            <a:custGeom>
              <a:avLst/>
              <a:gdLst/>
              <a:ahLst/>
              <a:cxnLst/>
              <a:rect r="r" b="b" t="t" l="l"/>
              <a:pathLst>
                <a:path h="225220" w="1031034">
                  <a:moveTo>
                    <a:pt x="100860" y="0"/>
                  </a:moveTo>
                  <a:lnTo>
                    <a:pt x="930174" y="0"/>
                  </a:lnTo>
                  <a:cubicBezTo>
                    <a:pt x="956923" y="0"/>
                    <a:pt x="982577" y="10626"/>
                    <a:pt x="1001492" y="29541"/>
                  </a:cubicBezTo>
                  <a:cubicBezTo>
                    <a:pt x="1020407" y="48456"/>
                    <a:pt x="1031034" y="74110"/>
                    <a:pt x="1031034" y="100860"/>
                  </a:cubicBezTo>
                  <a:lnTo>
                    <a:pt x="1031034" y="124360"/>
                  </a:lnTo>
                  <a:cubicBezTo>
                    <a:pt x="1031034" y="180064"/>
                    <a:pt x="985877" y="225220"/>
                    <a:pt x="930174" y="225220"/>
                  </a:cubicBezTo>
                  <a:lnTo>
                    <a:pt x="100860" y="225220"/>
                  </a:lnTo>
                  <a:cubicBezTo>
                    <a:pt x="45157" y="225220"/>
                    <a:pt x="0" y="180064"/>
                    <a:pt x="0" y="124360"/>
                  </a:cubicBezTo>
                  <a:lnTo>
                    <a:pt x="0" y="100860"/>
                  </a:lnTo>
                  <a:cubicBezTo>
                    <a:pt x="0" y="45157"/>
                    <a:pt x="45157" y="0"/>
                    <a:pt x="100860" y="0"/>
                  </a:cubicBezTo>
                  <a:close/>
                </a:path>
              </a:pathLst>
            </a:custGeom>
            <a:solidFill>
              <a:srgbClr val="EAF2F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1031034" cy="2918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699469" y="8040580"/>
            <a:ext cx="3484051" cy="855133"/>
            <a:chOff x="0" y="0"/>
            <a:chExt cx="917610" cy="2252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7610" cy="225220"/>
            </a:xfrm>
            <a:custGeom>
              <a:avLst/>
              <a:gdLst/>
              <a:ahLst/>
              <a:cxnLst/>
              <a:rect r="r" b="b" t="t" l="l"/>
              <a:pathLst>
                <a:path h="225220" w="917610">
                  <a:moveTo>
                    <a:pt x="112610" y="0"/>
                  </a:moveTo>
                  <a:lnTo>
                    <a:pt x="805000" y="0"/>
                  </a:lnTo>
                  <a:cubicBezTo>
                    <a:pt x="867193" y="0"/>
                    <a:pt x="917610" y="50417"/>
                    <a:pt x="917610" y="112610"/>
                  </a:cubicBezTo>
                  <a:lnTo>
                    <a:pt x="917610" y="112610"/>
                  </a:lnTo>
                  <a:cubicBezTo>
                    <a:pt x="917610" y="174803"/>
                    <a:pt x="867193" y="225220"/>
                    <a:pt x="805000" y="225220"/>
                  </a:cubicBezTo>
                  <a:lnTo>
                    <a:pt x="112610" y="225220"/>
                  </a:lnTo>
                  <a:cubicBezTo>
                    <a:pt x="50417" y="225220"/>
                    <a:pt x="0" y="174803"/>
                    <a:pt x="0" y="112610"/>
                  </a:cubicBezTo>
                  <a:lnTo>
                    <a:pt x="0" y="112610"/>
                  </a:lnTo>
                  <a:cubicBezTo>
                    <a:pt x="0" y="50417"/>
                    <a:pt x="50417" y="0"/>
                    <a:pt x="112610" y="0"/>
                  </a:cubicBezTo>
                  <a:close/>
                </a:path>
              </a:pathLst>
            </a:custGeom>
            <a:solidFill>
              <a:srgbClr val="EAF2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66675"/>
              <a:ext cx="917610" cy="2918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578067" y="8040580"/>
            <a:ext cx="5313370" cy="855133"/>
            <a:chOff x="0" y="0"/>
            <a:chExt cx="1399406" cy="2252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9406" cy="225220"/>
            </a:xfrm>
            <a:custGeom>
              <a:avLst/>
              <a:gdLst/>
              <a:ahLst/>
              <a:cxnLst/>
              <a:rect r="r" b="b" t="t" l="l"/>
              <a:pathLst>
                <a:path h="225220" w="1399406">
                  <a:moveTo>
                    <a:pt x="74310" y="0"/>
                  </a:moveTo>
                  <a:lnTo>
                    <a:pt x="1325096" y="0"/>
                  </a:lnTo>
                  <a:cubicBezTo>
                    <a:pt x="1366136" y="0"/>
                    <a:pt x="1399406" y="33270"/>
                    <a:pt x="1399406" y="74310"/>
                  </a:cubicBezTo>
                  <a:lnTo>
                    <a:pt x="1399406" y="150910"/>
                  </a:lnTo>
                  <a:cubicBezTo>
                    <a:pt x="1399406" y="191950"/>
                    <a:pt x="1366136" y="225220"/>
                    <a:pt x="1325096" y="225220"/>
                  </a:cubicBezTo>
                  <a:lnTo>
                    <a:pt x="74310" y="225220"/>
                  </a:lnTo>
                  <a:cubicBezTo>
                    <a:pt x="33270" y="225220"/>
                    <a:pt x="0" y="191950"/>
                    <a:pt x="0" y="150910"/>
                  </a:cubicBezTo>
                  <a:lnTo>
                    <a:pt x="0" y="74310"/>
                  </a:lnTo>
                  <a:cubicBezTo>
                    <a:pt x="0" y="33270"/>
                    <a:pt x="33270" y="0"/>
                    <a:pt x="74310" y="0"/>
                  </a:cubicBezTo>
                  <a:close/>
                </a:path>
              </a:pathLst>
            </a:custGeom>
            <a:solidFill>
              <a:srgbClr val="EAF2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1399406" cy="2918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18185" y="-5373903"/>
            <a:ext cx="8334443" cy="833444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BCC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578067" y="1276350"/>
            <a:ext cx="8183835" cy="5632486"/>
            <a:chOff x="0" y="0"/>
            <a:chExt cx="1386932" cy="9545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86932" cy="954549"/>
            </a:xfrm>
            <a:custGeom>
              <a:avLst/>
              <a:gdLst/>
              <a:ahLst/>
              <a:cxnLst/>
              <a:rect r="r" b="b" t="t" l="l"/>
              <a:pathLst>
                <a:path h="954549" w="1386932">
                  <a:moveTo>
                    <a:pt x="53922" y="0"/>
                  </a:moveTo>
                  <a:lnTo>
                    <a:pt x="1333009" y="0"/>
                  </a:lnTo>
                  <a:cubicBezTo>
                    <a:pt x="1347310" y="0"/>
                    <a:pt x="1361026" y="5681"/>
                    <a:pt x="1371138" y="15793"/>
                  </a:cubicBezTo>
                  <a:cubicBezTo>
                    <a:pt x="1381250" y="25906"/>
                    <a:pt x="1386932" y="39621"/>
                    <a:pt x="1386932" y="53922"/>
                  </a:cubicBezTo>
                  <a:lnTo>
                    <a:pt x="1386932" y="900627"/>
                  </a:lnTo>
                  <a:cubicBezTo>
                    <a:pt x="1386932" y="914928"/>
                    <a:pt x="1381250" y="928643"/>
                    <a:pt x="1371138" y="938756"/>
                  </a:cubicBezTo>
                  <a:cubicBezTo>
                    <a:pt x="1361026" y="948868"/>
                    <a:pt x="1347310" y="954549"/>
                    <a:pt x="1333009" y="954549"/>
                  </a:cubicBezTo>
                  <a:lnTo>
                    <a:pt x="53922" y="954549"/>
                  </a:lnTo>
                  <a:cubicBezTo>
                    <a:pt x="39621" y="954549"/>
                    <a:pt x="25906" y="948868"/>
                    <a:pt x="15793" y="938756"/>
                  </a:cubicBezTo>
                  <a:cubicBezTo>
                    <a:pt x="5681" y="928643"/>
                    <a:pt x="0" y="914928"/>
                    <a:pt x="0" y="900627"/>
                  </a:cubicBezTo>
                  <a:lnTo>
                    <a:pt x="0" y="53922"/>
                  </a:lnTo>
                  <a:cubicBezTo>
                    <a:pt x="0" y="39621"/>
                    <a:pt x="5681" y="25906"/>
                    <a:pt x="15793" y="15793"/>
                  </a:cubicBezTo>
                  <a:cubicBezTo>
                    <a:pt x="25906" y="5681"/>
                    <a:pt x="39621" y="0"/>
                    <a:pt x="53922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18" r="0" b="-218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154769" y="2516772"/>
            <a:ext cx="4904400" cy="191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sz="6795" spc="-373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Thank You!</a:t>
            </a:r>
          </a:p>
          <a:p>
            <a:pPr algn="l" marL="0" indent="0" lvl="0">
              <a:lnSpc>
                <a:spcPts val="6795"/>
              </a:lnSpc>
            </a:pPr>
            <a:r>
              <a:rPr lang="en-US" sz="6795" spc="-373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Questions?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396563" y="8222357"/>
            <a:ext cx="3912381" cy="424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2"/>
              </a:lnSpc>
              <a:spcBef>
                <a:spcPct val="0"/>
              </a:spcBef>
            </a:pPr>
            <a:r>
              <a:rPr lang="en-US" b="true" sz="2394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3" tooltip="https://airflypolicy.com"/>
              </a:rPr>
              <a:t>https://airflypolicy.com/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99469" y="8222357"/>
            <a:ext cx="3484051" cy="424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2"/>
              </a:lnSpc>
              <a:spcBef>
                <a:spcPct val="0"/>
              </a:spcBef>
            </a:pPr>
            <a:r>
              <a:rPr lang="en-US" b="true" sz="2394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+1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-888-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12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80</a:t>
            </a:r>
            <a:r>
              <a:rPr lang="en-US" b="true" sz="2394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017971" y="8222357"/>
            <a:ext cx="4433562" cy="424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2"/>
              </a:lnSpc>
              <a:spcBef>
                <a:spcPct val="0"/>
              </a:spcBef>
            </a:pPr>
            <a:r>
              <a:rPr lang="en-US" b="true" sz="2394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New York, United States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154769" y="5105400"/>
            <a:ext cx="6286725" cy="727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35"/>
              </a:lnSpc>
            </a:pPr>
            <a:r>
              <a:rPr lang="en-US" sz="2096" spc="-41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Reach out for more info on </a:t>
            </a:r>
            <a:r>
              <a:rPr lang="en-US" sz="2096" spc="-41" u="sng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  <a:hlinkClick r:id="rId4" tooltip="https://www.airflypolicy.com/flight-change/delta-airlines-flight-change-policy"/>
              </a:rPr>
              <a:t>same day change delta</a:t>
            </a:r>
            <a:r>
              <a:rPr lang="en-US" sz="2096" spc="-41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 &amp; delta air change flight policies.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98969" y="1276350"/>
            <a:ext cx="999257" cy="499628"/>
          </a:xfrm>
          <a:custGeom>
            <a:avLst/>
            <a:gdLst/>
            <a:ahLst/>
            <a:cxnLst/>
            <a:rect r="r" b="b" t="t" l="l"/>
            <a:pathLst>
              <a:path h="499628" w="999257">
                <a:moveTo>
                  <a:pt x="0" y="0"/>
                </a:moveTo>
                <a:lnTo>
                  <a:pt x="999257" y="0"/>
                </a:lnTo>
                <a:lnTo>
                  <a:pt x="999257" y="499628"/>
                </a:lnTo>
                <a:lnTo>
                  <a:pt x="0" y="499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0" y="58832"/>
            <a:ext cx="2368847" cy="809170"/>
          </a:xfrm>
          <a:custGeom>
            <a:avLst/>
            <a:gdLst/>
            <a:ahLst/>
            <a:cxnLst/>
            <a:rect r="r" b="b" t="t" l="l"/>
            <a:pathLst>
              <a:path h="809170" w="2368847">
                <a:moveTo>
                  <a:pt x="0" y="0"/>
                </a:moveTo>
                <a:lnTo>
                  <a:pt x="2368847" y="0"/>
                </a:lnTo>
                <a:lnTo>
                  <a:pt x="2368847" y="809170"/>
                </a:lnTo>
                <a:lnTo>
                  <a:pt x="0" y="80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836" t="-204432" r="-36228" b="-210998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DAHOy1NHE2Y</dc:identifier>
  <dcterms:modified xsi:type="dcterms:W3CDTF">2011-08-01T06:04:30Z</dcterms:modified>
  <cp:revision>1</cp:revision>
  <dc:title>How does same-day change work for Delta?</dc:title>
</cp:coreProperties>
</file>