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5143500" cy="9144000"/>
  <p:embeddedFontLst>
    <p:embeddedFont>
      <p:font typeface="DM Sans" pitchFamily="2" charset="0"/>
      <p:regular r:id="rId10"/>
      <p:italic r:id="rId11"/>
    </p:embeddedFont>
    <p:embeddedFont>
      <p:font typeface="DM Sans Bold" charset="0"/>
      <p:regular r:id="rId12"/>
    </p:embeddedFont>
    <p:embeddedFont>
      <p:font typeface="Libre Baskerville" panose="02000000000000000000" pitchFamily="2" charset="0"/>
      <p:regular r:id="rId13"/>
    </p:embeddedFont>
    <p:embeddedFont>
      <p:font typeface="Libre Baskerville Bold" panose="02000000000000000000" charset="0"/>
      <p:regular r:id="rId1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0890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pic>
        <p:nvPicPr>
          <p:cNvPr id="3" name="Image 1" descr="preencoded.png"/>
          <p:cNvPicPr>
            <a:picLocks noChangeAspect="1"/>
          </p:cNvPicPr>
          <p:nvPr/>
        </p:nvPicPr>
        <p:blipFill>
          <a:blip r:embed="rId4"/>
          <a:stretch>
            <a:fillRect/>
          </a:stretch>
        </p:blipFill>
        <p:spPr>
          <a:xfrm>
            <a:off x="3925119" y="1442889"/>
            <a:ext cx="1299493" cy="515169"/>
          </a:xfrm>
          <a:prstGeom prst="rect">
            <a:avLst/>
          </a:prstGeom>
        </p:spPr>
      </p:pic>
      <p:sp>
        <p:nvSpPr>
          <p:cNvPr id="4" name="Text 0"/>
          <p:cNvSpPr/>
          <p:nvPr/>
        </p:nvSpPr>
        <p:spPr>
          <a:xfrm>
            <a:off x="3925119" y="2144092"/>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5C4E3D"/>
                </a:solidFill>
                <a:latin typeface="Libre Baskerville Bold" pitchFamily="34" charset="0"/>
                <a:ea typeface="Libre Baskerville Bold" pitchFamily="34" charset="-122"/>
                <a:cs typeface="Libre Baskerville Bold" pitchFamily="34" charset="-120"/>
              </a:rPr>
              <a:t>Aged Care in Peakhurst: Stay Home, Stay You</a:t>
            </a:r>
            <a:endParaRPr lang="en-US" sz="2400" dirty="0"/>
          </a:p>
        </p:txBody>
      </p:sp>
      <p:sp>
        <p:nvSpPr>
          <p:cNvPr id="5" name="Text 1"/>
          <p:cNvSpPr/>
          <p:nvPr/>
        </p:nvSpPr>
        <p:spPr>
          <a:xfrm>
            <a:off x="3925119" y="3105224"/>
            <a:ext cx="4722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Home is where memories live, routines unfold, and comfort is found. For most seniors in Australia, it is the place they want to stay — and aged care services in Peakhurst make that possible.</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171054"/>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5C4E3D"/>
                </a:solidFill>
                <a:latin typeface="Libre Baskerville Bold" pitchFamily="34" charset="0"/>
                <a:ea typeface="Libre Baskerville Bold" pitchFamily="34" charset="-122"/>
                <a:cs typeface="Libre Baskerville Bold" pitchFamily="34" charset="-120"/>
              </a:rPr>
              <a:t>What Is In-Home Aged Care?</a:t>
            </a:r>
            <a:endParaRPr lang="en-US" sz="2400" dirty="0"/>
          </a:p>
        </p:txBody>
      </p:sp>
      <p:sp>
        <p:nvSpPr>
          <p:cNvPr id="3" name="Shape 1"/>
          <p:cNvSpPr/>
          <p:nvPr/>
        </p:nvSpPr>
        <p:spPr>
          <a:xfrm>
            <a:off x="406822" y="1744638"/>
            <a:ext cx="4103191" cy="2227808"/>
          </a:xfrm>
          <a:prstGeom prst="roundRect">
            <a:avLst>
              <a:gd name="adj" fmla="val 4009"/>
            </a:avLst>
          </a:prstGeom>
          <a:solidFill>
            <a:srgbClr val="B88E23"/>
          </a:solidFill>
          <a:ln/>
        </p:spPr>
      </p:sp>
      <p:sp>
        <p:nvSpPr>
          <p:cNvPr id="4" name="Text 2"/>
          <p:cNvSpPr/>
          <p:nvPr/>
        </p:nvSpPr>
        <p:spPr>
          <a:xfrm>
            <a:off x="530796" y="1868612"/>
            <a:ext cx="3855244"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Libre Baskerville" pitchFamily="34" charset="0"/>
                <a:ea typeface="Libre Baskerville" pitchFamily="34" charset="-122"/>
                <a:cs typeface="Libre Baskerville" pitchFamily="34" charset="-120"/>
              </a:rPr>
              <a:t>The Core Idea</a:t>
            </a:r>
            <a:endParaRPr lang="en-US" sz="1200" dirty="0"/>
          </a:p>
        </p:txBody>
      </p:sp>
      <p:sp>
        <p:nvSpPr>
          <p:cNvPr id="5" name="Text 3"/>
          <p:cNvSpPr/>
          <p:nvPr/>
        </p:nvSpPr>
        <p:spPr>
          <a:xfrm>
            <a:off x="530796" y="2186434"/>
            <a:ext cx="3855244"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DM Sans" pitchFamily="34" charset="0"/>
                <a:ea typeface="DM Sans" pitchFamily="34" charset="-122"/>
                <a:cs typeface="DM Sans" pitchFamily="34" charset="-120"/>
              </a:rPr>
              <a:t>In-home aged care makes it possible for seniors to stay in their own homes even when everyday tasks get harder. Instead of moving to a care facility, you keep your usual routines, see friends, and stay connected to your neighbourhood.</a:t>
            </a:r>
            <a:endParaRPr lang="en-US" sz="950" dirty="0"/>
          </a:p>
        </p:txBody>
      </p:sp>
      <p:sp>
        <p:nvSpPr>
          <p:cNvPr id="6" name="Text 4"/>
          <p:cNvSpPr/>
          <p:nvPr/>
        </p:nvSpPr>
        <p:spPr>
          <a:xfrm>
            <a:off x="4728046" y="1868612"/>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5C4E3D"/>
                </a:solidFill>
                <a:latin typeface="Libre Baskerville Bold" pitchFamily="34" charset="0"/>
                <a:ea typeface="Libre Baskerville Bold" pitchFamily="34" charset="-122"/>
                <a:cs typeface="Libre Baskerville Bold" pitchFamily="34" charset="-120"/>
              </a:rPr>
              <a:t>What It Covers</a:t>
            </a:r>
            <a:endParaRPr lang="en-US" sz="1200" dirty="0"/>
          </a:p>
        </p:txBody>
      </p:sp>
      <p:sp>
        <p:nvSpPr>
          <p:cNvPr id="7" name="Text 5"/>
          <p:cNvSpPr/>
          <p:nvPr/>
        </p:nvSpPr>
        <p:spPr>
          <a:xfrm>
            <a:off x="4728046" y="2186434"/>
            <a:ext cx="3924598" cy="1165845"/>
          </a:xfrm>
          <a:prstGeom prst="rect">
            <a:avLst/>
          </a:prstGeom>
          <a:noFill/>
          <a:ln/>
        </p:spPr>
        <p:txBody>
          <a:bodyPr wrap="square" lIns="0" tIns="49619" rIns="0" bIns="0" rtlCol="0" anchor="t">
            <a:normAutofit/>
          </a:bodyPr>
          <a:lstStyle/>
          <a:p>
            <a:pPr marL="193040" indent="-193040" algn="l">
              <a:lnSpc>
                <a:spcPct val="133000"/>
              </a:lnSpc>
              <a:buSzPct val="100000"/>
              <a:buChar char="•"/>
            </a:pPr>
            <a:r>
              <a:rPr lang="en-US" sz="950" dirty="0">
                <a:solidFill>
                  <a:srgbClr val="454240"/>
                </a:solidFill>
                <a:latin typeface="DM Sans" pitchFamily="34" charset="0"/>
                <a:ea typeface="DM Sans" pitchFamily="34" charset="-122"/>
                <a:cs typeface="DM Sans" pitchFamily="34" charset="-120"/>
              </a:rPr>
              <a:t>Personal care: showering, dressing</a:t>
            </a:r>
            <a:endParaRPr lang="en-US" sz="950" dirty="0"/>
          </a:p>
          <a:p>
            <a:pPr marL="193040" indent="-193040" algn="l">
              <a:lnSpc>
                <a:spcPct val="133000"/>
              </a:lnSpc>
              <a:buSzPct val="100000"/>
              <a:buChar char="•"/>
            </a:pPr>
            <a:r>
              <a:rPr lang="en-US" sz="950" dirty="0">
                <a:solidFill>
                  <a:srgbClr val="454240"/>
                </a:solidFill>
                <a:latin typeface="DM Sans" pitchFamily="34" charset="0"/>
                <a:ea typeface="DM Sans" pitchFamily="34" charset="-122"/>
                <a:cs typeface="DM Sans" pitchFamily="34" charset="-120"/>
              </a:rPr>
              <a:t>Household support: meals, cleaning, laundry</a:t>
            </a:r>
            <a:endParaRPr lang="en-US" sz="950" dirty="0"/>
          </a:p>
          <a:p>
            <a:pPr marL="193040" indent="-193040" algn="l">
              <a:lnSpc>
                <a:spcPct val="133000"/>
              </a:lnSpc>
              <a:buSzPct val="100000"/>
              <a:buChar char="•"/>
            </a:pPr>
            <a:r>
              <a:rPr lang="en-US" sz="950" dirty="0">
                <a:solidFill>
                  <a:srgbClr val="454240"/>
                </a:solidFill>
                <a:latin typeface="DM Sans" pitchFamily="34" charset="0"/>
                <a:ea typeface="DM Sans" pitchFamily="34" charset="-122"/>
                <a:cs typeface="DM Sans" pitchFamily="34" charset="-120"/>
              </a:rPr>
              <a:t>Shopping and managing appointments</a:t>
            </a:r>
            <a:endParaRPr lang="en-US" sz="950" dirty="0"/>
          </a:p>
          <a:p>
            <a:pPr marL="193040" indent="-193040" algn="l">
              <a:lnSpc>
                <a:spcPct val="133000"/>
              </a:lnSpc>
              <a:buSzPct val="100000"/>
              <a:buChar char="•"/>
            </a:pPr>
            <a:r>
              <a:rPr lang="en-US" sz="950" dirty="0">
                <a:solidFill>
                  <a:srgbClr val="454240"/>
                </a:solidFill>
                <a:latin typeface="DM Sans" pitchFamily="34" charset="0"/>
                <a:ea typeface="DM Sans" pitchFamily="34" charset="-122"/>
                <a:cs typeface="DM Sans" pitchFamily="34" charset="-120"/>
              </a:rPr>
              <a:t>Dementia care and chronic illness support</a:t>
            </a:r>
            <a:endParaRPr lang="en-US" sz="950" dirty="0"/>
          </a:p>
          <a:p>
            <a:pPr marL="193040" indent="-193040" algn="l">
              <a:lnSpc>
                <a:spcPct val="133000"/>
              </a:lnSpc>
              <a:buSzPct val="100000"/>
              <a:buChar char="•"/>
            </a:pPr>
            <a:r>
              <a:rPr lang="en-US" sz="950" dirty="0">
                <a:solidFill>
                  <a:srgbClr val="454240"/>
                </a:solidFill>
                <a:latin typeface="DM Sans" pitchFamily="34" charset="0"/>
                <a:ea typeface="DM Sans" pitchFamily="34" charset="-122"/>
                <a:cs typeface="DM Sans" pitchFamily="34" charset="-120"/>
              </a:rPr>
              <a:t>Recovery assistance after hospital stays</a:t>
            </a:r>
            <a:endParaRPr lang="en-US" sz="950" dirty="0"/>
          </a:p>
        </p:txBody>
      </p:sp>
      <p:sp>
        <p:nvSpPr>
          <p:cNvPr id="8" name="Text 6"/>
          <p:cNvSpPr/>
          <p:nvPr/>
        </p:nvSpPr>
        <p:spPr>
          <a:xfrm>
            <a:off x="4728046" y="3463900"/>
            <a:ext cx="392459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Care looks different for everyone — you can find a plan that works for you.</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1316385"/>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5C4E3D"/>
                </a:solidFill>
                <a:latin typeface="Libre Baskerville Bold" pitchFamily="34" charset="0"/>
                <a:ea typeface="Libre Baskerville Bold" pitchFamily="34" charset="-122"/>
                <a:cs typeface="Libre Baskerville Bold" pitchFamily="34" charset="-120"/>
              </a:rPr>
              <a:t>Why Tailored Home Care Matters</a:t>
            </a:r>
            <a:endParaRPr lang="en-US" sz="2400" dirty="0"/>
          </a:p>
        </p:txBody>
      </p:sp>
      <p:sp>
        <p:nvSpPr>
          <p:cNvPr id="3" name="Text 1"/>
          <p:cNvSpPr/>
          <p:nvPr/>
        </p:nvSpPr>
        <p:spPr>
          <a:xfrm>
            <a:off x="496119" y="1951955"/>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Every senior has different health needs, habits, and quirks. The best aged care services in Peakhurst shape their care around </a:t>
            </a:r>
            <a:r>
              <a:rPr lang="en-US" sz="950" i="1" dirty="0">
                <a:solidFill>
                  <a:srgbClr val="454240"/>
                </a:solidFill>
                <a:latin typeface="DM Sans" pitchFamily="34" charset="0"/>
                <a:ea typeface="DM Sans" pitchFamily="34" charset="-122"/>
                <a:cs typeface="DM Sans" pitchFamily="34" charset="-120"/>
              </a:rPr>
              <a:t>you</a:t>
            </a:r>
            <a:r>
              <a:rPr lang="en-US" sz="950" dirty="0">
                <a:solidFill>
                  <a:srgbClr val="454240"/>
                </a:solidFill>
                <a:latin typeface="DM Sans" pitchFamily="34" charset="0"/>
                <a:ea typeface="DM Sans" pitchFamily="34" charset="-122"/>
                <a:cs typeface="DM Sans" pitchFamily="34" charset="-120"/>
              </a:rPr>
              <a:t> — and keep checking in as things change.</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488406"/>
            <a:ext cx="2634555" cy="1338635"/>
          </a:xfrm>
          <a:prstGeom prst="rect">
            <a:avLst/>
          </a:prstGeom>
        </p:spPr>
      </p:pic>
      <p:sp>
        <p:nvSpPr>
          <p:cNvPr id="5" name="Text 2"/>
          <p:cNvSpPr/>
          <p:nvPr/>
        </p:nvSpPr>
        <p:spPr>
          <a:xfrm>
            <a:off x="691530" y="2626668"/>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Flexible Hours</a:t>
            </a:r>
            <a:endParaRPr lang="en-US" sz="1200" dirty="0"/>
          </a:p>
        </p:txBody>
      </p:sp>
      <p:sp>
        <p:nvSpPr>
          <p:cNvPr id="6" name="Text 3"/>
          <p:cNvSpPr/>
          <p:nvPr/>
        </p:nvSpPr>
        <p:spPr>
          <a:xfrm>
            <a:off x="691530" y="2894930"/>
            <a:ext cx="230088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Some people only need an hour or two of help a week, while others might need daily visits. The plan adapts to your actual needs.</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54648" y="2488406"/>
            <a:ext cx="2634630" cy="1338635"/>
          </a:xfrm>
          <a:prstGeom prst="rect">
            <a:avLst/>
          </a:prstGeom>
        </p:spPr>
      </p:pic>
      <p:sp>
        <p:nvSpPr>
          <p:cNvPr id="8" name="Text 4"/>
          <p:cNvSpPr/>
          <p:nvPr/>
        </p:nvSpPr>
        <p:spPr>
          <a:xfrm>
            <a:off x="3450059" y="2626668"/>
            <a:ext cx="2300957"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Personalised Plans</a:t>
            </a:r>
            <a:endParaRPr lang="en-US" sz="1200" dirty="0"/>
          </a:p>
        </p:txBody>
      </p:sp>
      <p:sp>
        <p:nvSpPr>
          <p:cNvPr id="9" name="Text 5"/>
          <p:cNvSpPr/>
          <p:nvPr/>
        </p:nvSpPr>
        <p:spPr>
          <a:xfrm>
            <a:off x="3450059" y="2894930"/>
            <a:ext cx="2300957"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The best agencies create a perfect plan that delivers top-quality support without taking over your life or routine.</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252" y="2488406"/>
            <a:ext cx="2634555" cy="1338635"/>
          </a:xfrm>
          <a:prstGeom prst="rect">
            <a:avLst/>
          </a:prstGeom>
        </p:spPr>
      </p:pic>
      <p:sp>
        <p:nvSpPr>
          <p:cNvPr id="11" name="Text 6"/>
          <p:cNvSpPr/>
          <p:nvPr/>
        </p:nvSpPr>
        <p:spPr>
          <a:xfrm>
            <a:off x="6208663" y="2626668"/>
            <a:ext cx="2300883"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Ongoing Adjustments</a:t>
            </a:r>
            <a:endParaRPr lang="en-US" sz="1200" dirty="0"/>
          </a:p>
        </p:txBody>
      </p:sp>
      <p:sp>
        <p:nvSpPr>
          <p:cNvPr id="12" name="Text 7"/>
          <p:cNvSpPr/>
          <p:nvPr/>
        </p:nvSpPr>
        <p:spPr>
          <a:xfrm>
            <a:off x="6208663" y="2894930"/>
            <a:ext cx="230088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As health and circumstances evolve, care is reviewed and updated — ensuring it always fits.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71661"/>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5C4E3D"/>
                </a:solidFill>
                <a:latin typeface="Libre Baskerville" pitchFamily="34" charset="0"/>
                <a:ea typeface="Libre Baskerville" pitchFamily="34" charset="-122"/>
                <a:cs typeface="Libre Baskerville" pitchFamily="34" charset="-120"/>
              </a:rPr>
              <a:t>Holding On to Independence</a:t>
            </a:r>
            <a:endParaRPr lang="en-US" sz="2400" dirty="0"/>
          </a:p>
        </p:txBody>
      </p:sp>
      <p:sp>
        <p:nvSpPr>
          <p:cNvPr id="4" name="Text 1"/>
          <p:cNvSpPr/>
          <p:nvPr/>
        </p:nvSpPr>
        <p:spPr>
          <a:xfrm>
            <a:off x="3925119" y="1245245"/>
            <a:ext cx="4722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The point is not to get in and do everything. It is about stepping in for the tough tasks and </a:t>
            </a:r>
            <a:r>
              <a:rPr lang="en-US" sz="950" b="1" dirty="0">
                <a:solidFill>
                  <a:srgbClr val="454240"/>
                </a:solidFill>
                <a:latin typeface="DM Sans Bold" pitchFamily="34" charset="0"/>
                <a:ea typeface="DM Sans Bold" pitchFamily="34" charset="-122"/>
                <a:cs typeface="DM Sans Bold" pitchFamily="34" charset="-120"/>
              </a:rPr>
              <a:t>encouraging seniors to keep doing what they can safely.</a:t>
            </a:r>
            <a:endParaRPr lang="en-US" sz="9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1781696"/>
            <a:ext cx="310083" cy="310083"/>
          </a:xfrm>
          <a:prstGeom prst="rect">
            <a:avLst/>
          </a:prstGeom>
        </p:spPr>
      </p:pic>
      <p:sp>
        <p:nvSpPr>
          <p:cNvPr id="6" name="Text 2"/>
          <p:cNvSpPr/>
          <p:nvPr/>
        </p:nvSpPr>
        <p:spPr>
          <a:xfrm>
            <a:off x="4390206" y="1781696"/>
            <a:ext cx="4257675"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Respect for Autonomy</a:t>
            </a:r>
            <a:endParaRPr lang="en-US" sz="1200" dirty="0"/>
          </a:p>
        </p:txBody>
      </p:sp>
      <p:sp>
        <p:nvSpPr>
          <p:cNvPr id="7" name="Text 3"/>
          <p:cNvSpPr/>
          <p:nvPr/>
        </p:nvSpPr>
        <p:spPr>
          <a:xfrm>
            <a:off x="4390206" y="2049959"/>
            <a:ext cx="425767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Carers support tasks that have become difficult, but always respect a person's independence — keeping people confident and proud.</a:t>
            </a:r>
            <a:endParaRPr lang="en-US" sz="9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25119" y="2694905"/>
            <a:ext cx="310083" cy="310083"/>
          </a:xfrm>
          <a:prstGeom prst="rect">
            <a:avLst/>
          </a:prstGeom>
        </p:spPr>
      </p:pic>
      <p:sp>
        <p:nvSpPr>
          <p:cNvPr id="9" name="Text 4"/>
          <p:cNvSpPr/>
          <p:nvPr/>
        </p:nvSpPr>
        <p:spPr>
          <a:xfrm>
            <a:off x="4390206" y="2694905"/>
            <a:ext cx="4257675"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Mental Health &amp; Happiness</a:t>
            </a:r>
            <a:endParaRPr lang="en-US" sz="1200" dirty="0"/>
          </a:p>
        </p:txBody>
      </p:sp>
      <p:sp>
        <p:nvSpPr>
          <p:cNvPr id="10" name="Text 5"/>
          <p:cNvSpPr/>
          <p:nvPr/>
        </p:nvSpPr>
        <p:spPr>
          <a:xfrm>
            <a:off x="4390206" y="2963168"/>
            <a:ext cx="425767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Staying at home means your usual routines aren't interrupted, hobbies continue, and friendships stay strong — every bit of that matters for wellbeing.</a:t>
            </a:r>
            <a:endParaRPr lang="en-US" sz="95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25119" y="3806577"/>
            <a:ext cx="310083" cy="310083"/>
          </a:xfrm>
          <a:prstGeom prst="rect">
            <a:avLst/>
          </a:prstGeom>
        </p:spPr>
      </p:pic>
      <p:sp>
        <p:nvSpPr>
          <p:cNvPr id="12" name="Text 6"/>
          <p:cNvSpPr/>
          <p:nvPr/>
        </p:nvSpPr>
        <p:spPr>
          <a:xfrm>
            <a:off x="4390206" y="3806577"/>
            <a:ext cx="4257675" cy="193849"/>
          </a:xfrm>
          <a:prstGeom prst="rect">
            <a:avLst/>
          </a:prstGeom>
          <a:noFill/>
          <a:ln/>
        </p:spPr>
        <p:txBody>
          <a:bodyPr wrap="none" lIns="0" tIns="0" rIns="0" bIns="0" rtlCol="0" anchor="t"/>
          <a:lstStyle/>
          <a:p>
            <a:pPr marL="0" indent="0" algn="l">
              <a:lnSpc>
                <a:spcPct val="104000"/>
              </a:lnSpc>
              <a:buNone/>
            </a:pPr>
            <a:r>
              <a:rPr lang="en-US" sz="1200" dirty="0">
                <a:solidFill>
                  <a:srgbClr val="454240"/>
                </a:solidFill>
                <a:latin typeface="Libre Baskerville" pitchFamily="34" charset="0"/>
                <a:ea typeface="Libre Baskerville" pitchFamily="34" charset="-122"/>
                <a:cs typeface="Libre Baskerville" pitchFamily="34" charset="-120"/>
              </a:rPr>
              <a:t>Familiar Surroundings</a:t>
            </a:r>
            <a:endParaRPr lang="en-US" sz="1200" dirty="0"/>
          </a:p>
        </p:txBody>
      </p:sp>
      <p:sp>
        <p:nvSpPr>
          <p:cNvPr id="13" name="Text 7"/>
          <p:cNvSpPr/>
          <p:nvPr/>
        </p:nvSpPr>
        <p:spPr>
          <a:xfrm>
            <a:off x="4390206" y="4074840"/>
            <a:ext cx="425767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Remaining in your own home preserves your sense of self, your neighbourhood connections, and the comfort of the familiar.</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94469"/>
            <a:ext cx="8151763" cy="387548"/>
          </a:xfrm>
          <a:prstGeom prst="rect">
            <a:avLst/>
          </a:prstGeom>
          <a:noFill/>
          <a:ln/>
        </p:spPr>
        <p:txBody>
          <a:bodyPr wrap="none" lIns="0" tIns="0" rIns="0" bIns="0" rtlCol="0" anchor="t"/>
          <a:lstStyle/>
          <a:p>
            <a:pPr marL="0" indent="0" algn="l">
              <a:lnSpc>
                <a:spcPct val="104000"/>
              </a:lnSpc>
              <a:buNone/>
            </a:pPr>
            <a:r>
              <a:rPr lang="en-US" sz="2400" dirty="0">
                <a:solidFill>
                  <a:srgbClr val="5C4E3D"/>
                </a:solidFill>
                <a:latin typeface="Libre Baskerville" pitchFamily="34" charset="0"/>
                <a:ea typeface="Libre Baskerville" pitchFamily="34" charset="-122"/>
                <a:cs typeface="Libre Baskerville" pitchFamily="34" charset="-120"/>
              </a:rPr>
              <a:t>More Than a Checklist: Connection &amp; Kindness</a:t>
            </a:r>
            <a:endParaRPr lang="en-US" sz="2400" dirty="0"/>
          </a:p>
        </p:txBody>
      </p:sp>
      <p:sp>
        <p:nvSpPr>
          <p:cNvPr id="3" name="Text 1"/>
          <p:cNvSpPr/>
          <p:nvPr/>
        </p:nvSpPr>
        <p:spPr>
          <a:xfrm>
            <a:off x="496119" y="1079674"/>
            <a:ext cx="4347270" cy="1500857"/>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454240"/>
                </a:solidFill>
                <a:latin typeface="DM Sans" pitchFamily="34" charset="0"/>
                <a:ea typeface="DM Sans" pitchFamily="34" charset="-122"/>
                <a:cs typeface="DM Sans" pitchFamily="34" charset="-120"/>
              </a:rPr>
              <a:t>The best carers know the job is also about </a:t>
            </a:r>
            <a:r>
              <a:rPr lang="en-US" sz="950" b="1" dirty="0">
                <a:solidFill>
                  <a:srgbClr val="454240"/>
                </a:solidFill>
                <a:latin typeface="DM Sans Bold" pitchFamily="34" charset="0"/>
                <a:ea typeface="DM Sans Bold" pitchFamily="34" charset="-122"/>
                <a:cs typeface="DM Sans Bold" pitchFamily="34" charset="-120"/>
              </a:rPr>
              <a:t>connection and kindness.</a:t>
            </a:r>
            <a:r>
              <a:rPr lang="en-US" sz="950" dirty="0">
                <a:solidFill>
                  <a:srgbClr val="454240"/>
                </a:solidFill>
                <a:latin typeface="DM Sans" pitchFamily="34" charset="0"/>
                <a:ea typeface="DM Sans" pitchFamily="34" charset="-122"/>
                <a:cs typeface="DM Sans" pitchFamily="34" charset="-120"/>
              </a:rPr>
              <a:t> A proper chat, sharing a favourite activity, or just being present for company makes a world of difference if someone feels cut off or lonely.</a:t>
            </a:r>
            <a:endParaRPr lang="en-US" sz="950" dirty="0"/>
          </a:p>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Experienced carers don't just run through a checklist. They take the time to learn about the person they are supporting — including their special interests and life stories. This trust and familiarity make the whole experience more comfortable and reassuring at home.</a:t>
            </a:r>
            <a:endParaRPr lang="en-US" sz="950" dirty="0"/>
          </a:p>
        </p:txBody>
      </p:sp>
      <p:sp>
        <p:nvSpPr>
          <p:cNvPr id="4" name="Shape 2"/>
          <p:cNvSpPr/>
          <p:nvPr/>
        </p:nvSpPr>
        <p:spPr>
          <a:xfrm>
            <a:off x="496119" y="2720057"/>
            <a:ext cx="4347270" cy="682079"/>
          </a:xfrm>
          <a:prstGeom prst="roundRect">
            <a:avLst>
              <a:gd name="adj" fmla="val 7638"/>
            </a:avLst>
          </a:prstGeom>
          <a:solidFill>
            <a:srgbClr val="F7EDD4"/>
          </a:solidFill>
          <a:ln/>
        </p:spPr>
      </p:sp>
      <p:pic>
        <p:nvPicPr>
          <p:cNvPr id="5" name="Image 0" descr="preencoded.png"/>
          <p:cNvPicPr>
            <a:picLocks noChangeAspect="1"/>
          </p:cNvPicPr>
          <p:nvPr/>
        </p:nvPicPr>
        <p:blipFill>
          <a:blip r:embed="rId3"/>
          <a:stretch>
            <a:fillRect/>
          </a:stretch>
        </p:blipFill>
        <p:spPr>
          <a:xfrm>
            <a:off x="620092" y="2904604"/>
            <a:ext cx="155004" cy="123974"/>
          </a:xfrm>
          <a:prstGeom prst="rect">
            <a:avLst/>
          </a:prstGeom>
        </p:spPr>
      </p:pic>
      <p:sp>
        <p:nvSpPr>
          <p:cNvPr id="6" name="Text 3"/>
          <p:cNvSpPr/>
          <p:nvPr/>
        </p:nvSpPr>
        <p:spPr>
          <a:xfrm>
            <a:off x="899071" y="2862635"/>
            <a:ext cx="382034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DM Sans" pitchFamily="34" charset="0"/>
                <a:ea typeface="DM Sans" pitchFamily="34" charset="-122"/>
                <a:cs typeface="DM Sans" pitchFamily="34" charset="-120"/>
              </a:rPr>
              <a:t>Seek the help of the best home care Peakhurst agency to experience all these advantages.</a:t>
            </a:r>
            <a:endParaRPr lang="en-US" sz="950" dirty="0"/>
          </a:p>
        </p:txBody>
      </p:sp>
      <p:pic>
        <p:nvPicPr>
          <p:cNvPr id="7" name="Image 1" descr="preencoded.png"/>
          <p:cNvPicPr>
            <a:picLocks noChangeAspect="1"/>
          </p:cNvPicPr>
          <p:nvPr/>
        </p:nvPicPr>
        <p:blipFill>
          <a:blip r:embed="rId4"/>
          <a:stretch>
            <a:fillRect/>
          </a:stretch>
        </p:blipFill>
        <p:spPr>
          <a:xfrm>
            <a:off x="5150718" y="1107579"/>
            <a:ext cx="3501851" cy="350185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341114"/>
            <a:ext cx="8151763" cy="193849"/>
          </a:xfrm>
          <a:prstGeom prst="rect">
            <a:avLst/>
          </a:prstGeom>
          <a:noFill/>
          <a:ln/>
        </p:spPr>
        <p:txBody>
          <a:bodyPr wrap="none" lIns="0" tIns="0" rIns="0" bIns="0" rtlCol="0" anchor="t"/>
          <a:lstStyle/>
          <a:p>
            <a:pPr marL="0" indent="0" algn="l">
              <a:lnSpc>
                <a:spcPct val="104000"/>
              </a:lnSpc>
              <a:buNone/>
            </a:pPr>
            <a:r>
              <a:rPr lang="en-US" sz="1200" dirty="0">
                <a:solidFill>
                  <a:srgbClr val="5C4E3D"/>
                </a:solidFill>
                <a:latin typeface="Libre Baskerville" pitchFamily="34" charset="0"/>
                <a:ea typeface="Libre Baskerville" pitchFamily="34" charset="-122"/>
                <a:cs typeface="Libre Baskerville" pitchFamily="34" charset="-120"/>
              </a:rPr>
              <a:t>The Full Picture of Home Care Support</a:t>
            </a:r>
            <a:endParaRPr lang="en-US" sz="1200" dirty="0"/>
          </a:p>
        </p:txBody>
      </p:sp>
      <p:pic>
        <p:nvPicPr>
          <p:cNvPr id="3" name="Image 0" descr="preencoded.png"/>
          <p:cNvPicPr>
            <a:picLocks noChangeAspect="1"/>
          </p:cNvPicPr>
          <p:nvPr/>
        </p:nvPicPr>
        <p:blipFill>
          <a:blip r:embed="rId3"/>
          <a:stretch>
            <a:fillRect/>
          </a:stretch>
        </p:blipFill>
        <p:spPr>
          <a:xfrm>
            <a:off x="496119" y="596950"/>
            <a:ext cx="7315200" cy="4114800"/>
          </a:xfrm>
          <a:prstGeom prst="rect">
            <a:avLst/>
          </a:prstGeom>
        </p:spPr>
      </p:pic>
      <p:sp>
        <p:nvSpPr>
          <p:cNvPr id="4" name="Text 1"/>
          <p:cNvSpPr/>
          <p:nvPr/>
        </p:nvSpPr>
        <p:spPr>
          <a:xfrm>
            <a:off x="496119" y="4746575"/>
            <a:ext cx="8608963" cy="74340"/>
          </a:xfrm>
          <a:prstGeom prst="rect">
            <a:avLst/>
          </a:prstGeom>
          <a:noFill/>
          <a:ln/>
        </p:spPr>
        <p:txBody>
          <a:bodyPr wrap="none" lIns="0" tIns="0" rIns="0" bIns="0" rtlCol="0" anchor="t"/>
          <a:lstStyle/>
          <a:p>
            <a:pPr marL="0" indent="0" algn="l">
              <a:lnSpc>
                <a:spcPct val="100000"/>
              </a:lnSpc>
              <a:buNone/>
            </a:pPr>
            <a:r>
              <a:rPr lang="en-US" sz="450" dirty="0">
                <a:solidFill>
                  <a:srgbClr val="454240"/>
                </a:solidFill>
                <a:latin typeface="DM Sans" pitchFamily="34" charset="0"/>
                <a:ea typeface="DM Sans" pitchFamily="34" charset="-122"/>
                <a:cs typeface="DM Sans" pitchFamily="34" charset="-120"/>
              </a:rPr>
              <a:t>Leading aged care services in Peakhurst offer comprehensive, flexible support — from personal care and household help to specialised dementia care and post-hospital recovery — all delivered in the comfort of your own home.</a:t>
            </a:r>
            <a:endParaRPr lang="en-US" sz="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545306"/>
            <a:ext cx="4722763" cy="1162645"/>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5C4E3D"/>
                </a:solidFill>
                <a:latin typeface="Libre Baskerville" pitchFamily="34" charset="0"/>
                <a:ea typeface="Libre Baskerville" pitchFamily="34" charset="-122"/>
                <a:cs typeface="Libre Baskerville" pitchFamily="34" charset="-120"/>
              </a:rPr>
              <a:t>Stay Home. Stay Comfortable. Stay Connected.</a:t>
            </a:r>
            <a:endParaRPr lang="en-US" sz="2400" dirty="0"/>
          </a:p>
        </p:txBody>
      </p:sp>
      <p:sp>
        <p:nvSpPr>
          <p:cNvPr id="4" name="Text 1"/>
          <p:cNvSpPr/>
          <p:nvPr/>
        </p:nvSpPr>
        <p:spPr>
          <a:xfrm>
            <a:off x="496119" y="1893987"/>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With skilled carers and plans that actually fit your family, you can help your loved ones hang onto their independence without giving up their comfort or sense of self. The best aged care services in Peakhurst offer real, practical support so seniors can continue living comfortably at home.</a:t>
            </a:r>
            <a:endParaRPr lang="en-US" sz="950" dirty="0"/>
          </a:p>
        </p:txBody>
      </p:sp>
      <p:sp>
        <p:nvSpPr>
          <p:cNvPr id="5" name="Shape 2"/>
          <p:cNvSpPr/>
          <p:nvPr/>
        </p:nvSpPr>
        <p:spPr>
          <a:xfrm>
            <a:off x="496119" y="2827362"/>
            <a:ext cx="2299395" cy="922660"/>
          </a:xfrm>
          <a:prstGeom prst="roundRect">
            <a:avLst>
              <a:gd name="adj" fmla="val 5647"/>
            </a:avLst>
          </a:prstGeom>
          <a:solidFill>
            <a:srgbClr val="F7EDD4"/>
          </a:solidFill>
          <a:ln w="4763">
            <a:solidFill>
              <a:srgbClr val="DDD3BA"/>
            </a:solidFill>
            <a:prstDash val="solid"/>
          </a:ln>
        </p:spPr>
      </p:sp>
      <p:sp>
        <p:nvSpPr>
          <p:cNvPr id="6" name="Text 3"/>
          <p:cNvSpPr/>
          <p:nvPr/>
        </p:nvSpPr>
        <p:spPr>
          <a:xfrm>
            <a:off x="624855" y="2956099"/>
            <a:ext cx="2041922"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Libre Baskerville" pitchFamily="34" charset="0"/>
                <a:ea typeface="Libre Baskerville" pitchFamily="34" charset="-122"/>
                <a:cs typeface="Libre Baskerville" pitchFamily="34" charset="-120"/>
              </a:rPr>
              <a:t>🏠</a:t>
            </a:r>
            <a:r>
              <a:rPr lang="en-US" sz="1200" dirty="0">
                <a:solidFill>
                  <a:srgbClr val="454240"/>
                </a:solidFill>
                <a:latin typeface="Libre Baskerville" pitchFamily="34" charset="0"/>
                <a:ea typeface="Libre Baskerville" pitchFamily="34" charset="-122"/>
                <a:cs typeface="Libre Baskerville" pitchFamily="34" charset="-120"/>
              </a:rPr>
              <a:t> Stay Home</a:t>
            </a:r>
            <a:endParaRPr lang="en-US" sz="1200" dirty="0"/>
          </a:p>
        </p:txBody>
      </p:sp>
      <p:sp>
        <p:nvSpPr>
          <p:cNvPr id="7" name="Text 4"/>
          <p:cNvSpPr/>
          <p:nvPr/>
        </p:nvSpPr>
        <p:spPr>
          <a:xfrm>
            <a:off x="624855" y="3224361"/>
            <a:ext cx="20419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Keep your routines, neighbourhood, and familiar surroundings.</a:t>
            </a:r>
            <a:endParaRPr lang="en-US" sz="950" dirty="0"/>
          </a:p>
        </p:txBody>
      </p:sp>
      <p:sp>
        <p:nvSpPr>
          <p:cNvPr id="8" name="Shape 5"/>
          <p:cNvSpPr/>
          <p:nvPr/>
        </p:nvSpPr>
        <p:spPr>
          <a:xfrm>
            <a:off x="2919487" y="2827362"/>
            <a:ext cx="2299395" cy="922660"/>
          </a:xfrm>
          <a:prstGeom prst="roundRect">
            <a:avLst>
              <a:gd name="adj" fmla="val 5647"/>
            </a:avLst>
          </a:prstGeom>
          <a:solidFill>
            <a:srgbClr val="F7EDD4"/>
          </a:solidFill>
          <a:ln w="4763">
            <a:solidFill>
              <a:srgbClr val="DDD3BA"/>
            </a:solidFill>
            <a:prstDash val="solid"/>
          </a:ln>
        </p:spPr>
      </p:sp>
      <p:sp>
        <p:nvSpPr>
          <p:cNvPr id="9" name="Text 6"/>
          <p:cNvSpPr/>
          <p:nvPr/>
        </p:nvSpPr>
        <p:spPr>
          <a:xfrm>
            <a:off x="3048223" y="2956099"/>
            <a:ext cx="2041922"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Libre Baskerville" pitchFamily="34" charset="0"/>
                <a:ea typeface="Libre Baskerville" pitchFamily="34" charset="-122"/>
                <a:cs typeface="Libre Baskerville" pitchFamily="34" charset="-120"/>
              </a:rPr>
              <a:t>🤝</a:t>
            </a:r>
            <a:r>
              <a:rPr lang="en-US" sz="1200" dirty="0">
                <a:solidFill>
                  <a:srgbClr val="454240"/>
                </a:solidFill>
                <a:latin typeface="Libre Baskerville" pitchFamily="34" charset="0"/>
                <a:ea typeface="Libre Baskerville" pitchFamily="34" charset="-122"/>
                <a:cs typeface="Libre Baskerville" pitchFamily="34" charset="-120"/>
              </a:rPr>
              <a:t> Personalised Care</a:t>
            </a:r>
            <a:endParaRPr lang="en-US" sz="1200" dirty="0"/>
          </a:p>
        </p:txBody>
      </p:sp>
      <p:sp>
        <p:nvSpPr>
          <p:cNvPr id="10" name="Text 7"/>
          <p:cNvSpPr/>
          <p:nvPr/>
        </p:nvSpPr>
        <p:spPr>
          <a:xfrm>
            <a:off x="3048223" y="3224361"/>
            <a:ext cx="204192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Plans shaped around your needs, reviewed as things change.</a:t>
            </a:r>
            <a:endParaRPr lang="en-US" sz="950" dirty="0"/>
          </a:p>
        </p:txBody>
      </p:sp>
      <p:sp>
        <p:nvSpPr>
          <p:cNvPr id="11" name="Shape 8"/>
          <p:cNvSpPr/>
          <p:nvPr/>
        </p:nvSpPr>
        <p:spPr>
          <a:xfrm>
            <a:off x="496119" y="3873996"/>
            <a:ext cx="4722763" cy="724198"/>
          </a:xfrm>
          <a:prstGeom prst="roundRect">
            <a:avLst>
              <a:gd name="adj" fmla="val 7194"/>
            </a:avLst>
          </a:prstGeom>
          <a:solidFill>
            <a:srgbClr val="F7EDD4"/>
          </a:solidFill>
          <a:ln w="4763">
            <a:solidFill>
              <a:srgbClr val="DDD3BA"/>
            </a:solidFill>
            <a:prstDash val="solid"/>
          </a:ln>
        </p:spPr>
      </p:sp>
      <p:sp>
        <p:nvSpPr>
          <p:cNvPr id="12" name="Text 9"/>
          <p:cNvSpPr/>
          <p:nvPr/>
        </p:nvSpPr>
        <p:spPr>
          <a:xfrm>
            <a:off x="624855" y="4002732"/>
            <a:ext cx="4465290"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Libre Baskerville" pitchFamily="34" charset="0"/>
                <a:ea typeface="Libre Baskerville" pitchFamily="34" charset="-122"/>
                <a:cs typeface="Libre Baskerville" pitchFamily="34" charset="-120"/>
              </a:rPr>
              <a:t>💛</a:t>
            </a:r>
            <a:r>
              <a:rPr lang="en-US" sz="1200" dirty="0">
                <a:solidFill>
                  <a:srgbClr val="454240"/>
                </a:solidFill>
                <a:latin typeface="Libre Baskerville" pitchFamily="34" charset="0"/>
                <a:ea typeface="Libre Baskerville" pitchFamily="34" charset="-122"/>
                <a:cs typeface="Libre Baskerville" pitchFamily="34" charset="-120"/>
              </a:rPr>
              <a:t> Connection</a:t>
            </a:r>
            <a:endParaRPr lang="en-US" sz="1200" dirty="0"/>
          </a:p>
        </p:txBody>
      </p:sp>
      <p:sp>
        <p:nvSpPr>
          <p:cNvPr id="13" name="Text 10"/>
          <p:cNvSpPr/>
          <p:nvPr/>
        </p:nvSpPr>
        <p:spPr>
          <a:xfrm>
            <a:off x="624855" y="4270995"/>
            <a:ext cx="4465290" cy="198462"/>
          </a:xfrm>
          <a:prstGeom prst="rect">
            <a:avLst/>
          </a:prstGeom>
          <a:noFill/>
          <a:ln/>
        </p:spPr>
        <p:txBody>
          <a:bodyPr wrap="none" lIns="0" tIns="0" rIns="0" bIns="0" rtlCol="0" anchor="t"/>
          <a:lstStyle/>
          <a:p>
            <a:pPr marL="0" indent="0" algn="l">
              <a:lnSpc>
                <a:spcPct val="133000"/>
              </a:lnSpc>
              <a:buNone/>
            </a:pPr>
            <a:r>
              <a:rPr lang="en-US" sz="950" dirty="0">
                <a:solidFill>
                  <a:srgbClr val="454240"/>
                </a:solidFill>
                <a:latin typeface="DM Sans" pitchFamily="34" charset="0"/>
                <a:ea typeface="DM Sans" pitchFamily="34" charset="-122"/>
                <a:cs typeface="DM Sans" pitchFamily="34" charset="-120"/>
              </a:rPr>
              <a:t>Carers who take time to learn your story and share meaningful moments.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On-screen Show (16:9)</PresentationFormat>
  <Paragraphs>49</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Libre Baskerville Bold</vt:lpstr>
      <vt:lpstr>Arial</vt:lpstr>
      <vt:lpstr>Libre Baskerville</vt:lpstr>
      <vt:lpstr>DM Sans Bold</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Varsha Shrivastav</cp:lastModifiedBy>
  <cp:revision>2</cp:revision>
  <dcterms:created xsi:type="dcterms:W3CDTF">2026-08-17T04:55:58Z</dcterms:created>
  <dcterms:modified xsi:type="dcterms:W3CDTF">2026-08-17T05:11:31Z</dcterms:modified>
</cp:coreProperties>
</file>