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5143500" cy="9144000"/>
  <p:embeddedFontLst>
    <p:embeddedFont>
      <p:font typeface="Inter" panose="020B0604020202020204" charset="0"/>
      <p:regular r:id="rId11"/>
    </p:embeddedFont>
    <p:embeddedFont>
      <p:font typeface="Petrona Bold" panose="020B0604020202020204" charset="0"/>
      <p:regular r:id="rId12"/>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09" d="100"/>
          <a:sy n="109" d="100"/>
        </p:scale>
        <p:origin x="70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46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pic>
        <p:nvPicPr>
          <p:cNvPr id="3" name="Image 1" descr="preencoded.png"/>
          <p:cNvPicPr>
            <a:picLocks noChangeAspect="1"/>
          </p:cNvPicPr>
          <p:nvPr/>
        </p:nvPicPr>
        <p:blipFill>
          <a:blip r:embed="rId4"/>
          <a:stretch>
            <a:fillRect/>
          </a:stretch>
        </p:blipFill>
        <p:spPr>
          <a:xfrm>
            <a:off x="496119" y="513012"/>
            <a:ext cx="789946" cy="793848"/>
          </a:xfrm>
          <a:prstGeom prst="rect">
            <a:avLst/>
          </a:prstGeom>
        </p:spPr>
      </p:pic>
      <p:sp>
        <p:nvSpPr>
          <p:cNvPr id="4" name="Text 0"/>
          <p:cNvSpPr/>
          <p:nvPr/>
        </p:nvSpPr>
        <p:spPr>
          <a:xfrm>
            <a:off x="327307" y="1582617"/>
            <a:ext cx="5123924" cy="1568610"/>
          </a:xfrm>
          <a:prstGeom prst="rect">
            <a:avLst/>
          </a:prstGeom>
          <a:noFill/>
          <a:ln/>
        </p:spPr>
        <p:txBody>
          <a:bodyPr wrap="square" lIns="0" tIns="0" rIns="0" bIns="0" rtlCol="0" anchor="t">
            <a:normAutofit/>
          </a:bodyPr>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NDIS Providers in Regents Park: Comprehensive Disability Support Services</a:t>
            </a:r>
            <a:endParaRPr lang="en-US" sz="2550" dirty="0"/>
          </a:p>
        </p:txBody>
      </p:sp>
      <p:sp>
        <p:nvSpPr>
          <p:cNvPr id="5" name="Text 1"/>
          <p:cNvSpPr/>
          <p:nvPr/>
        </p:nvSpPr>
        <p:spPr>
          <a:xfrm>
            <a:off x="327307" y="3111371"/>
            <a:ext cx="5123924" cy="101973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Life presents many challenges — and for people living with a disability, those challenges can feel even greater. But smart individuals explore possibilities to overcome obstacles and lead fulfilling lives. Hiring a registered NDIS agency in Regents Park can make that journey more efficient and rewarding.</a:t>
            </a:r>
            <a:endParaRPr lang="en-US" sz="950" dirty="0"/>
          </a:p>
        </p:txBody>
      </p:sp>
      <p:sp>
        <p:nvSpPr>
          <p:cNvPr id="6" name="Shape 2"/>
          <p:cNvSpPr/>
          <p:nvPr/>
        </p:nvSpPr>
        <p:spPr>
          <a:xfrm>
            <a:off x="331824" y="4211397"/>
            <a:ext cx="1185788" cy="233214"/>
          </a:xfrm>
          <a:prstGeom prst="roundRect">
            <a:avLst>
              <a:gd name="adj" fmla="val 17872"/>
            </a:avLst>
          </a:prstGeom>
          <a:solidFill>
            <a:srgbClr val="CCEEFF"/>
          </a:solidFill>
          <a:ln/>
        </p:spPr>
      </p:sp>
      <p:sp>
        <p:nvSpPr>
          <p:cNvPr id="7" name="Text 3"/>
          <p:cNvSpPr/>
          <p:nvPr/>
        </p:nvSpPr>
        <p:spPr>
          <a:xfrm>
            <a:off x="401720" y="4262656"/>
            <a:ext cx="1621077" cy="203987"/>
          </a:xfrm>
          <a:prstGeom prst="rect">
            <a:avLst/>
          </a:prstGeom>
          <a:noFill/>
          <a:ln/>
        </p:spPr>
        <p:txBody>
          <a:bodyPr wrap="none" lIns="0" tIns="0" rIns="0" bIns="0" rtlCol="0" anchor="t"/>
          <a:lstStyle/>
          <a:p>
            <a:pPr marL="0" indent="0" algn="l">
              <a:lnSpc>
                <a:spcPct val="133000"/>
              </a:lnSpc>
              <a:buNone/>
            </a:pPr>
            <a:r>
              <a:rPr lang="en-US" sz="750" dirty="0">
                <a:solidFill>
                  <a:srgbClr val="272525"/>
                </a:solidFill>
                <a:latin typeface="Inter" pitchFamily="34" charset="0"/>
                <a:ea typeface="Inter" pitchFamily="34" charset="-122"/>
                <a:cs typeface="Inter" pitchFamily="34" charset="-120"/>
              </a:rPr>
              <a:t>HEALTH &amp; WELLNESS</a:t>
            </a:r>
            <a:endParaRPr lang="en-US" sz="750" dirty="0"/>
          </a:p>
        </p:txBody>
      </p:sp>
      <p:sp>
        <p:nvSpPr>
          <p:cNvPr id="8" name="Shape 4"/>
          <p:cNvSpPr/>
          <p:nvPr/>
        </p:nvSpPr>
        <p:spPr>
          <a:xfrm>
            <a:off x="1743894" y="4066654"/>
            <a:ext cx="962695" cy="233214"/>
          </a:xfrm>
          <a:prstGeom prst="roundRect">
            <a:avLst>
              <a:gd name="adj" fmla="val 17872"/>
            </a:avLst>
          </a:prstGeom>
          <a:noFill/>
          <a:ln/>
          <a:effectLst>
            <a:outerShdw blurRad="101600" dist="50800" dir="16200000" algn="bl" rotWithShape="0">
              <a:srgbClr val="007EBD">
                <a:alpha val="100000"/>
              </a:srgbClr>
            </a:outerShdw>
          </a:effectLst>
        </p:spPr>
      </p:sp>
      <p:sp>
        <p:nvSpPr>
          <p:cNvPr id="9" name="Text 5"/>
          <p:cNvSpPr/>
          <p:nvPr/>
        </p:nvSpPr>
        <p:spPr>
          <a:xfrm>
            <a:off x="1649496" y="4262656"/>
            <a:ext cx="1379034" cy="203987"/>
          </a:xfrm>
          <a:prstGeom prst="rect">
            <a:avLst/>
          </a:prstGeom>
          <a:noFill/>
          <a:ln/>
        </p:spPr>
        <p:txBody>
          <a:bodyPr wrap="none" lIns="0" tIns="0" rIns="0" bIns="0" rtlCol="0" anchor="t"/>
          <a:lstStyle/>
          <a:p>
            <a:pPr marL="0" indent="0" algn="l">
              <a:lnSpc>
                <a:spcPct val="133000"/>
              </a:lnSpc>
              <a:buNone/>
            </a:pPr>
            <a:r>
              <a:rPr lang="en-US" sz="750" dirty="0">
                <a:solidFill>
                  <a:srgbClr val="007EBD"/>
                </a:solidFill>
                <a:latin typeface="Inter" pitchFamily="34" charset="0"/>
                <a:ea typeface="Inter" pitchFamily="34" charset="-122"/>
                <a:cs typeface="Inter" pitchFamily="34" charset="-120"/>
              </a:rPr>
              <a:t>CIRCLE OF HOPE</a:t>
            </a:r>
            <a:endParaRPr lang="en-US" sz="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610642"/>
            <a:ext cx="4722763" cy="814090"/>
          </a:xfrm>
          <a:prstGeom prst="rect">
            <a:avLst/>
          </a:prstGeom>
          <a:noFill/>
          <a:ln/>
        </p:spPr>
        <p:txBody>
          <a:bodyPr wrap="square" lIns="0" tIns="0" rIns="0" bIns="0" rtlCol="0" anchor="t">
            <a:normAutofit/>
          </a:bodyPr>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Why Choosing the Right NDIS Provider Matters</a:t>
            </a:r>
            <a:endParaRPr lang="en-US" sz="2550" dirty="0"/>
          </a:p>
        </p:txBody>
      </p:sp>
      <p:sp>
        <p:nvSpPr>
          <p:cNvPr id="4" name="Text 1"/>
          <p:cNvSpPr/>
          <p:nvPr/>
        </p:nvSpPr>
        <p:spPr>
          <a:xfrm>
            <a:off x="3925119" y="1610767"/>
            <a:ext cx="472276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Various NDIS agencies are available in Regents Park, and picking the right one can feel overwhelming. It is essential to do your homework — that research leads you to the best agency for your needs. The top providers offer guidance that helps participants and their families lead more rewarding, independent lives.</a:t>
            </a:r>
            <a:endParaRPr lang="en-US" sz="950" dirty="0"/>
          </a:p>
        </p:txBody>
      </p:sp>
      <p:sp>
        <p:nvSpPr>
          <p:cNvPr id="5" name="Shape 2"/>
          <p:cNvSpPr/>
          <p:nvPr/>
        </p:nvSpPr>
        <p:spPr>
          <a:xfrm>
            <a:off x="3925119" y="2544142"/>
            <a:ext cx="2299395" cy="1130796"/>
          </a:xfrm>
          <a:prstGeom prst="roundRect">
            <a:avLst>
              <a:gd name="adj" fmla="val 4607"/>
            </a:avLst>
          </a:prstGeom>
          <a:solidFill>
            <a:srgbClr val="CCEEFF"/>
          </a:solidFill>
          <a:ln w="4763">
            <a:solidFill>
              <a:srgbClr val="B2D4E5"/>
            </a:solidFill>
            <a:prstDash val="solid"/>
          </a:ln>
        </p:spPr>
      </p:sp>
      <p:sp>
        <p:nvSpPr>
          <p:cNvPr id="6" name="Text 3"/>
          <p:cNvSpPr/>
          <p:nvPr/>
        </p:nvSpPr>
        <p:spPr>
          <a:xfrm>
            <a:off x="4053855" y="2672879"/>
            <a:ext cx="1628105"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Registered Agencies</a:t>
            </a:r>
            <a:endParaRPr lang="en-US" sz="1250" dirty="0"/>
          </a:p>
        </p:txBody>
      </p:sp>
      <p:sp>
        <p:nvSpPr>
          <p:cNvPr id="7" name="Text 4"/>
          <p:cNvSpPr/>
          <p:nvPr/>
        </p:nvSpPr>
        <p:spPr>
          <a:xfrm>
            <a:off x="4053855" y="2950815"/>
            <a:ext cx="204192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Stick to NDIS pricing guidelines and deliver transparent, accountable care.</a:t>
            </a:r>
            <a:endParaRPr lang="en-US" sz="950" dirty="0"/>
          </a:p>
        </p:txBody>
      </p:sp>
      <p:sp>
        <p:nvSpPr>
          <p:cNvPr id="8" name="Shape 5"/>
          <p:cNvSpPr/>
          <p:nvPr/>
        </p:nvSpPr>
        <p:spPr>
          <a:xfrm>
            <a:off x="6348487" y="2544142"/>
            <a:ext cx="2299395" cy="1130796"/>
          </a:xfrm>
          <a:prstGeom prst="roundRect">
            <a:avLst>
              <a:gd name="adj" fmla="val 4607"/>
            </a:avLst>
          </a:prstGeom>
          <a:solidFill>
            <a:srgbClr val="CCEEFF"/>
          </a:solidFill>
          <a:ln w="4763">
            <a:solidFill>
              <a:srgbClr val="B2D4E5"/>
            </a:solidFill>
            <a:prstDash val="solid"/>
          </a:ln>
        </p:spPr>
      </p:sp>
      <p:sp>
        <p:nvSpPr>
          <p:cNvPr id="9" name="Text 6"/>
          <p:cNvSpPr/>
          <p:nvPr/>
        </p:nvSpPr>
        <p:spPr>
          <a:xfrm>
            <a:off x="6477223" y="2672879"/>
            <a:ext cx="1628105"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Participant-Focused</a:t>
            </a:r>
            <a:endParaRPr lang="en-US" sz="1250" dirty="0"/>
          </a:p>
        </p:txBody>
      </p:sp>
      <p:sp>
        <p:nvSpPr>
          <p:cNvPr id="10" name="Text 7"/>
          <p:cNvSpPr/>
          <p:nvPr/>
        </p:nvSpPr>
        <p:spPr>
          <a:xfrm>
            <a:off x="6477223" y="2950815"/>
            <a:ext cx="2041922"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Concerned about the value clients receive, ensuring the finest outcomes.</a:t>
            </a:r>
            <a:endParaRPr lang="en-US" sz="950" dirty="0"/>
          </a:p>
        </p:txBody>
      </p:sp>
      <p:sp>
        <p:nvSpPr>
          <p:cNvPr id="11" name="Shape 8"/>
          <p:cNvSpPr/>
          <p:nvPr/>
        </p:nvSpPr>
        <p:spPr>
          <a:xfrm>
            <a:off x="3925119" y="3798912"/>
            <a:ext cx="4722763" cy="733871"/>
          </a:xfrm>
          <a:prstGeom prst="roundRect">
            <a:avLst>
              <a:gd name="adj" fmla="val 7099"/>
            </a:avLst>
          </a:prstGeom>
          <a:solidFill>
            <a:srgbClr val="CCEEFF"/>
          </a:solidFill>
          <a:ln w="4763">
            <a:solidFill>
              <a:srgbClr val="B2D4E5"/>
            </a:solidFill>
            <a:prstDash val="solid"/>
          </a:ln>
        </p:spPr>
      </p:sp>
      <p:sp>
        <p:nvSpPr>
          <p:cNvPr id="12" name="Text 9"/>
          <p:cNvSpPr/>
          <p:nvPr/>
        </p:nvSpPr>
        <p:spPr>
          <a:xfrm>
            <a:off x="4053855" y="3927649"/>
            <a:ext cx="1808411"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Comprehensive Support</a:t>
            </a:r>
            <a:endParaRPr lang="en-US" sz="1250" dirty="0"/>
          </a:p>
        </p:txBody>
      </p:sp>
      <p:sp>
        <p:nvSpPr>
          <p:cNvPr id="13" name="Text 10"/>
          <p:cNvSpPr/>
          <p:nvPr/>
        </p:nvSpPr>
        <p:spPr>
          <a:xfrm>
            <a:off x="4053855" y="4205585"/>
            <a:ext cx="4465290" cy="198462"/>
          </a:xfrm>
          <a:prstGeom prst="rect">
            <a:avLst/>
          </a:prstGeom>
          <a:noFill/>
          <a:ln/>
        </p:spPr>
        <p:txBody>
          <a:bodyPr wrap="none" lIns="0" tIns="0" rIns="0" bIns="0" rtlCol="0" anchor="t"/>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Services that guarantee perfect results for participants and families.</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06822" y="554179"/>
            <a:ext cx="7590904" cy="407045"/>
          </a:xfrm>
          <a:prstGeom prst="rect">
            <a:avLst/>
          </a:prstGeom>
          <a:noFill/>
          <a:ln/>
        </p:spPr>
        <p:txBody>
          <a:bodyPr wrap="none" lIns="0" tIns="0" rIns="0" bIns="0" rtlCol="0" anchor="t"/>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Smart Solutions with a Focus on Cost-Efficiency</a:t>
            </a:r>
            <a:endParaRPr lang="en-US" sz="2550" dirty="0"/>
          </a:p>
        </p:txBody>
      </p:sp>
      <p:sp>
        <p:nvSpPr>
          <p:cNvPr id="3" name="Shape 1"/>
          <p:cNvSpPr/>
          <p:nvPr/>
        </p:nvSpPr>
        <p:spPr>
          <a:xfrm>
            <a:off x="406822" y="1195583"/>
            <a:ext cx="7590904" cy="1252195"/>
          </a:xfrm>
          <a:prstGeom prst="roundRect">
            <a:avLst>
              <a:gd name="adj" fmla="val 5092"/>
            </a:avLst>
          </a:prstGeom>
          <a:solidFill>
            <a:srgbClr val="007EBD">
              <a:alpha val="95000"/>
            </a:srgbClr>
          </a:solidFill>
          <a:ln/>
        </p:spPr>
      </p:sp>
      <p:sp>
        <p:nvSpPr>
          <p:cNvPr id="4" name="Text 2"/>
          <p:cNvSpPr/>
          <p:nvPr/>
        </p:nvSpPr>
        <p:spPr>
          <a:xfrm>
            <a:off x="530796" y="1319557"/>
            <a:ext cx="3857815" cy="145307"/>
          </a:xfrm>
          <a:prstGeom prst="rect">
            <a:avLst/>
          </a:prstGeom>
          <a:noFill/>
          <a:ln/>
        </p:spPr>
        <p:txBody>
          <a:bodyPr wrap="none" lIns="0" tIns="0" rIns="0" bIns="0" rtlCol="0" anchor="t"/>
          <a:lstStyle/>
          <a:p>
            <a:pPr marL="0" indent="0" algn="l">
              <a:lnSpc>
                <a:spcPct val="104000"/>
              </a:lnSpc>
              <a:buNone/>
            </a:pPr>
            <a:r>
              <a:rPr lang="en-US" sz="1250" b="1" dirty="0">
                <a:solidFill>
                  <a:srgbClr val="000000"/>
                </a:solidFill>
                <a:latin typeface="Petrona Bold" pitchFamily="34" charset="0"/>
                <a:ea typeface="Petrona Bold" pitchFamily="34" charset="-122"/>
                <a:cs typeface="Petrona Bold" pitchFamily="34" charset="-120"/>
              </a:rPr>
              <a:t>Affordable Quality</a:t>
            </a:r>
            <a:endParaRPr lang="en-US" sz="1250" dirty="0"/>
          </a:p>
        </p:txBody>
      </p:sp>
      <p:sp>
        <p:nvSpPr>
          <p:cNvPr id="5" name="Text 3"/>
          <p:cNvSpPr/>
          <p:nvPr/>
        </p:nvSpPr>
        <p:spPr>
          <a:xfrm>
            <a:off x="530796" y="1647053"/>
            <a:ext cx="7132202" cy="85016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Inter" pitchFamily="34" charset="0"/>
                <a:ea typeface="Inter" pitchFamily="34" charset="-122"/>
                <a:cs typeface="Inter" pitchFamily="34" charset="-120"/>
              </a:rPr>
              <a:t>The best NDIS providers in Regents Park offer smart services at affordable prices. A perfect combination of quality and reasonable cost ensures the finest experience. Higher prices don't always mean better quality — the best agencies stick to NDIS pricing guidelines and are genuinely concerned about the value their clients receive.</a:t>
            </a:r>
            <a:endParaRPr lang="en-US" sz="950" dirty="0"/>
          </a:p>
        </p:txBody>
      </p:sp>
      <p:sp>
        <p:nvSpPr>
          <p:cNvPr id="6" name="Text 4"/>
          <p:cNvSpPr/>
          <p:nvPr/>
        </p:nvSpPr>
        <p:spPr>
          <a:xfrm>
            <a:off x="406822" y="2899248"/>
            <a:ext cx="2085305" cy="203522"/>
          </a:xfrm>
          <a:prstGeom prst="rect">
            <a:avLst/>
          </a:prstGeom>
          <a:noFill/>
          <a:ln/>
        </p:spPr>
        <p:txBody>
          <a:bodyPr wrap="none" lIns="0" tIns="0" rIns="0" bIns="0" rtlCol="0" anchor="t"/>
          <a:lstStyle/>
          <a:p>
            <a:pPr marL="0" indent="0" algn="l">
              <a:lnSpc>
                <a:spcPct val="104000"/>
              </a:lnSpc>
              <a:buNone/>
            </a:pPr>
            <a:r>
              <a:rPr lang="en-US" sz="1250" b="1" dirty="0">
                <a:solidFill>
                  <a:srgbClr val="000000"/>
                </a:solidFill>
                <a:latin typeface="Petrona Bold" pitchFamily="34" charset="0"/>
                <a:ea typeface="Petrona Bold" pitchFamily="34" charset="-122"/>
                <a:cs typeface="Petrona Bold" pitchFamily="34" charset="-120"/>
              </a:rPr>
              <a:t>What to Expect</a:t>
            </a:r>
            <a:endParaRPr lang="en-US" sz="1250" dirty="0"/>
          </a:p>
        </p:txBody>
      </p:sp>
      <p:sp>
        <p:nvSpPr>
          <p:cNvPr id="7" name="Text 5"/>
          <p:cNvSpPr/>
          <p:nvPr/>
        </p:nvSpPr>
        <p:spPr>
          <a:xfrm>
            <a:off x="406822" y="3226744"/>
            <a:ext cx="3924598" cy="1122462"/>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272525"/>
                </a:solidFill>
                <a:latin typeface="Inter" pitchFamily="34" charset="0"/>
                <a:ea typeface="Inter" pitchFamily="34" charset="-122"/>
                <a:cs typeface="Inter" pitchFamily="34" charset="-120"/>
              </a:rPr>
              <a:t>Transparent pricing with no hidden costs</a:t>
            </a:r>
            <a:endParaRPr lang="en-US" sz="950" dirty="0"/>
          </a:p>
          <a:p>
            <a:pPr marL="193040" indent="-193040" algn="l">
              <a:lnSpc>
                <a:spcPct val="133000"/>
              </a:lnSpc>
              <a:buSzPct val="100000"/>
              <a:buChar char="•"/>
            </a:pPr>
            <a:r>
              <a:rPr lang="en-US" sz="950" dirty="0">
                <a:solidFill>
                  <a:srgbClr val="272525"/>
                </a:solidFill>
                <a:latin typeface="Inter" pitchFamily="34" charset="0"/>
                <a:ea typeface="Inter" pitchFamily="34" charset="-122"/>
                <a:cs typeface="Inter" pitchFamily="34" charset="-120"/>
              </a:rPr>
              <a:t>Services aligned with NDIS pricing guidelines</a:t>
            </a:r>
            <a:endParaRPr lang="en-US" sz="950" dirty="0"/>
          </a:p>
          <a:p>
            <a:pPr marL="193040" indent="-193040" algn="l">
              <a:lnSpc>
                <a:spcPct val="133000"/>
              </a:lnSpc>
              <a:buSzPct val="100000"/>
              <a:buChar char="•"/>
            </a:pPr>
            <a:r>
              <a:rPr lang="en-US" sz="950" dirty="0">
                <a:solidFill>
                  <a:srgbClr val="272525"/>
                </a:solidFill>
                <a:latin typeface="Inter" pitchFamily="34" charset="0"/>
                <a:ea typeface="Inter" pitchFamily="34" charset="-122"/>
                <a:cs typeface="Inter" pitchFamily="34" charset="-120"/>
              </a:rPr>
              <a:t>Solutions ensuring the finest outcomes for participants and families</a:t>
            </a:r>
            <a:endParaRPr lang="en-US" sz="950" dirty="0"/>
          </a:p>
          <a:p>
            <a:pPr marL="193040" indent="-193040" algn="l">
              <a:lnSpc>
                <a:spcPct val="133000"/>
              </a:lnSpc>
              <a:buSzPct val="100000"/>
              <a:buChar char="•"/>
            </a:pPr>
            <a:r>
              <a:rPr lang="en-US" sz="950" dirty="0">
                <a:solidFill>
                  <a:srgbClr val="272525"/>
                </a:solidFill>
                <a:latin typeface="Inter" pitchFamily="34" charset="0"/>
                <a:ea typeface="Inter" pitchFamily="34" charset="-122"/>
                <a:cs typeface="Inter" pitchFamily="34" charset="-120"/>
              </a:rPr>
              <a:t>Comprehensive services that guarantee results</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69510" y="378104"/>
            <a:ext cx="7741369" cy="407045"/>
          </a:xfrm>
          <a:prstGeom prst="rect">
            <a:avLst/>
          </a:prstGeom>
          <a:noFill/>
          <a:ln/>
        </p:spPr>
        <p:txBody>
          <a:bodyPr wrap="none" lIns="0" tIns="0" rIns="0" bIns="0" rtlCol="0" anchor="t"/>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Caring Approach &amp; Transparent Communication</a:t>
            </a:r>
            <a:endParaRPr lang="en-US" sz="2550" dirty="0"/>
          </a:p>
        </p:txBody>
      </p:sp>
      <p:sp>
        <p:nvSpPr>
          <p:cNvPr id="3" name="Text 1"/>
          <p:cNvSpPr/>
          <p:nvPr/>
        </p:nvSpPr>
        <p:spPr>
          <a:xfrm>
            <a:off x="369510" y="1033171"/>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When you select the best NDIS disability providers in Regents Park, they will be highly attentive to your needs. You can freely express your needs with them, and they will communicate transparently to keep things clear and open.</a:t>
            </a:r>
            <a:endParaRPr lang="en-US" sz="9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41023" y="1703530"/>
            <a:ext cx="310083" cy="310083"/>
          </a:xfrm>
          <a:prstGeom prst="rect">
            <a:avLst/>
          </a:prstGeom>
        </p:spPr>
      </p:pic>
      <p:sp>
        <p:nvSpPr>
          <p:cNvPr id="5" name="Text 2"/>
          <p:cNvSpPr/>
          <p:nvPr/>
        </p:nvSpPr>
        <p:spPr>
          <a:xfrm>
            <a:off x="2106110" y="1703530"/>
            <a:ext cx="1754088"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Attentive to Your Needs</a:t>
            </a:r>
            <a:endParaRPr lang="en-US" sz="1250" dirty="0"/>
          </a:p>
        </p:txBody>
      </p:sp>
      <p:sp>
        <p:nvSpPr>
          <p:cNvPr id="6" name="Text 3"/>
          <p:cNvSpPr/>
          <p:nvPr/>
        </p:nvSpPr>
        <p:spPr>
          <a:xfrm>
            <a:off x="2106110" y="1981466"/>
            <a:ext cx="2148780"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Reputable agencies listen carefully and pay attention to everyone's input — participants, families, and caregivers alike.</a:t>
            </a:r>
            <a:endParaRPr lang="en-US" sz="9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57620" y="1703530"/>
            <a:ext cx="310083" cy="310083"/>
          </a:xfrm>
          <a:prstGeom prst="rect">
            <a:avLst/>
          </a:prstGeom>
        </p:spPr>
      </p:pic>
      <p:sp>
        <p:nvSpPr>
          <p:cNvPr id="8" name="Text 4"/>
          <p:cNvSpPr/>
          <p:nvPr/>
        </p:nvSpPr>
        <p:spPr>
          <a:xfrm>
            <a:off x="5722708" y="1703530"/>
            <a:ext cx="1654150"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Open Communication</a:t>
            </a:r>
            <a:endParaRPr lang="en-US" sz="1250" dirty="0"/>
          </a:p>
        </p:txBody>
      </p:sp>
      <p:sp>
        <p:nvSpPr>
          <p:cNvPr id="9" name="Text 5"/>
          <p:cNvSpPr/>
          <p:nvPr/>
        </p:nvSpPr>
        <p:spPr>
          <a:xfrm>
            <a:off x="5722708" y="1981466"/>
            <a:ext cx="2148855"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Agencies talk with both families and caregivers, ensuring everyone clearly understands what is offered. This comprehensive approach ensures excellent outcomes.</a:t>
            </a:r>
            <a:endParaRPr lang="en-US" sz="9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03234" y="3528429"/>
            <a:ext cx="310083" cy="310083"/>
          </a:xfrm>
          <a:prstGeom prst="rect">
            <a:avLst/>
          </a:prstGeom>
        </p:spPr>
      </p:pic>
      <p:sp>
        <p:nvSpPr>
          <p:cNvPr id="11" name="Text 6"/>
          <p:cNvSpPr/>
          <p:nvPr/>
        </p:nvSpPr>
        <p:spPr>
          <a:xfrm>
            <a:off x="3968322" y="3528429"/>
            <a:ext cx="1754386"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Inclusive Collaboration</a:t>
            </a:r>
            <a:endParaRPr lang="en-US" sz="1250" dirty="0"/>
          </a:p>
        </p:txBody>
      </p:sp>
      <p:sp>
        <p:nvSpPr>
          <p:cNvPr id="12" name="Text 7"/>
          <p:cNvSpPr/>
          <p:nvPr/>
        </p:nvSpPr>
        <p:spPr>
          <a:xfrm>
            <a:off x="3968322" y="3806365"/>
            <a:ext cx="2148855"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Trusted providers work with you, your family, and caregivers to make everything systematic and result-driven.</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447601"/>
            <a:ext cx="4722763" cy="737741"/>
          </a:xfrm>
          <a:prstGeom prst="rect">
            <a:avLst/>
          </a:prstGeom>
          <a:noFill/>
          <a:ln/>
        </p:spPr>
        <p:txBody>
          <a:bodyPr wrap="square" lIns="0" tIns="0" rIns="0" bIns="0" rtlCol="0" anchor="t">
            <a:normAutofit/>
          </a:bodyPr>
          <a:lstStyle/>
          <a:p>
            <a:pPr marL="0" indent="0" algn="l">
              <a:lnSpc>
                <a:spcPct val="104000"/>
              </a:lnSpc>
              <a:buNone/>
            </a:pPr>
            <a:r>
              <a:rPr lang="en-US" sz="2300" b="1" dirty="0">
                <a:solidFill>
                  <a:srgbClr val="000000"/>
                </a:solidFill>
                <a:latin typeface="Petrona Bold" pitchFamily="34" charset="0"/>
                <a:ea typeface="Petrona Bold" pitchFamily="34" charset="-122"/>
                <a:cs typeface="Petrona Bold" pitchFamily="34" charset="-120"/>
              </a:rPr>
              <a:t>Tailored Solutions — No One-Size-Fits-All Plans</a:t>
            </a:r>
            <a:endParaRPr lang="en-US" sz="2300" dirty="0"/>
          </a:p>
        </p:txBody>
      </p:sp>
      <p:sp>
        <p:nvSpPr>
          <p:cNvPr id="4" name="Text 1"/>
          <p:cNvSpPr/>
          <p:nvPr/>
        </p:nvSpPr>
        <p:spPr>
          <a:xfrm>
            <a:off x="3925119" y="1338114"/>
            <a:ext cx="4722763" cy="51435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272525"/>
                </a:solidFill>
                <a:latin typeface="Inter" pitchFamily="34" charset="0"/>
                <a:ea typeface="Inter" pitchFamily="34" charset="-122"/>
                <a:cs typeface="Inter" pitchFamily="34" charset="-120"/>
              </a:rPr>
              <a:t>No two people are exactly alike, especially when it comes to disability support. That is why the best NDIS providers in Regents Park don't rely on generic plans. They design a unique, tailored package for each client depending on what each individual really needs.</a:t>
            </a:r>
            <a:endParaRPr lang="en-US" sz="850" dirty="0"/>
          </a:p>
        </p:txBody>
      </p:sp>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5119" y="1967061"/>
            <a:ext cx="4722763" cy="841697"/>
          </a:xfrm>
          <a:prstGeom prst="rect">
            <a:avLst/>
          </a:prstGeom>
        </p:spPr>
      </p:pic>
      <p:sp>
        <p:nvSpPr>
          <p:cNvPr id="6" name="Text 2"/>
          <p:cNvSpPr/>
          <p:nvPr/>
        </p:nvSpPr>
        <p:spPr>
          <a:xfrm>
            <a:off x="4108921" y="2093714"/>
            <a:ext cx="1541711" cy="184398"/>
          </a:xfrm>
          <a:prstGeom prst="rect">
            <a:avLst/>
          </a:prstGeom>
          <a:noFill/>
          <a:ln/>
        </p:spPr>
        <p:txBody>
          <a:bodyPr wrap="none" lIns="0" tIns="0" rIns="0" bIns="0" rtlCol="0" anchor="t"/>
          <a:lstStyle/>
          <a:p>
            <a:pPr marL="0" indent="0" algn="l">
              <a:lnSpc>
                <a:spcPct val="104000"/>
              </a:lnSpc>
              <a:buNone/>
            </a:pPr>
            <a:r>
              <a:rPr lang="en-US" sz="1150" b="1" dirty="0">
                <a:solidFill>
                  <a:srgbClr val="272525"/>
                </a:solidFill>
                <a:latin typeface="Petrona Bold" pitchFamily="34" charset="0"/>
                <a:ea typeface="Petrona Bold" pitchFamily="34" charset="-122"/>
                <a:cs typeface="Petrona Bold" pitchFamily="34" charset="-120"/>
              </a:rPr>
              <a:t>Individual Assessment</a:t>
            </a:r>
            <a:endParaRPr lang="en-US" sz="1150" dirty="0"/>
          </a:p>
        </p:txBody>
      </p:sp>
      <p:sp>
        <p:nvSpPr>
          <p:cNvPr id="7" name="Text 3"/>
          <p:cNvSpPr/>
          <p:nvPr/>
        </p:nvSpPr>
        <p:spPr>
          <a:xfrm>
            <a:off x="4108921" y="2339206"/>
            <a:ext cx="4412307" cy="3429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272525"/>
                </a:solidFill>
                <a:latin typeface="Inter" pitchFamily="34" charset="0"/>
                <a:ea typeface="Inter" pitchFamily="34" charset="-122"/>
                <a:cs typeface="Inter" pitchFamily="34" charset="-120"/>
              </a:rPr>
              <a:t>Every client receives a personalized evaluation to understand their unique goals, challenges, and circumstances.</a:t>
            </a:r>
            <a:endParaRPr lang="en-US" sz="850" dirty="0"/>
          </a:p>
        </p:txBody>
      </p:sp>
      <p:pic>
        <p:nvPicPr>
          <p:cNvPr id="8"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5119" y="2910632"/>
            <a:ext cx="4722763" cy="841697"/>
          </a:xfrm>
          <a:prstGeom prst="rect">
            <a:avLst/>
          </a:prstGeom>
        </p:spPr>
      </p:pic>
      <p:sp>
        <p:nvSpPr>
          <p:cNvPr id="9" name="Text 4"/>
          <p:cNvSpPr/>
          <p:nvPr/>
        </p:nvSpPr>
        <p:spPr>
          <a:xfrm>
            <a:off x="4108921" y="3037284"/>
            <a:ext cx="1475408" cy="184398"/>
          </a:xfrm>
          <a:prstGeom prst="rect">
            <a:avLst/>
          </a:prstGeom>
          <a:noFill/>
          <a:ln/>
        </p:spPr>
        <p:txBody>
          <a:bodyPr wrap="none" lIns="0" tIns="0" rIns="0" bIns="0" rtlCol="0" anchor="t"/>
          <a:lstStyle/>
          <a:p>
            <a:pPr marL="0" indent="0" algn="l">
              <a:lnSpc>
                <a:spcPct val="104000"/>
              </a:lnSpc>
              <a:buNone/>
            </a:pPr>
            <a:r>
              <a:rPr lang="en-US" sz="1150" b="1" dirty="0">
                <a:solidFill>
                  <a:srgbClr val="272525"/>
                </a:solidFill>
                <a:latin typeface="Petrona Bold" pitchFamily="34" charset="0"/>
                <a:ea typeface="Petrona Bold" pitchFamily="34" charset="-122"/>
                <a:cs typeface="Petrona Bold" pitchFamily="34" charset="-120"/>
              </a:rPr>
              <a:t>Custom Care Plans</a:t>
            </a:r>
            <a:endParaRPr lang="en-US" sz="1150" dirty="0"/>
          </a:p>
        </p:txBody>
      </p:sp>
      <p:sp>
        <p:nvSpPr>
          <p:cNvPr id="10" name="Text 5"/>
          <p:cNvSpPr/>
          <p:nvPr/>
        </p:nvSpPr>
        <p:spPr>
          <a:xfrm>
            <a:off x="4108921" y="3282776"/>
            <a:ext cx="4412307" cy="3429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272525"/>
                </a:solidFill>
                <a:latin typeface="Inter" pitchFamily="34" charset="0"/>
                <a:ea typeface="Inter" pitchFamily="34" charset="-122"/>
                <a:cs typeface="Inter" pitchFamily="34" charset="-120"/>
              </a:rPr>
              <a:t>Expect perfect customization — services designed around what each person really needs, not a standard template.</a:t>
            </a:r>
            <a:endParaRPr lang="en-US" sz="850" dirty="0"/>
          </a:p>
        </p:txBody>
      </p:sp>
      <p:pic>
        <p:nvPicPr>
          <p:cNvPr id="11" name="Image 3"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5119" y="3854202"/>
            <a:ext cx="4722763" cy="841697"/>
          </a:xfrm>
          <a:prstGeom prst="rect">
            <a:avLst/>
          </a:prstGeom>
        </p:spPr>
      </p:pic>
      <p:sp>
        <p:nvSpPr>
          <p:cNvPr id="12" name="Text 6"/>
          <p:cNvSpPr/>
          <p:nvPr/>
        </p:nvSpPr>
        <p:spPr>
          <a:xfrm>
            <a:off x="4108921" y="3980855"/>
            <a:ext cx="1676846" cy="184398"/>
          </a:xfrm>
          <a:prstGeom prst="rect">
            <a:avLst/>
          </a:prstGeom>
          <a:noFill/>
          <a:ln/>
        </p:spPr>
        <p:txBody>
          <a:bodyPr wrap="none" lIns="0" tIns="0" rIns="0" bIns="0" rtlCol="0" anchor="t"/>
          <a:lstStyle/>
          <a:p>
            <a:pPr marL="0" indent="0" algn="l">
              <a:lnSpc>
                <a:spcPct val="104000"/>
              </a:lnSpc>
              <a:buNone/>
            </a:pPr>
            <a:r>
              <a:rPr lang="en-US" sz="1150" b="1" dirty="0">
                <a:solidFill>
                  <a:srgbClr val="272525"/>
                </a:solidFill>
                <a:latin typeface="Petrona Bold" pitchFamily="34" charset="0"/>
                <a:ea typeface="Petrona Bold" pitchFamily="34" charset="-122"/>
                <a:cs typeface="Petrona Bold" pitchFamily="34" charset="-120"/>
              </a:rPr>
              <a:t>Goal-Oriented Outcomes</a:t>
            </a:r>
            <a:endParaRPr lang="en-US" sz="1150" dirty="0"/>
          </a:p>
        </p:txBody>
      </p:sp>
      <p:sp>
        <p:nvSpPr>
          <p:cNvPr id="13" name="Text 7"/>
          <p:cNvSpPr/>
          <p:nvPr/>
        </p:nvSpPr>
        <p:spPr>
          <a:xfrm>
            <a:off x="4108921" y="4226347"/>
            <a:ext cx="4412307" cy="342900"/>
          </a:xfrm>
          <a:prstGeom prst="rect">
            <a:avLst/>
          </a:prstGeom>
          <a:noFill/>
          <a:ln/>
        </p:spPr>
        <p:txBody>
          <a:bodyPr wrap="square" lIns="0" tIns="0" rIns="0" bIns="0" rtlCol="0" anchor="t">
            <a:normAutofit/>
          </a:bodyPr>
          <a:lstStyle/>
          <a:p>
            <a:pPr marL="0" indent="0" algn="l">
              <a:lnSpc>
                <a:spcPct val="127000"/>
              </a:lnSpc>
              <a:buNone/>
            </a:pPr>
            <a:r>
              <a:rPr lang="en-US" sz="850" dirty="0">
                <a:solidFill>
                  <a:srgbClr val="272525"/>
                </a:solidFill>
                <a:latin typeface="Inter" pitchFamily="34" charset="0"/>
                <a:ea typeface="Inter" pitchFamily="34" charset="-122"/>
                <a:cs typeface="Inter" pitchFamily="34" charset="-120"/>
              </a:rPr>
              <a:t>Plans are built to promote each participant's goals and wellbeing, ensuring meaningful progress.</a:t>
            </a:r>
            <a:endParaRPr lang="en-US"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96119" y="1035546"/>
            <a:ext cx="7842945" cy="407045"/>
          </a:xfrm>
          <a:prstGeom prst="rect">
            <a:avLst/>
          </a:prstGeom>
          <a:noFill/>
          <a:ln/>
        </p:spPr>
        <p:txBody>
          <a:bodyPr wrap="none" lIns="0" tIns="0" rIns="0" bIns="0" rtlCol="0" anchor="t"/>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Experience, Accountability &amp; Specialized Support</a:t>
            </a:r>
            <a:endParaRPr lang="en-US" sz="2550" dirty="0"/>
          </a:p>
        </p:txBody>
      </p:sp>
      <p:sp>
        <p:nvSpPr>
          <p:cNvPr id="3" name="Text 1"/>
          <p:cNvSpPr/>
          <p:nvPr/>
        </p:nvSpPr>
        <p:spPr>
          <a:xfrm>
            <a:off x="496119" y="1752600"/>
            <a:ext cx="2204293" cy="203522"/>
          </a:xfrm>
          <a:prstGeom prst="rect">
            <a:avLst/>
          </a:prstGeom>
          <a:noFill/>
          <a:ln/>
        </p:spPr>
        <p:txBody>
          <a:bodyPr wrap="none" lIns="0" tIns="0" rIns="0" bIns="0" rtlCol="0" anchor="t"/>
          <a:lstStyle/>
          <a:p>
            <a:pPr marL="0" indent="0" algn="l">
              <a:lnSpc>
                <a:spcPct val="104000"/>
              </a:lnSpc>
              <a:buNone/>
            </a:pPr>
            <a:r>
              <a:rPr lang="en-US" sz="1250" b="1" dirty="0">
                <a:solidFill>
                  <a:srgbClr val="000000"/>
                </a:solidFill>
                <a:latin typeface="Petrona Bold" pitchFamily="34" charset="0"/>
                <a:ea typeface="Petrona Bold" pitchFamily="34" charset="-122"/>
                <a:cs typeface="Petrona Bold" pitchFamily="34" charset="-120"/>
              </a:rPr>
              <a:t>Qualified Professionals</a:t>
            </a:r>
            <a:endParaRPr lang="en-US" sz="1250" dirty="0"/>
          </a:p>
        </p:txBody>
      </p:sp>
      <p:sp>
        <p:nvSpPr>
          <p:cNvPr id="4" name="Text 2"/>
          <p:cNvSpPr/>
          <p:nvPr/>
        </p:nvSpPr>
        <p:spPr>
          <a:xfrm>
            <a:off x="496119" y="2080096"/>
            <a:ext cx="3924598"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Staff experience is a very important factor. Leading NDIS agencies bring together qualified, well-trained professionals who know everything about disability care. Their experience and empathy will transform your life. If you want solid, honest guidance, you need experienced professionals. Leading agencies also ensure the services of responsible caregivers whose accountability creates a positive impact on participants.</a:t>
            </a:r>
            <a:endParaRPr lang="en-US" sz="950" dirty="0"/>
          </a:p>
        </p:txBody>
      </p:sp>
      <p:sp>
        <p:nvSpPr>
          <p:cNvPr id="5" name="Shape 3"/>
          <p:cNvSpPr/>
          <p:nvPr/>
        </p:nvSpPr>
        <p:spPr>
          <a:xfrm>
            <a:off x="4638749" y="1628626"/>
            <a:ext cx="4103191" cy="2479328"/>
          </a:xfrm>
          <a:prstGeom prst="roundRect">
            <a:avLst>
              <a:gd name="adj" fmla="val 3602"/>
            </a:avLst>
          </a:prstGeom>
          <a:solidFill>
            <a:srgbClr val="007EBD">
              <a:alpha val="95000"/>
            </a:srgbClr>
          </a:solidFill>
          <a:ln/>
        </p:spPr>
      </p:sp>
      <p:sp>
        <p:nvSpPr>
          <p:cNvPr id="6" name="Text 4"/>
          <p:cNvSpPr/>
          <p:nvPr/>
        </p:nvSpPr>
        <p:spPr>
          <a:xfrm>
            <a:off x="4762723" y="1752600"/>
            <a:ext cx="2690217" cy="203522"/>
          </a:xfrm>
          <a:prstGeom prst="rect">
            <a:avLst/>
          </a:prstGeom>
          <a:noFill/>
          <a:ln/>
        </p:spPr>
        <p:txBody>
          <a:bodyPr wrap="none" lIns="0" tIns="0" rIns="0" bIns="0" rtlCol="0" anchor="t"/>
          <a:lstStyle/>
          <a:p>
            <a:pPr marL="0" indent="0" algn="l">
              <a:lnSpc>
                <a:spcPct val="104000"/>
              </a:lnSpc>
              <a:buNone/>
            </a:pPr>
            <a:r>
              <a:rPr lang="en-US" sz="1250" b="1" dirty="0">
                <a:solidFill>
                  <a:srgbClr val="000000"/>
                </a:solidFill>
                <a:latin typeface="Petrona Bold" pitchFamily="34" charset="0"/>
                <a:ea typeface="Petrona Bold" pitchFamily="34" charset="-122"/>
                <a:cs typeface="Petrona Bold" pitchFamily="34" charset="-120"/>
              </a:rPr>
              <a:t>Specialized Services Available</a:t>
            </a:r>
            <a:endParaRPr lang="en-US" sz="1250" dirty="0"/>
          </a:p>
        </p:txBody>
      </p:sp>
      <p:sp>
        <p:nvSpPr>
          <p:cNvPr id="7" name="Text 5"/>
          <p:cNvSpPr/>
          <p:nvPr/>
        </p:nvSpPr>
        <p:spPr>
          <a:xfrm>
            <a:off x="4762723" y="2080096"/>
            <a:ext cx="3855244" cy="1407691"/>
          </a:xfrm>
          <a:prstGeom prst="rect">
            <a:avLst/>
          </a:prstGeom>
          <a:noFill/>
          <a:ln/>
        </p:spPr>
        <p:txBody>
          <a:bodyPr wrap="square" lIns="0" tIns="0" rIns="0" bIns="0" rtlCol="0" anchor="t">
            <a:normAutofit/>
          </a:bodyPr>
          <a:lstStyle/>
          <a:p>
            <a:pPr marL="193040" indent="-193040" algn="l">
              <a:lnSpc>
                <a:spcPct val="133000"/>
              </a:lnSpc>
              <a:buSzPct val="100000"/>
              <a:buChar char="•"/>
            </a:pPr>
            <a:r>
              <a:rPr lang="en-US" sz="950" dirty="0">
                <a:solidFill>
                  <a:srgbClr val="000000"/>
                </a:solidFill>
                <a:latin typeface="Inter" pitchFamily="34" charset="0"/>
                <a:ea typeface="Inter" pitchFamily="34" charset="-122"/>
                <a:cs typeface="Inter" pitchFamily="34" charset="-120"/>
              </a:rPr>
              <a:t>Physiotherapy</a:t>
            </a:r>
            <a:endParaRPr lang="en-US" sz="950" dirty="0"/>
          </a:p>
          <a:p>
            <a:pPr marL="193040" indent="-193040" algn="l">
              <a:lnSpc>
                <a:spcPct val="133000"/>
              </a:lnSpc>
              <a:buSzPct val="100000"/>
              <a:buChar char="•"/>
            </a:pPr>
            <a:r>
              <a:rPr lang="en-US" sz="950" dirty="0">
                <a:solidFill>
                  <a:srgbClr val="000000"/>
                </a:solidFill>
                <a:latin typeface="Inter" pitchFamily="34" charset="0"/>
                <a:ea typeface="Inter" pitchFamily="34" charset="-122"/>
                <a:cs typeface="Inter" pitchFamily="34" charset="-120"/>
              </a:rPr>
              <a:t>Occupational Therapy</a:t>
            </a:r>
            <a:endParaRPr lang="en-US" sz="950" dirty="0"/>
          </a:p>
          <a:p>
            <a:pPr marL="193040" indent="-193040" algn="l">
              <a:lnSpc>
                <a:spcPct val="133000"/>
              </a:lnSpc>
              <a:buSzPct val="100000"/>
              <a:buChar char="•"/>
            </a:pPr>
            <a:r>
              <a:rPr lang="en-US" sz="950" dirty="0">
                <a:solidFill>
                  <a:srgbClr val="000000"/>
                </a:solidFill>
                <a:latin typeface="Inter" pitchFamily="34" charset="0"/>
                <a:ea typeface="Inter" pitchFamily="34" charset="-122"/>
                <a:cs typeface="Inter" pitchFamily="34" charset="-120"/>
              </a:rPr>
              <a:t>Speech Pathology</a:t>
            </a:r>
            <a:endParaRPr lang="en-US" sz="950" dirty="0"/>
          </a:p>
          <a:p>
            <a:pPr marL="193040" indent="-193040" algn="l">
              <a:lnSpc>
                <a:spcPct val="133000"/>
              </a:lnSpc>
              <a:buSzPct val="100000"/>
              <a:buChar char="•"/>
            </a:pPr>
            <a:r>
              <a:rPr lang="en-US" sz="950" dirty="0">
                <a:solidFill>
                  <a:srgbClr val="000000"/>
                </a:solidFill>
                <a:latin typeface="Inter" pitchFamily="34" charset="0"/>
                <a:ea typeface="Inter" pitchFamily="34" charset="-122"/>
                <a:cs typeface="Inter" pitchFamily="34" charset="-120"/>
              </a:rPr>
              <a:t>Accommodation Support</a:t>
            </a:r>
            <a:endParaRPr lang="en-US" sz="950" dirty="0"/>
          </a:p>
          <a:p>
            <a:pPr marL="193040" indent="-193040" algn="l">
              <a:lnSpc>
                <a:spcPct val="133000"/>
              </a:lnSpc>
              <a:buSzPct val="100000"/>
              <a:buChar char="•"/>
            </a:pPr>
            <a:r>
              <a:rPr lang="en-US" sz="950" dirty="0">
                <a:solidFill>
                  <a:srgbClr val="000000"/>
                </a:solidFill>
                <a:latin typeface="Inter" pitchFamily="34" charset="0"/>
                <a:ea typeface="Inter" pitchFamily="34" charset="-122"/>
                <a:cs typeface="Inter" pitchFamily="34" charset="-120"/>
              </a:rPr>
              <a:t>Personal Care Assistance</a:t>
            </a:r>
            <a:endParaRPr lang="en-US" sz="950" dirty="0"/>
          </a:p>
          <a:p>
            <a:pPr marL="193040" indent="-193040" algn="l">
              <a:lnSpc>
                <a:spcPct val="133000"/>
              </a:lnSpc>
              <a:buSzPct val="100000"/>
              <a:buChar char="•"/>
            </a:pPr>
            <a:r>
              <a:rPr lang="en-US" sz="950" dirty="0">
                <a:solidFill>
                  <a:srgbClr val="000000"/>
                </a:solidFill>
                <a:latin typeface="Inter" pitchFamily="34" charset="0"/>
                <a:ea typeface="Inter" pitchFamily="34" charset="-122"/>
                <a:cs typeface="Inter" pitchFamily="34" charset="-120"/>
              </a:rPr>
              <a:t>Therapeutic Services</a:t>
            </a:r>
            <a:endParaRPr lang="en-US" sz="950" dirty="0"/>
          </a:p>
        </p:txBody>
      </p:sp>
      <p:sp>
        <p:nvSpPr>
          <p:cNvPr id="8" name="Text 6"/>
          <p:cNvSpPr/>
          <p:nvPr/>
        </p:nvSpPr>
        <p:spPr>
          <a:xfrm>
            <a:off x="4762723" y="3599408"/>
            <a:ext cx="3855244"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Inter" pitchFamily="34" charset="0"/>
                <a:ea typeface="Inter" pitchFamily="34" charset="-122"/>
                <a:cs typeface="Inter" pitchFamily="34" charset="-120"/>
              </a:rPr>
              <a:t>Agencies listen carefully and map out a plan that fits your life, accommodating all your needs with a comprehensive approach.</a:t>
            </a:r>
            <a:endParaRPr lang="en-US" sz="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842144"/>
            <a:ext cx="4090467" cy="407045"/>
          </a:xfrm>
          <a:prstGeom prst="rect">
            <a:avLst/>
          </a:prstGeom>
          <a:noFill/>
          <a:ln/>
        </p:spPr>
        <p:txBody>
          <a:bodyPr wrap="none" lIns="0" tIns="0" rIns="0" bIns="0" rtlCol="0" anchor="t"/>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Spotlight: Circle of Hope</a:t>
            </a:r>
            <a:endParaRPr lang="en-US" sz="2550" dirty="0"/>
          </a:p>
        </p:txBody>
      </p:sp>
      <p:sp>
        <p:nvSpPr>
          <p:cNvPr id="3" name="Text 1"/>
          <p:cNvSpPr/>
          <p:nvPr/>
        </p:nvSpPr>
        <p:spPr>
          <a:xfrm>
            <a:off x="496119" y="1497211"/>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At Circle of Hope, a comprehensive range of NDIS services is tailored to meet the unique needs of each person. Their expert team is dedicated to delivering exceptional care across multiple areas.</a:t>
            </a:r>
            <a:endParaRPr lang="en-US" sz="950" dirty="0"/>
          </a:p>
        </p:txBody>
      </p:sp>
      <p:pic>
        <p:nvPicPr>
          <p:cNvPr id="4" name="Image 0" descr="preencoded.png"/>
          <p:cNvPicPr>
            <a:picLocks noChangeAspect="1"/>
          </p:cNvPicPr>
          <p:nvPr/>
        </p:nvPicPr>
        <p:blipFill>
          <a:blip r:embed="rId3"/>
          <a:stretch>
            <a:fillRect/>
          </a:stretch>
        </p:blipFill>
        <p:spPr>
          <a:xfrm>
            <a:off x="496119" y="2033662"/>
            <a:ext cx="574997" cy="574997"/>
          </a:xfrm>
          <a:prstGeom prst="rect">
            <a:avLst/>
          </a:prstGeom>
        </p:spPr>
      </p:pic>
      <p:sp>
        <p:nvSpPr>
          <p:cNvPr id="5" name="Text 2"/>
          <p:cNvSpPr/>
          <p:nvPr/>
        </p:nvSpPr>
        <p:spPr>
          <a:xfrm>
            <a:off x="1226121" y="2033662"/>
            <a:ext cx="1883866" cy="407045"/>
          </a:xfrm>
          <a:prstGeom prst="rect">
            <a:avLst/>
          </a:prstGeom>
          <a:noFill/>
          <a:ln/>
        </p:spPr>
        <p:txBody>
          <a:bodyPr wrap="square" lIns="0" tIns="0" rIns="0" bIns="0" rtlCol="0" anchor="t">
            <a:normAutofit/>
          </a:bodyPr>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NDIS Physiotherapy &amp; Personal Care</a:t>
            </a:r>
            <a:endParaRPr lang="en-US" sz="1250" dirty="0"/>
          </a:p>
        </p:txBody>
      </p:sp>
      <p:sp>
        <p:nvSpPr>
          <p:cNvPr id="6" name="Text 3"/>
          <p:cNvSpPr/>
          <p:nvPr/>
        </p:nvSpPr>
        <p:spPr>
          <a:xfrm>
            <a:off x="1226121" y="2515121"/>
            <a:ext cx="1883866" cy="1190774"/>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Whether it's assistance with daily activities or specialized therapeutic support, Circle of Hope works with you to create a care plan that promotes your goals and wellbeing.</a:t>
            </a:r>
            <a:endParaRPr lang="en-US" sz="950" dirty="0"/>
          </a:p>
        </p:txBody>
      </p:sp>
      <p:pic>
        <p:nvPicPr>
          <p:cNvPr id="7" name="Image 1" descr="preencoded.png"/>
          <p:cNvPicPr>
            <a:picLocks noChangeAspect="1"/>
          </p:cNvPicPr>
          <p:nvPr/>
        </p:nvPicPr>
        <p:blipFill>
          <a:blip r:embed="rId4"/>
          <a:stretch>
            <a:fillRect/>
          </a:stretch>
        </p:blipFill>
        <p:spPr>
          <a:xfrm>
            <a:off x="3264991" y="2033662"/>
            <a:ext cx="574997" cy="574997"/>
          </a:xfrm>
          <a:prstGeom prst="rect">
            <a:avLst/>
          </a:prstGeom>
        </p:spPr>
      </p:pic>
      <p:sp>
        <p:nvSpPr>
          <p:cNvPr id="8" name="Text 4"/>
          <p:cNvSpPr/>
          <p:nvPr/>
        </p:nvSpPr>
        <p:spPr>
          <a:xfrm>
            <a:off x="3994993" y="2033662"/>
            <a:ext cx="1883941" cy="407045"/>
          </a:xfrm>
          <a:prstGeom prst="rect">
            <a:avLst/>
          </a:prstGeom>
          <a:noFill/>
          <a:ln/>
        </p:spPr>
        <p:txBody>
          <a:bodyPr wrap="square" lIns="0" tIns="0" rIns="0" bIns="0" rtlCol="0" anchor="t">
            <a:normAutofit/>
          </a:bodyPr>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NDIS Speech Pathology &amp; Aged Care</a:t>
            </a:r>
            <a:endParaRPr lang="en-US" sz="1250" dirty="0"/>
          </a:p>
        </p:txBody>
      </p:sp>
      <p:sp>
        <p:nvSpPr>
          <p:cNvPr id="9" name="Text 5"/>
          <p:cNvSpPr/>
          <p:nvPr/>
        </p:nvSpPr>
        <p:spPr>
          <a:xfrm>
            <a:off x="3994993" y="2515121"/>
            <a:ext cx="1883941" cy="1190774"/>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Expert support across NDIS Speech Pathology and NDIS Aged Care, ensuring comprehensive assistance tailored to each individual's communication and care needs.</a:t>
            </a:r>
            <a:endParaRPr lang="en-US" sz="950" dirty="0"/>
          </a:p>
        </p:txBody>
      </p:sp>
      <p:pic>
        <p:nvPicPr>
          <p:cNvPr id="10" name="Image 2" descr="preencoded.png"/>
          <p:cNvPicPr>
            <a:picLocks noChangeAspect="1"/>
          </p:cNvPicPr>
          <p:nvPr/>
        </p:nvPicPr>
        <p:blipFill>
          <a:blip r:embed="rId5"/>
          <a:stretch>
            <a:fillRect/>
          </a:stretch>
        </p:blipFill>
        <p:spPr>
          <a:xfrm>
            <a:off x="6033939" y="2033662"/>
            <a:ext cx="574997" cy="574997"/>
          </a:xfrm>
          <a:prstGeom prst="rect">
            <a:avLst/>
          </a:prstGeom>
        </p:spPr>
      </p:pic>
      <p:sp>
        <p:nvSpPr>
          <p:cNvPr id="11" name="Text 6"/>
          <p:cNvSpPr/>
          <p:nvPr/>
        </p:nvSpPr>
        <p:spPr>
          <a:xfrm>
            <a:off x="6763941" y="2033662"/>
            <a:ext cx="1883941" cy="407045"/>
          </a:xfrm>
          <a:prstGeom prst="rect">
            <a:avLst/>
          </a:prstGeom>
          <a:noFill/>
          <a:ln/>
        </p:spPr>
        <p:txBody>
          <a:bodyPr wrap="square" lIns="0" tIns="0" rIns="0" bIns="0" rtlCol="0" anchor="t">
            <a:normAutofit/>
          </a:bodyPr>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OT Therapy &amp; Occupational Services</a:t>
            </a:r>
            <a:endParaRPr lang="en-US" sz="1250" dirty="0"/>
          </a:p>
        </p:txBody>
      </p:sp>
      <p:sp>
        <p:nvSpPr>
          <p:cNvPr id="12" name="Text 7"/>
          <p:cNvSpPr/>
          <p:nvPr/>
        </p:nvSpPr>
        <p:spPr>
          <a:xfrm>
            <a:off x="6763941" y="2515121"/>
            <a:ext cx="1883941" cy="1786161"/>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Skilled Occupational Therapists assess and provide strategies to support independence at home, school, work, and in the community — helping individuals develop essential life skills, overcome barriers, and enhance physical and emotional wellbeing.</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1118518"/>
            <a:ext cx="7192417" cy="407045"/>
          </a:xfrm>
          <a:prstGeom prst="rect">
            <a:avLst/>
          </a:prstGeom>
          <a:noFill/>
          <a:ln/>
        </p:spPr>
        <p:txBody>
          <a:bodyPr wrap="none" lIns="0" tIns="0" rIns="0" bIns="0" rtlCol="0" anchor="t"/>
          <a:lstStyle/>
          <a:p>
            <a:pPr marL="0" indent="0" algn="l">
              <a:lnSpc>
                <a:spcPct val="104000"/>
              </a:lnSpc>
              <a:buNone/>
            </a:pPr>
            <a:r>
              <a:rPr lang="en-US" sz="2550" b="1" dirty="0">
                <a:solidFill>
                  <a:srgbClr val="000000"/>
                </a:solidFill>
                <a:latin typeface="Petrona Bold" pitchFamily="34" charset="0"/>
                <a:ea typeface="Petrona Bold" pitchFamily="34" charset="-122"/>
                <a:cs typeface="Petrona Bold" pitchFamily="34" charset="-120"/>
              </a:rPr>
              <a:t>Key Takeaways: Choosing Your NDIS Provider</a:t>
            </a:r>
            <a:endParaRPr lang="en-US" sz="2550" dirty="0"/>
          </a:p>
        </p:txBody>
      </p:sp>
      <p:sp>
        <p:nvSpPr>
          <p:cNvPr id="3" name="Text 1"/>
          <p:cNvSpPr/>
          <p:nvPr/>
        </p:nvSpPr>
        <p:spPr>
          <a:xfrm>
            <a:off x="496119" y="1773585"/>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Hiring an NDIS provider should be done after proper research and scrutiny. Learn the approaches of various agencies — the reputation of the company is a critical element. You can visit authentic review sites to learn about the track record.</a:t>
            </a:r>
            <a:endParaRPr lang="en-US" sz="950" dirty="0"/>
          </a:p>
        </p:txBody>
      </p:sp>
      <p:sp>
        <p:nvSpPr>
          <p:cNvPr id="4" name="Shape 2"/>
          <p:cNvSpPr/>
          <p:nvPr/>
        </p:nvSpPr>
        <p:spPr>
          <a:xfrm>
            <a:off x="496119" y="2310036"/>
            <a:ext cx="279053" cy="279053"/>
          </a:xfrm>
          <a:prstGeom prst="roundRect">
            <a:avLst>
              <a:gd name="adj" fmla="val 18670"/>
            </a:avLst>
          </a:prstGeom>
          <a:solidFill>
            <a:srgbClr val="CCEEFF"/>
          </a:solidFill>
          <a:ln w="4763">
            <a:solidFill>
              <a:srgbClr val="B2D4E5"/>
            </a:solidFill>
            <a:prstDash val="solid"/>
          </a:ln>
        </p:spPr>
      </p:sp>
      <p:sp>
        <p:nvSpPr>
          <p:cNvPr id="5" name="Text 3"/>
          <p:cNvSpPr/>
          <p:nvPr/>
        </p:nvSpPr>
        <p:spPr>
          <a:xfrm>
            <a:off x="537976" y="2327486"/>
            <a:ext cx="195337" cy="244153"/>
          </a:xfrm>
          <a:prstGeom prst="rect">
            <a:avLst/>
          </a:prstGeom>
          <a:noFill/>
          <a:ln/>
        </p:spPr>
        <p:txBody>
          <a:bodyPr wrap="none" lIns="0" tIns="0" rIns="0" bIns="0" rtlCol="0" anchor="ctr"/>
          <a:lstStyle/>
          <a:p>
            <a:pPr marL="0" indent="0" algn="ctr">
              <a:lnSpc>
                <a:spcPct val="100000"/>
              </a:lnSpc>
              <a:buNone/>
            </a:pPr>
            <a:r>
              <a:rPr lang="en-US" sz="1500" b="1" dirty="0">
                <a:solidFill>
                  <a:srgbClr val="272525"/>
                </a:solidFill>
                <a:latin typeface="Petrona Bold" pitchFamily="34" charset="0"/>
                <a:ea typeface="Petrona Bold" pitchFamily="34" charset="-122"/>
                <a:cs typeface="Petrona Bold" pitchFamily="34" charset="-120"/>
              </a:rPr>
              <a:t>1</a:t>
            </a:r>
            <a:endParaRPr lang="en-US" sz="1500" dirty="0"/>
          </a:p>
        </p:txBody>
      </p:sp>
      <p:sp>
        <p:nvSpPr>
          <p:cNvPr id="6" name="Text 4"/>
          <p:cNvSpPr/>
          <p:nvPr/>
        </p:nvSpPr>
        <p:spPr>
          <a:xfrm>
            <a:off x="899145" y="2352675"/>
            <a:ext cx="1641649"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Research &amp; Scrutinize</a:t>
            </a:r>
            <a:endParaRPr lang="en-US" sz="1250" dirty="0"/>
          </a:p>
        </p:txBody>
      </p:sp>
      <p:sp>
        <p:nvSpPr>
          <p:cNvPr id="7" name="Text 5"/>
          <p:cNvSpPr/>
          <p:nvPr/>
        </p:nvSpPr>
        <p:spPr>
          <a:xfrm>
            <a:off x="899145" y="2630612"/>
            <a:ext cx="2210842"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Learn the approaches of various agencies and check authentic review sites to understand their track record before making a decision.</a:t>
            </a:r>
            <a:endParaRPr lang="en-US" sz="950" dirty="0"/>
          </a:p>
        </p:txBody>
      </p:sp>
      <p:sp>
        <p:nvSpPr>
          <p:cNvPr id="8" name="Shape 6"/>
          <p:cNvSpPr/>
          <p:nvPr/>
        </p:nvSpPr>
        <p:spPr>
          <a:xfrm>
            <a:off x="3264991" y="2310036"/>
            <a:ext cx="279053" cy="279053"/>
          </a:xfrm>
          <a:prstGeom prst="roundRect">
            <a:avLst>
              <a:gd name="adj" fmla="val 18670"/>
            </a:avLst>
          </a:prstGeom>
          <a:solidFill>
            <a:srgbClr val="CCEEFF"/>
          </a:solidFill>
          <a:ln w="4763">
            <a:solidFill>
              <a:srgbClr val="B2D4E5"/>
            </a:solidFill>
            <a:prstDash val="solid"/>
          </a:ln>
        </p:spPr>
      </p:sp>
      <p:sp>
        <p:nvSpPr>
          <p:cNvPr id="9" name="Text 7"/>
          <p:cNvSpPr/>
          <p:nvPr/>
        </p:nvSpPr>
        <p:spPr>
          <a:xfrm>
            <a:off x="3306849" y="2327486"/>
            <a:ext cx="195337" cy="244153"/>
          </a:xfrm>
          <a:prstGeom prst="rect">
            <a:avLst/>
          </a:prstGeom>
          <a:noFill/>
          <a:ln/>
        </p:spPr>
        <p:txBody>
          <a:bodyPr wrap="none" lIns="0" tIns="0" rIns="0" bIns="0" rtlCol="0" anchor="ctr"/>
          <a:lstStyle/>
          <a:p>
            <a:pPr marL="0" indent="0" algn="ctr">
              <a:lnSpc>
                <a:spcPct val="100000"/>
              </a:lnSpc>
              <a:buNone/>
            </a:pPr>
            <a:r>
              <a:rPr lang="en-US" sz="1500" b="1" dirty="0">
                <a:solidFill>
                  <a:srgbClr val="272525"/>
                </a:solidFill>
                <a:latin typeface="Petrona Bold" pitchFamily="34" charset="0"/>
                <a:ea typeface="Petrona Bold" pitchFamily="34" charset="-122"/>
                <a:cs typeface="Petrona Bold" pitchFamily="34" charset="-120"/>
              </a:rPr>
              <a:t>2</a:t>
            </a:r>
            <a:endParaRPr lang="en-US" sz="1500" dirty="0"/>
          </a:p>
        </p:txBody>
      </p:sp>
      <p:sp>
        <p:nvSpPr>
          <p:cNvPr id="10" name="Text 8"/>
          <p:cNvSpPr/>
          <p:nvPr/>
        </p:nvSpPr>
        <p:spPr>
          <a:xfrm>
            <a:off x="3668018" y="2352675"/>
            <a:ext cx="2055316" cy="203522"/>
          </a:xfrm>
          <a:prstGeom prst="rect">
            <a:avLst/>
          </a:prstGeom>
          <a:noFill/>
          <a:ln/>
        </p:spPr>
        <p:txBody>
          <a:bodyPr wrap="none" lIns="0" tIns="0" rIns="0" bIns="0" rtlCol="0" anchor="t"/>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Verify Reputation &amp; Pricing</a:t>
            </a:r>
            <a:endParaRPr lang="en-US" sz="1250" dirty="0"/>
          </a:p>
        </p:txBody>
      </p:sp>
      <p:sp>
        <p:nvSpPr>
          <p:cNvPr id="11" name="Text 9"/>
          <p:cNvSpPr/>
          <p:nvPr/>
        </p:nvSpPr>
        <p:spPr>
          <a:xfrm>
            <a:off x="3668018" y="2630612"/>
            <a:ext cx="2210916"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The reputation of the company is critical. Trusted providers have transparent pricing that does not hide anything.</a:t>
            </a:r>
            <a:endParaRPr lang="en-US" sz="950" dirty="0"/>
          </a:p>
        </p:txBody>
      </p:sp>
      <p:sp>
        <p:nvSpPr>
          <p:cNvPr id="12" name="Shape 10"/>
          <p:cNvSpPr/>
          <p:nvPr/>
        </p:nvSpPr>
        <p:spPr>
          <a:xfrm>
            <a:off x="6033939" y="2310036"/>
            <a:ext cx="279053" cy="279053"/>
          </a:xfrm>
          <a:prstGeom prst="roundRect">
            <a:avLst>
              <a:gd name="adj" fmla="val 18670"/>
            </a:avLst>
          </a:prstGeom>
          <a:solidFill>
            <a:srgbClr val="CCEEFF"/>
          </a:solidFill>
          <a:ln w="4763">
            <a:solidFill>
              <a:srgbClr val="B2D4E5"/>
            </a:solidFill>
            <a:prstDash val="solid"/>
          </a:ln>
        </p:spPr>
      </p:sp>
      <p:sp>
        <p:nvSpPr>
          <p:cNvPr id="13" name="Text 11"/>
          <p:cNvSpPr/>
          <p:nvPr/>
        </p:nvSpPr>
        <p:spPr>
          <a:xfrm>
            <a:off x="6075797" y="2327486"/>
            <a:ext cx="195337" cy="244153"/>
          </a:xfrm>
          <a:prstGeom prst="rect">
            <a:avLst/>
          </a:prstGeom>
          <a:noFill/>
          <a:ln/>
        </p:spPr>
        <p:txBody>
          <a:bodyPr wrap="none" lIns="0" tIns="0" rIns="0" bIns="0" rtlCol="0" anchor="ctr"/>
          <a:lstStyle/>
          <a:p>
            <a:pPr marL="0" indent="0" algn="ctr">
              <a:lnSpc>
                <a:spcPct val="100000"/>
              </a:lnSpc>
              <a:buNone/>
            </a:pPr>
            <a:r>
              <a:rPr lang="en-US" sz="1500" b="1" dirty="0">
                <a:solidFill>
                  <a:srgbClr val="272525"/>
                </a:solidFill>
                <a:latin typeface="Petrona Bold" pitchFamily="34" charset="0"/>
                <a:ea typeface="Petrona Bold" pitchFamily="34" charset="-122"/>
                <a:cs typeface="Petrona Bold" pitchFamily="34" charset="-120"/>
              </a:rPr>
              <a:t>3</a:t>
            </a:r>
            <a:endParaRPr lang="en-US" sz="1500" dirty="0"/>
          </a:p>
        </p:txBody>
      </p:sp>
      <p:sp>
        <p:nvSpPr>
          <p:cNvPr id="14" name="Text 12"/>
          <p:cNvSpPr/>
          <p:nvPr/>
        </p:nvSpPr>
        <p:spPr>
          <a:xfrm>
            <a:off x="6436965" y="2352675"/>
            <a:ext cx="2210916" cy="407045"/>
          </a:xfrm>
          <a:prstGeom prst="rect">
            <a:avLst/>
          </a:prstGeom>
          <a:noFill/>
          <a:ln/>
        </p:spPr>
        <p:txBody>
          <a:bodyPr wrap="square" lIns="0" tIns="0" rIns="0" bIns="0" rtlCol="0" anchor="t">
            <a:normAutofit/>
          </a:bodyPr>
          <a:lstStyle/>
          <a:p>
            <a:pPr marL="0" indent="0" algn="l">
              <a:lnSpc>
                <a:spcPct val="104000"/>
              </a:lnSpc>
              <a:buNone/>
            </a:pPr>
            <a:r>
              <a:rPr lang="en-US" sz="1250" b="1" dirty="0">
                <a:solidFill>
                  <a:srgbClr val="272525"/>
                </a:solidFill>
                <a:latin typeface="Petrona Bold" pitchFamily="34" charset="0"/>
                <a:ea typeface="Petrona Bold" pitchFamily="34" charset="-122"/>
                <a:cs typeface="Petrona Bold" pitchFamily="34" charset="-120"/>
              </a:rPr>
              <a:t>Expect a Comprehensive Approach</a:t>
            </a:r>
            <a:endParaRPr lang="en-US" sz="1250" dirty="0"/>
          </a:p>
        </p:txBody>
      </p:sp>
      <p:sp>
        <p:nvSpPr>
          <p:cNvPr id="15" name="Text 13"/>
          <p:cNvSpPr/>
          <p:nvPr/>
        </p:nvSpPr>
        <p:spPr>
          <a:xfrm>
            <a:off x="6436965" y="2834134"/>
            <a:ext cx="2210916" cy="1190774"/>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72525"/>
                </a:solidFill>
                <a:latin typeface="Inter" pitchFamily="34" charset="0"/>
                <a:ea typeface="Inter" pitchFamily="34" charset="-122"/>
                <a:cs typeface="Inter" pitchFamily="34" charset="-120"/>
              </a:rPr>
              <a:t>Trusted providers will work with you, your family, and caregivers to make everything systematic and result-driven. You can expect a comprehensive approach from the most efficient service providers.</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887</Words>
  <Application>Microsoft Office PowerPoint</Application>
  <PresentationFormat>On-screen Show (16:9)</PresentationFormat>
  <Paragraphs>74</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Inter</vt:lpstr>
      <vt:lpstr>Petrona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Varsha Shrivastav</cp:lastModifiedBy>
  <cp:revision>2</cp:revision>
  <dcterms:created xsi:type="dcterms:W3CDTF">2026-06-25T05:24:35Z</dcterms:created>
  <dcterms:modified xsi:type="dcterms:W3CDTF">2026-06-25T05:28:49Z</dcterms:modified>
</cp:coreProperties>
</file>