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0743" t="0" r="-30743"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18294"/>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 Security measures specifically tailored to your project, addressing vulnerabilities and reducing potential attack points.</a:t>
            </a:r>
          </a:p>
          <a:p>
            <a:pPr algn="ctr">
              <a:lnSpc>
                <a:spcPts val="4373"/>
              </a:lnSpc>
              <a:spcBef>
                <a:spcPct val="0"/>
              </a:spcBef>
            </a:pPr>
            <a:r>
              <a:rPr lang="en-US" sz="2733">
                <a:solidFill>
                  <a:srgbClr val="000000"/>
                </a:solidFill>
                <a:latin typeface="Canva Sans"/>
                <a:ea typeface="Canva Sans"/>
                <a:cs typeface="Canva Sans"/>
                <a:sym typeface="Canva Sans"/>
              </a:rPr>
              <a:t>🏆 Winner: Custom Development</a:t>
            </a:r>
          </a:p>
          <a:p>
            <a:pPr algn="ctr">
              <a:lnSpc>
                <a:spcPts val="4373"/>
              </a:lnSpc>
              <a:spcBef>
                <a:spcPct val="0"/>
              </a:spcBef>
            </a:pPr>
            <a:r>
              <a:rPr lang="en-US" sz="2733">
                <a:solidFill>
                  <a:srgbClr val="000000"/>
                </a:solidFill>
                <a:latin typeface="Canva Sans"/>
                <a:ea typeface="Canva Sans"/>
                <a:cs typeface="Canva Sans"/>
                <a:sym typeface="Canva Sans"/>
              </a:rPr>
              <a:t>5. Customization &amp; Flexibility</a:t>
            </a:r>
          </a:p>
          <a:p>
            <a:pPr algn="ctr">
              <a:lnSpc>
                <a:spcPts val="4373"/>
              </a:lnSpc>
              <a:spcBef>
                <a:spcPct val="0"/>
              </a:spcBef>
            </a:pPr>
            <a:r>
              <a:rPr lang="en-US" sz="2733">
                <a:solidFill>
                  <a:srgbClr val="000000"/>
                </a:solidFill>
                <a:latin typeface="Canva Sans"/>
                <a:ea typeface="Canva Sans"/>
                <a:cs typeface="Canva Sans"/>
                <a:sym typeface="Canva Sans"/>
              </a:rPr>
              <a:t>WordPress: Plugin-dependent; extensive customization can get messy.</a:t>
            </a:r>
          </a:p>
          <a:p>
            <a:pPr algn="ctr">
              <a:lnSpc>
                <a:spcPts val="4373"/>
              </a:lnSpc>
              <a:spcBef>
                <a:spcPct val="0"/>
              </a:spcBef>
            </a:pPr>
            <a:r>
              <a:rPr lang="en-US" sz="2733">
                <a:solidFill>
                  <a:srgbClr val="000000"/>
                </a:solidFill>
                <a:latin typeface="Canva Sans"/>
                <a:ea typeface="Canva Sans"/>
                <a:cs typeface="Canva Sans"/>
                <a:sym typeface="Canva Sans"/>
              </a:rPr>
              <a:t>Custom: Infinite flexibility with clean, purpose-built code.</a:t>
            </a:r>
          </a:p>
          <a:p>
            <a:pPr algn="ctr">
              <a:lnSpc>
                <a:spcPts val="4373"/>
              </a:lnSpc>
              <a:spcBef>
                <a:spcPct val="0"/>
              </a:spcBef>
            </a:pPr>
            <a:r>
              <a:rPr lang="en-US" sz="2733">
                <a:solidFill>
                  <a:srgbClr val="000000"/>
                </a:solidFill>
                <a:latin typeface="Canva Sans"/>
                <a:ea typeface="Canva Sans"/>
                <a:cs typeface="Canva Sans"/>
                <a:sym typeface="Canva Sans"/>
              </a:rPr>
              <a:t>🏆 Winner: Custom Development</a:t>
            </a:r>
          </a:p>
          <a:p>
            <a:pPr algn="ctr">
              <a:lnSpc>
                <a:spcPts val="4373"/>
              </a:lnSpc>
              <a:spcBef>
                <a:spcPct val="0"/>
              </a:spcBef>
            </a:pPr>
            <a:r>
              <a:rPr lang="en-US" sz="2733">
                <a:solidFill>
                  <a:srgbClr val="000000"/>
                </a:solidFill>
                <a:latin typeface="Canva Sans"/>
                <a:ea typeface="Canva Sans"/>
                <a:cs typeface="Canva Sans"/>
                <a:sym typeface="Canva Sans"/>
              </a:rPr>
              <a:t>6. Maintenance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50645"/>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WordPress: Needs consistent maintenance, including updates to plugins, themes, and the core platform to ensure performance and security.</a:t>
            </a:r>
          </a:p>
        </p:txBody>
      </p:sp>
      <p:sp>
        <p:nvSpPr>
          <p:cNvPr name="TextBox 3" id="3"/>
          <p:cNvSpPr txBox="true"/>
          <p:nvPr/>
        </p:nvSpPr>
        <p:spPr>
          <a:xfrm rot="0">
            <a:off x="276448" y="4833803"/>
            <a:ext cx="17735104"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Custom: Easier to maintain with clean architecture but may need developer support.</a:t>
            </a:r>
          </a:p>
          <a:p>
            <a:pPr algn="ctr">
              <a:lnSpc>
                <a:spcPts val="3821"/>
              </a:lnSpc>
              <a:spcBef>
                <a:spcPct val="0"/>
              </a:spcBef>
            </a:pPr>
            <a:r>
              <a:rPr lang="en-US" sz="2729">
                <a:solidFill>
                  <a:srgbClr val="000000"/>
                </a:solidFill>
                <a:latin typeface="Canva Sans"/>
                <a:ea typeface="Canva Sans"/>
                <a:cs typeface="Canva Sans"/>
                <a:sym typeface="Canva Sans"/>
              </a:rPr>
              <a:t>🏆 Winner: Tie (depends on setup)</a:t>
            </a:r>
          </a:p>
          <a:p>
            <a:pPr algn="ctr">
              <a:lnSpc>
                <a:spcPts val="3821"/>
              </a:lnSpc>
              <a:spcBef>
                <a:spcPct val="0"/>
              </a:spcBef>
            </a:pPr>
            <a:r>
              <a:rPr lang="en-US" sz="2729">
                <a:solidFill>
                  <a:srgbClr val="000000"/>
                </a:solidFill>
                <a:latin typeface="Canva Sans"/>
                <a:ea typeface="Canva Sans"/>
                <a:cs typeface="Canva Sans"/>
                <a:sym typeface="Canva Sans"/>
              </a:rPr>
              <a:t>When to Choose WordPress in 2025</a:t>
            </a:r>
          </a:p>
          <a:p>
            <a:pPr algn="ctr">
              <a:lnSpc>
                <a:spcPts val="3821"/>
              </a:lnSpc>
              <a:spcBef>
                <a:spcPct val="0"/>
              </a:spcBef>
            </a:pPr>
            <a:r>
              <a:rPr lang="en-US" sz="2729">
                <a:solidFill>
                  <a:srgbClr val="000000"/>
                </a:solidFill>
                <a:latin typeface="Canva Sans"/>
                <a:ea typeface="Canva Sans"/>
                <a:cs typeface="Canva Sans"/>
                <a:sym typeface="Canva Sans"/>
              </a:rPr>
              <a:t>You’re looking for a quick, cost-effective solution to establish your online presence</a:t>
            </a:r>
          </a:p>
          <a:p>
            <a:pPr algn="ctr">
              <a:lnSpc>
                <a:spcPts val="3821"/>
              </a:lnSpc>
              <a:spcBef>
                <a:spcPct val="0"/>
              </a:spcBef>
            </a:pPr>
            <a:r>
              <a:rPr lang="en-US" sz="2729">
                <a:solidFill>
                  <a:srgbClr val="000000"/>
                </a:solidFill>
                <a:latin typeface="Canva Sans"/>
                <a:ea typeface="Canva Sans"/>
                <a:cs typeface="Canva Sans"/>
                <a:sym typeface="Canva Sans"/>
              </a:rPr>
              <a:t>Your website needs are straightforward, without the demand for advanced features or custom integrations</a:t>
            </a:r>
          </a:p>
          <a:p>
            <a:pPr algn="ctr">
              <a:lnSpc>
                <a:spcPts val="3821"/>
              </a:lnSpc>
              <a:spcBef>
                <a:spcPct val="0"/>
              </a:spcBef>
            </a:pPr>
            <a:r>
              <a:rPr lang="en-US" sz="2729">
                <a:solidFill>
                  <a:srgbClr val="000000"/>
                </a:solidFill>
                <a:latin typeface="Canva Sans"/>
                <a:ea typeface="Canva Sans"/>
                <a:cs typeface="Canva Sans"/>
                <a:sym typeface="Canva Sans"/>
              </a:rPr>
              <a:t>You intend to handle content management internally without the need for external assistance.</a:t>
            </a:r>
          </a:p>
          <a:p>
            <a:pPr algn="ctr">
              <a:lnSpc>
                <a:spcPts val="3821"/>
              </a:lnSpc>
              <a:spcBef>
                <a:spcPct val="0"/>
              </a:spcBef>
            </a:pPr>
            <a:r>
              <a:rPr lang="en-US" sz="2729">
                <a:solidFill>
                  <a:srgbClr val="000000"/>
                </a:solidFill>
                <a:latin typeface="Canva Sans"/>
                <a:ea typeface="Canva Sans"/>
                <a:cs typeface="Canva Sans"/>
                <a:sym typeface="Canva Sans"/>
              </a:rPr>
              <a:t>You’re building a blog, portfolio, or small e-commerce store</a:t>
            </a:r>
          </a:p>
          <a:p>
            <a:pPr algn="ctr">
              <a:lnSpc>
                <a:spcPts val="3821"/>
              </a:lnSpc>
              <a:spcBef>
                <a:spcPct val="0"/>
              </a:spcBef>
            </a:pPr>
            <a:r>
              <a:rPr lang="en-US" sz="2729">
                <a:solidFill>
                  <a:srgbClr val="000000"/>
                </a:solidFill>
                <a:latin typeface="Canva Sans"/>
                <a:ea typeface="Canva Sans"/>
                <a:cs typeface="Canva Sans"/>
                <a:sym typeface="Canva Sans"/>
              </a:rPr>
              <a:t>When to Choose Custom Development in 2025</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481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Your site requires unique or complex functionality</a:t>
            </a:r>
          </a:p>
          <a:p>
            <a:pPr algn="ctr">
              <a:lnSpc>
                <a:spcPts val="3821"/>
              </a:lnSpc>
              <a:spcBef>
                <a:spcPct val="0"/>
              </a:spcBef>
            </a:pPr>
            <a:r>
              <a:rPr lang="en-US" sz="2729">
                <a:solidFill>
                  <a:srgbClr val="000000"/>
                </a:solidFill>
                <a:latin typeface="Canva Sans"/>
                <a:ea typeface="Canva Sans"/>
                <a:cs typeface="Canva Sans"/>
                <a:sym typeface="Canva Sans"/>
              </a:rPr>
              <a:t>You require superior performance, robust security measures, and the ability to scale seamlessly as your business grows.</a:t>
            </a:r>
          </a:p>
          <a:p>
            <a:pPr algn="ctr">
              <a:lnSpc>
                <a:spcPts val="3821"/>
              </a:lnSpc>
              <a:spcBef>
                <a:spcPct val="0"/>
              </a:spcBef>
            </a:pPr>
            <a:r>
              <a:rPr lang="en-US" sz="2729">
                <a:solidFill>
                  <a:srgbClr val="000000"/>
                </a:solidFill>
                <a:latin typeface="Canva Sans"/>
                <a:ea typeface="Canva Sans"/>
                <a:cs typeface="Canva Sans"/>
                <a:sym typeface="Canva Sans"/>
              </a:rPr>
              <a:t>You desire complete autonomy over how users interact with and navigate your website.</a:t>
            </a:r>
          </a:p>
          <a:p>
            <a:pPr algn="ctr">
              <a:lnSpc>
                <a:spcPts val="3821"/>
              </a:lnSpc>
              <a:spcBef>
                <a:spcPct val="0"/>
              </a:spcBef>
            </a:pPr>
            <a:r>
              <a:rPr lang="en-US" sz="2729">
                <a:solidFill>
                  <a:srgbClr val="000000"/>
                </a:solidFill>
                <a:latin typeface="Canva Sans"/>
                <a:ea typeface="Canva Sans"/>
                <a:cs typeface="Canva Sans"/>
                <a:sym typeface="Canva Sans"/>
              </a:rPr>
              <a:t>You're building a web app, large-scale e-commerce platform, or SaaS product</a:t>
            </a:r>
          </a:p>
          <a:p>
            <a:pPr algn="ctr">
              <a:lnSpc>
                <a:spcPts val="3821"/>
              </a:lnSpc>
              <a:spcBef>
                <a:spcPct val="0"/>
              </a:spcBef>
            </a:pPr>
            <a:r>
              <a:rPr lang="en-US" sz="2729">
                <a:solidFill>
                  <a:srgbClr val="000000"/>
                </a:solidFill>
                <a:latin typeface="Canva Sans"/>
                <a:ea typeface="Canva Sans"/>
                <a:cs typeface="Canva Sans"/>
                <a:sym typeface="Canva Sans"/>
              </a:rPr>
              <a:t>Conclusion: It’s About Fit, Not Flash</a:t>
            </a:r>
          </a:p>
          <a:p>
            <a:pPr algn="ctr">
              <a:lnSpc>
                <a:spcPts val="3821"/>
              </a:lnSpc>
              <a:spcBef>
                <a:spcPct val="0"/>
              </a:spcBef>
            </a:pPr>
            <a:r>
              <a:rPr lang="en-US" sz="2729">
                <a:solidFill>
                  <a:srgbClr val="000000"/>
                </a:solidFill>
                <a:latin typeface="Canva Sans"/>
                <a:ea typeface="Canva Sans"/>
                <a:cs typeface="Canva Sans"/>
                <a:sym typeface="Canva Sans"/>
              </a:rPr>
              <a:t>In 2025, both WordPress and custom development have their place — it all comes down to your business goals, budget, and future plans. WordPress is ideal for quick, cost-effective projects that don’t require deep customization. Custom development, in contrast, represents a strategic, long-term investment that emphasizes flexibility, robust security, and optimized performance.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71329"/>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At [Your Company Name], we help clients evaluate their needs and build websites that grow with their business. Whether you're leaning toward WordPress or want a tailor-made digital solution, our team is ready to help you make the right choice.</a:t>
            </a:r>
          </a:p>
        </p:txBody>
      </p:sp>
      <p:sp>
        <p:nvSpPr>
          <p:cNvPr name="TextBox 3" id="3"/>
          <p:cNvSpPr txBox="true"/>
          <p:nvPr/>
        </p:nvSpPr>
        <p:spPr>
          <a:xfrm rot="0">
            <a:off x="0" y="7285837"/>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Transform Your Online Presence with Expert Website Design and Development Solutions</a:t>
            </a:r>
          </a:p>
          <a:p>
            <a:pPr algn="ctr">
              <a:lnSpc>
                <a:spcPts val="3821"/>
              </a:lnSpc>
              <a:spcBef>
                <a:spcPct val="0"/>
              </a:spcBef>
            </a:pPr>
            <a:r>
              <a:rPr lang="en-US" sz="2729">
                <a:solidFill>
                  <a:srgbClr val="000000"/>
                </a:solidFill>
                <a:latin typeface="Canva Sans"/>
                <a:ea typeface="Canva Sans"/>
                <a:cs typeface="Canva Sans"/>
                <a:sym typeface="Canva Sans"/>
              </a:rPr>
              <a:t>A professional website is the foundation of your digital identity. From boosting your brand’s credibility to improving user experience, a well-designed website can make a lasting impact.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40252"/>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Here’s how expert web design and development can elevate your online presence:</a:t>
            </a:r>
          </a:p>
          <a:p>
            <a:pPr algn="ctr">
              <a:lnSpc>
                <a:spcPts val="3821"/>
              </a:lnSpc>
              <a:spcBef>
                <a:spcPct val="0"/>
              </a:spcBef>
            </a:pPr>
            <a:r>
              <a:rPr lang="en-US" sz="2729">
                <a:solidFill>
                  <a:srgbClr val="000000"/>
                </a:solidFill>
                <a:latin typeface="Canva Sans"/>
                <a:ea typeface="Canva Sans"/>
                <a:cs typeface="Canva Sans"/>
                <a:sym typeface="Canva Sans"/>
              </a:rPr>
              <a:t>First Impressions Count</a:t>
            </a:r>
          </a:p>
          <a:p>
            <a:pPr algn="ctr">
              <a:lnSpc>
                <a:spcPts val="3821"/>
              </a:lnSpc>
              <a:spcBef>
                <a:spcPct val="0"/>
              </a:spcBef>
            </a:pPr>
            <a:r>
              <a:rPr lang="en-US" sz="2729">
                <a:solidFill>
                  <a:srgbClr val="000000"/>
                </a:solidFill>
                <a:latin typeface="Canva Sans"/>
                <a:ea typeface="Canva Sans"/>
                <a:cs typeface="Canva Sans"/>
                <a:sym typeface="Canva Sans"/>
              </a:rPr>
              <a:t> Your website is often the first impression potential customers form of your business. A clean, modern, and intuitive design creates the foundation for a positive user experience.</a:t>
            </a:r>
          </a:p>
          <a:p>
            <a:pPr algn="ctr">
              <a:lnSpc>
                <a:spcPts val="3821"/>
              </a:lnSpc>
              <a:spcBef>
                <a:spcPct val="0"/>
              </a:spcBef>
            </a:pPr>
            <a:r>
              <a:rPr lang="en-US" sz="2729">
                <a:solidFill>
                  <a:srgbClr val="000000"/>
                </a:solidFill>
                <a:latin typeface="Canva Sans"/>
                <a:ea typeface="Canva Sans"/>
                <a:cs typeface="Canva Sans"/>
                <a:sym typeface="Canva Sans"/>
              </a:rPr>
              <a:t>Enhanced User Experience</a:t>
            </a:r>
          </a:p>
          <a:p>
            <a:pPr algn="ctr">
              <a:lnSpc>
                <a:spcPts val="3821"/>
              </a:lnSpc>
              <a:spcBef>
                <a:spcPct val="0"/>
              </a:spcBef>
            </a:pPr>
            <a:r>
              <a:rPr lang="en-US" sz="2729">
                <a:solidFill>
                  <a:srgbClr val="000000"/>
                </a:solidFill>
                <a:latin typeface="Canva Sans"/>
                <a:ea typeface="Canva Sans"/>
                <a:cs typeface="Canva Sans"/>
                <a:sym typeface="Canva Sans"/>
              </a:rPr>
              <a:t> Easy navigation and a responsive design create an enjoyable experience for visitors, increasing the chances of engagement and conversions.</a:t>
            </a:r>
          </a:p>
          <a:p>
            <a:pPr algn="ctr">
              <a:lnSpc>
                <a:spcPts val="3821"/>
              </a:lnSpc>
              <a:spcBef>
                <a:spcPct val="0"/>
              </a:spcBef>
            </a:pPr>
            <a:r>
              <a:rPr lang="en-US" sz="2729">
                <a:solidFill>
                  <a:srgbClr val="000000"/>
                </a:solidFill>
                <a:latin typeface="Canva Sans"/>
                <a:ea typeface="Canva Sans"/>
                <a:cs typeface="Canva Sans"/>
                <a:sym typeface="Canva Sans"/>
              </a:rPr>
              <a:t>Mobile Optimization</a:t>
            </a:r>
          </a:p>
          <a:p>
            <a:pPr algn="ctr">
              <a:lnSpc>
                <a:spcPts val="3821"/>
              </a:lnSpc>
              <a:spcBef>
                <a:spcPct val="0"/>
              </a:spcBef>
            </a:pPr>
            <a:r>
              <a:rPr lang="en-US" sz="2729">
                <a:solidFill>
                  <a:srgbClr val="000000"/>
                </a:solidFill>
                <a:latin typeface="Canva Sans"/>
                <a:ea typeface="Canva Sans"/>
                <a:cs typeface="Canva Sans"/>
                <a:sym typeface="Canva Sans"/>
              </a:rPr>
              <a:t> With the majority of web traffic coming from mobile devices, having a responsive, mobile-friendly website is crucial for reaching a broader audience.</a:t>
            </a:r>
          </a:p>
          <a:p>
            <a:pPr algn="ctr">
              <a:lnSpc>
                <a:spcPts val="3821"/>
              </a:lnSpc>
              <a:spcBef>
                <a:spcPct val="0"/>
              </a:spcBef>
            </a:pPr>
            <a:r>
              <a:rPr lang="en-US" sz="2729">
                <a:solidFill>
                  <a:srgbClr val="000000"/>
                </a:solidFill>
                <a:latin typeface="Canva Sans"/>
                <a:ea typeface="Canva Sans"/>
                <a:cs typeface="Canva Sans"/>
                <a:sym typeface="Canva Sans"/>
              </a:rPr>
              <a:t>SEO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3612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Professional web development ensures your site is SEO-friendly, helping you rank better on search engines and attract organic traffic.</a:t>
            </a:r>
          </a:p>
          <a:p>
            <a:pPr algn="ctr">
              <a:lnSpc>
                <a:spcPts val="3821"/>
              </a:lnSpc>
              <a:spcBef>
                <a:spcPct val="0"/>
              </a:spcBef>
            </a:pPr>
            <a:r>
              <a:rPr lang="en-US" sz="2729">
                <a:solidFill>
                  <a:srgbClr val="000000"/>
                </a:solidFill>
                <a:latin typeface="Canva Sans"/>
                <a:ea typeface="Canva Sans"/>
                <a:cs typeface="Canva Sans"/>
                <a:sym typeface="Canva Sans"/>
              </a:rPr>
              <a:t>Building Brand Identity</a:t>
            </a:r>
          </a:p>
          <a:p>
            <a:pPr algn="ctr">
              <a:lnSpc>
                <a:spcPts val="3821"/>
              </a:lnSpc>
              <a:spcBef>
                <a:spcPct val="0"/>
              </a:spcBef>
            </a:pPr>
            <a:r>
              <a:rPr lang="en-US" sz="2729">
                <a:solidFill>
                  <a:srgbClr val="000000"/>
                </a:solidFill>
                <a:latin typeface="Canva Sans"/>
                <a:ea typeface="Canva Sans"/>
                <a:cs typeface="Canva Sans"/>
                <a:sym typeface="Canva Sans"/>
              </a:rPr>
              <a:t> Your website reflects your brand in the digital world. Expert design elements reflect your company’s values, ensuring consistency across all touchpoints.</a:t>
            </a:r>
          </a:p>
          <a:p>
            <a:pPr algn="ctr">
              <a:lnSpc>
                <a:spcPts val="3821"/>
              </a:lnSpc>
              <a:spcBef>
                <a:spcPct val="0"/>
              </a:spcBef>
            </a:pPr>
            <a:r>
              <a:rPr lang="en-US" sz="2729">
                <a:solidFill>
                  <a:srgbClr val="000000"/>
                </a:solidFill>
                <a:latin typeface="Canva Sans"/>
                <a:ea typeface="Canva Sans"/>
                <a:cs typeface="Canva Sans"/>
                <a:sym typeface="Canva Sans"/>
              </a:rPr>
              <a:t>By investing in professional web design and development, you ensure that your site not only looks great but works effectively to meet your business goals.</a:t>
            </a:r>
          </a:p>
          <a:p>
            <a:pPr algn="ctr">
              <a:lnSpc>
                <a:spcPts val="3821"/>
              </a:lnSpc>
              <a:spcBef>
                <a:spcPct val="0"/>
              </a:spcBef>
            </a:pPr>
            <a:r>
              <a:rPr lang="en-US" sz="2729">
                <a:solidFill>
                  <a:srgbClr val="000000"/>
                </a:solidFill>
                <a:latin typeface="Canva Sans"/>
                <a:ea typeface="Canva Sans"/>
                <a:cs typeface="Canva Sans"/>
                <a:sym typeface="Canva Sans"/>
              </a:rPr>
              <a:t>How Professional Website Design and Development Can Boost Your Brand</a:t>
            </a:r>
          </a:p>
          <a:p>
            <a:pPr algn="ctr">
              <a:lnSpc>
                <a:spcPts val="3821"/>
              </a:lnSpc>
              <a:spcBef>
                <a:spcPct val="0"/>
              </a:spcBef>
            </a:pPr>
            <a:r>
              <a:rPr lang="en-US" sz="2729">
                <a:solidFill>
                  <a:srgbClr val="000000"/>
                </a:solidFill>
                <a:latin typeface="Canva Sans"/>
                <a:ea typeface="Canva Sans"/>
                <a:cs typeface="Canva Sans"/>
                <a:sym typeface="Canva Sans"/>
              </a:rPr>
              <a:t>A sleek, functional website is essential for any business. Here's why you need experts for your web design and development needs: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11446"/>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User-Centric Design</a:t>
            </a:r>
          </a:p>
          <a:p>
            <a:pPr algn="ctr">
              <a:lnSpc>
                <a:spcPts val="3821"/>
              </a:lnSpc>
              <a:spcBef>
                <a:spcPct val="0"/>
              </a:spcBef>
            </a:pPr>
            <a:r>
              <a:rPr lang="en-US" sz="2729">
                <a:solidFill>
                  <a:srgbClr val="000000"/>
                </a:solidFill>
                <a:latin typeface="Canva Sans"/>
                <a:ea typeface="Canva Sans"/>
                <a:cs typeface="Canva Sans"/>
                <a:sym typeface="Canva Sans"/>
              </a:rPr>
              <a:t> A well-designed website keeps users engaged and guides them through the site, making it easy for them to find what they need.</a:t>
            </a:r>
          </a:p>
          <a:p>
            <a:pPr algn="ctr">
              <a:lnSpc>
                <a:spcPts val="3821"/>
              </a:lnSpc>
              <a:spcBef>
                <a:spcPct val="0"/>
              </a:spcBef>
            </a:pPr>
            <a:r>
              <a:rPr lang="en-US" sz="2729">
                <a:solidFill>
                  <a:srgbClr val="000000"/>
                </a:solidFill>
                <a:latin typeface="Canva Sans"/>
                <a:ea typeface="Canva Sans"/>
                <a:cs typeface="Canva Sans"/>
                <a:sym typeface="Canva Sans"/>
              </a:rPr>
              <a:t>Improved Brand Image</a:t>
            </a:r>
          </a:p>
          <a:p>
            <a:pPr algn="ctr">
              <a:lnSpc>
                <a:spcPts val="3821"/>
              </a:lnSpc>
              <a:spcBef>
                <a:spcPct val="0"/>
              </a:spcBef>
            </a:pPr>
            <a:r>
              <a:rPr lang="en-US" sz="2729">
                <a:solidFill>
                  <a:srgbClr val="000000"/>
                </a:solidFill>
                <a:latin typeface="Canva Sans"/>
                <a:ea typeface="Canva Sans"/>
                <a:cs typeface="Canva Sans"/>
                <a:sym typeface="Canva Sans"/>
              </a:rPr>
              <a:t> A custom design aligned with your brand identity makes a strong impression on visitors, building trust and credibility.</a:t>
            </a:r>
          </a:p>
          <a:p>
            <a:pPr algn="ctr">
              <a:lnSpc>
                <a:spcPts val="3821"/>
              </a:lnSpc>
              <a:spcBef>
                <a:spcPct val="0"/>
              </a:spcBef>
            </a:pPr>
            <a:r>
              <a:rPr lang="en-US" sz="2729">
                <a:solidFill>
                  <a:srgbClr val="000000"/>
                </a:solidFill>
                <a:latin typeface="Canva Sans"/>
                <a:ea typeface="Canva Sans"/>
                <a:cs typeface="Canva Sans"/>
                <a:sym typeface="Canva Sans"/>
              </a:rPr>
              <a:t>Faster Load Times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84192"/>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Speed is crucial for retaining user engagement. Expert developers ensure fast load times, keeping potential customers from abandoning your site.</a:t>
            </a:r>
          </a:p>
          <a:p>
            <a:pPr algn="ctr">
              <a:lnSpc>
                <a:spcPts val="3821"/>
              </a:lnSpc>
              <a:spcBef>
                <a:spcPct val="0"/>
              </a:spcBef>
            </a:pPr>
            <a:r>
              <a:rPr lang="en-US" sz="2729">
                <a:solidFill>
                  <a:srgbClr val="000000"/>
                </a:solidFill>
                <a:latin typeface="Canva Sans"/>
                <a:ea typeface="Canva Sans"/>
                <a:cs typeface="Canva Sans"/>
                <a:sym typeface="Canva Sans"/>
              </a:rPr>
              <a:t>Responsive Design</a:t>
            </a:r>
          </a:p>
          <a:p>
            <a:pPr algn="ctr">
              <a:lnSpc>
                <a:spcPts val="3821"/>
              </a:lnSpc>
              <a:spcBef>
                <a:spcPct val="0"/>
              </a:spcBef>
            </a:pPr>
            <a:r>
              <a:rPr lang="en-US" sz="2729">
                <a:solidFill>
                  <a:srgbClr val="000000"/>
                </a:solidFill>
                <a:latin typeface="Canva Sans"/>
                <a:ea typeface="Canva Sans"/>
                <a:cs typeface="Canva Sans"/>
                <a:sym typeface="Canva Sans"/>
              </a:rPr>
              <a:t> With more people browsing on mobile, having a site that adapts to various devices is essential for a good user experience.</a:t>
            </a:r>
          </a:p>
          <a:p>
            <a:pPr algn="ctr">
              <a:lnSpc>
                <a:spcPts val="3821"/>
              </a:lnSpc>
              <a:spcBef>
                <a:spcPct val="0"/>
              </a:spcBef>
            </a:pPr>
            <a:r>
              <a:rPr lang="en-US" sz="2729">
                <a:solidFill>
                  <a:srgbClr val="000000"/>
                </a:solidFill>
                <a:latin typeface="Canva Sans"/>
                <a:ea typeface="Canva Sans"/>
                <a:cs typeface="Canva Sans"/>
                <a:sym typeface="Canva Sans"/>
              </a:rPr>
              <a:t>Scalability</a:t>
            </a:r>
          </a:p>
          <a:p>
            <a:pPr algn="ctr">
              <a:lnSpc>
                <a:spcPts val="3821"/>
              </a:lnSpc>
              <a:spcBef>
                <a:spcPct val="0"/>
              </a:spcBef>
            </a:pPr>
            <a:r>
              <a:rPr lang="en-US" sz="2729">
                <a:solidFill>
                  <a:srgbClr val="000000"/>
                </a:solidFill>
                <a:latin typeface="Canva Sans"/>
                <a:ea typeface="Canva Sans"/>
                <a:cs typeface="Canva Sans"/>
                <a:sym typeface="Canva Sans"/>
              </a:rPr>
              <a:t> As your business evolves, your website should evolve alongside it. Professionals build sites that can scale with your expanding needs.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139142"/>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Investing in professional website design and development elevates your online presence and ensures your website is an asset that drives growth.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51228" y="263095"/>
            <a:ext cx="14893471" cy="3949525"/>
          </a:xfrm>
          <a:custGeom>
            <a:avLst/>
            <a:gdLst/>
            <a:ahLst/>
            <a:cxnLst/>
            <a:rect r="r" b="b" t="t" l="l"/>
            <a:pathLst>
              <a:path h="3949525" w="14893471">
                <a:moveTo>
                  <a:pt x="0" y="0"/>
                </a:moveTo>
                <a:lnTo>
                  <a:pt x="14893471" y="0"/>
                </a:lnTo>
                <a:lnTo>
                  <a:pt x="14893471" y="3949525"/>
                </a:lnTo>
                <a:lnTo>
                  <a:pt x="0" y="3949525"/>
                </a:lnTo>
                <a:lnTo>
                  <a:pt x="0" y="0"/>
                </a:lnTo>
                <a:close/>
              </a:path>
            </a:pathLst>
          </a:custGeom>
          <a:blipFill>
            <a:blip r:embed="rId2"/>
            <a:stretch>
              <a:fillRect l="0" t="-65926" r="0" b="-102564"/>
            </a:stretch>
          </a:blipFill>
        </p:spPr>
      </p:sp>
      <p:sp>
        <p:nvSpPr>
          <p:cNvPr name="TextBox 3" id="3"/>
          <p:cNvSpPr txBox="true"/>
          <p:nvPr/>
        </p:nvSpPr>
        <p:spPr>
          <a:xfrm rot="0">
            <a:off x="0" y="6616308"/>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WordPress vs Custom Development: Which Is Better for Your Website in 2025? A Web Agency’s Perspective</a:t>
            </a:r>
          </a:p>
          <a:p>
            <a:pPr algn="ctr">
              <a:lnSpc>
                <a:spcPts val="4373"/>
              </a:lnSpc>
              <a:spcBef>
                <a:spcPct val="0"/>
              </a:spcBef>
            </a:pPr>
            <a:r>
              <a:rPr lang="en-US" sz="2733">
                <a:solidFill>
                  <a:srgbClr val="000000"/>
                </a:solidFill>
                <a:latin typeface="Canva Sans"/>
                <a:ea typeface="Canva Sans"/>
                <a:cs typeface="Canva Sans"/>
                <a:sym typeface="Canva Sans"/>
              </a:rPr>
              <a:t>In the rapidly evolving digital landscape of 2025, your website is more than just a digital presence — it's your most powerful marketing tool.</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722" t="0" r="-4272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3931" y="283597"/>
            <a:ext cx="14397996" cy="3563377"/>
          </a:xfrm>
          <a:custGeom>
            <a:avLst/>
            <a:gdLst/>
            <a:ahLst/>
            <a:cxnLst/>
            <a:rect r="r" b="b" t="t" l="l"/>
            <a:pathLst>
              <a:path h="3563377" w="14397996">
                <a:moveTo>
                  <a:pt x="0" y="0"/>
                </a:moveTo>
                <a:lnTo>
                  <a:pt x="14397996" y="0"/>
                </a:lnTo>
                <a:lnTo>
                  <a:pt x="14397996" y="3563376"/>
                </a:lnTo>
                <a:lnTo>
                  <a:pt x="0" y="3563376"/>
                </a:lnTo>
                <a:lnTo>
                  <a:pt x="0" y="0"/>
                </a:lnTo>
                <a:close/>
              </a:path>
            </a:pathLst>
          </a:custGeom>
          <a:blipFill>
            <a:blip r:embed="rId2"/>
            <a:stretch>
              <a:fillRect l="0" t="-63127" r="0" b="-139913"/>
            </a:stretch>
          </a:blipFill>
        </p:spPr>
      </p:sp>
      <p:sp>
        <p:nvSpPr>
          <p:cNvPr name="TextBox 3" id="3"/>
          <p:cNvSpPr txBox="true"/>
          <p:nvPr/>
        </p:nvSpPr>
        <p:spPr>
          <a:xfrm rot="0">
            <a:off x="0" y="643214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launching a new business, revamping your current site, or scaling your online operations, one of the first critical decisions you'll face is choosing WordPress or going for custom website development.</a:t>
            </a:r>
          </a:p>
          <a:p>
            <a:pPr algn="ctr">
              <a:lnSpc>
                <a:spcPts val="4373"/>
              </a:lnSpc>
              <a:spcBef>
                <a:spcPct val="0"/>
              </a:spcBef>
            </a:pPr>
            <a:r>
              <a:rPr lang="en-US" sz="2733">
                <a:solidFill>
                  <a:srgbClr val="000000"/>
                </a:solidFill>
                <a:latin typeface="Canva Sans"/>
                <a:ea typeface="Canva Sans"/>
                <a:cs typeface="Canva Sans"/>
                <a:sym typeface="Canva Sans"/>
              </a:rPr>
              <a:t>As a leading website design and development company, we often hear this question from clients.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31015" y="283993"/>
            <a:ext cx="14704898" cy="3536275"/>
          </a:xfrm>
          <a:custGeom>
            <a:avLst/>
            <a:gdLst/>
            <a:ahLst/>
            <a:cxnLst/>
            <a:rect r="r" b="b" t="t" l="l"/>
            <a:pathLst>
              <a:path h="3536275" w="14704898">
                <a:moveTo>
                  <a:pt x="0" y="0"/>
                </a:moveTo>
                <a:lnTo>
                  <a:pt x="14704898" y="0"/>
                </a:lnTo>
                <a:lnTo>
                  <a:pt x="14704898" y="3536275"/>
                </a:lnTo>
                <a:lnTo>
                  <a:pt x="0" y="3536275"/>
                </a:lnTo>
                <a:lnTo>
                  <a:pt x="0" y="0"/>
                </a:lnTo>
                <a:close/>
              </a:path>
            </a:pathLst>
          </a:custGeom>
          <a:blipFill>
            <a:blip r:embed="rId2"/>
            <a:stretch>
              <a:fillRect l="0" t="-13188" r="0" b="-113627"/>
            </a:stretch>
          </a:blipFill>
        </p:spPr>
      </p:sp>
      <p:sp>
        <p:nvSpPr>
          <p:cNvPr name="TextBox 3" id="3"/>
          <p:cNvSpPr txBox="true"/>
          <p:nvPr/>
        </p:nvSpPr>
        <p:spPr>
          <a:xfrm rot="0">
            <a:off x="0" y="645845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this article, we’ll break down the pros and cons of each approach, and help you decide which one is right for your business in 2025.</a:t>
            </a:r>
          </a:p>
          <a:p>
            <a:pPr algn="ctr">
              <a:lnSpc>
                <a:spcPts val="4373"/>
              </a:lnSpc>
              <a:spcBef>
                <a:spcPct val="0"/>
              </a:spcBef>
            </a:pPr>
            <a:r>
              <a:rPr lang="en-US" sz="2733">
                <a:solidFill>
                  <a:srgbClr val="000000"/>
                </a:solidFill>
                <a:latin typeface="Canva Sans"/>
                <a:ea typeface="Canva Sans"/>
                <a:cs typeface="Canva Sans"/>
                <a:sym typeface="Canva Sans"/>
              </a:rPr>
              <a:t>What Is WordPress Development?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4075" y="175444"/>
            <a:ext cx="14530326" cy="3411349"/>
          </a:xfrm>
          <a:custGeom>
            <a:avLst/>
            <a:gdLst/>
            <a:ahLst/>
            <a:cxnLst/>
            <a:rect r="r" b="b" t="t" l="l"/>
            <a:pathLst>
              <a:path h="3411349" w="14530326">
                <a:moveTo>
                  <a:pt x="0" y="0"/>
                </a:moveTo>
                <a:lnTo>
                  <a:pt x="14530326" y="0"/>
                </a:lnTo>
                <a:lnTo>
                  <a:pt x="14530326" y="3411349"/>
                </a:lnTo>
                <a:lnTo>
                  <a:pt x="0" y="3411349"/>
                </a:lnTo>
                <a:lnTo>
                  <a:pt x="0" y="0"/>
                </a:lnTo>
                <a:close/>
              </a:path>
            </a:pathLst>
          </a:custGeom>
          <a:blipFill>
            <a:blip r:embed="rId2"/>
            <a:stretch>
              <a:fillRect l="0" t="-51523" r="0" b="-171836"/>
            </a:stretch>
          </a:blipFill>
        </p:spPr>
      </p:sp>
      <p:sp>
        <p:nvSpPr>
          <p:cNvPr name="TextBox 3" id="3"/>
          <p:cNvSpPr txBox="true"/>
          <p:nvPr/>
        </p:nvSpPr>
        <p:spPr>
          <a:xfrm rot="0">
            <a:off x="0" y="6011189"/>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**WordPress is a widely-used open-source content management system (CMS), currently powering more than 40% of websites on the internet worldwide. It offers:</a:t>
            </a:r>
          </a:p>
          <a:p>
            <a:pPr algn="ctr">
              <a:lnSpc>
                <a:spcPts val="4373"/>
              </a:lnSpc>
              <a:spcBef>
                <a:spcPct val="0"/>
              </a:spcBef>
            </a:pPr>
            <a:r>
              <a:rPr lang="en-US" sz="2733">
                <a:solidFill>
                  <a:srgbClr val="000000"/>
                </a:solidFill>
                <a:latin typeface="Canva Sans"/>
                <a:ea typeface="Canva Sans"/>
                <a:cs typeface="Canva Sans"/>
                <a:sym typeface="Canva Sans"/>
              </a:rPr>
              <a:t>Access to a vast library of both free and premium themes and plugins for design customization and added functionality</a:t>
            </a:r>
          </a:p>
          <a:p>
            <a:pPr algn="ctr">
              <a:lnSpc>
                <a:spcPts val="4373"/>
              </a:lnSpc>
              <a:spcBef>
                <a:spcPct val="0"/>
              </a:spcBef>
            </a:pPr>
            <a:r>
              <a:rPr lang="en-US" sz="2733">
                <a:solidFill>
                  <a:srgbClr val="000000"/>
                </a:solidFill>
                <a:latin typeface="Canva Sans"/>
                <a:ea typeface="Canva Sans"/>
                <a:cs typeface="Canva Sans"/>
                <a:sym typeface="Canva Sans"/>
              </a:rPr>
              <a:t>A user-friendly admin interface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7499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Quick deployment and low development costs</a:t>
            </a:r>
          </a:p>
          <a:p>
            <a:pPr algn="ctr">
              <a:lnSpc>
                <a:spcPts val="4373"/>
              </a:lnSpc>
              <a:spcBef>
                <a:spcPct val="0"/>
              </a:spcBef>
            </a:pPr>
            <a:r>
              <a:rPr lang="en-US" sz="2733">
                <a:solidFill>
                  <a:srgbClr val="000000"/>
                </a:solidFill>
                <a:latin typeface="Canva Sans"/>
                <a:ea typeface="Canva Sans"/>
                <a:cs typeface="Canva Sans"/>
                <a:sym typeface="Canva Sans"/>
              </a:rPr>
              <a:t>A vast community for support and development</a:t>
            </a:r>
          </a:p>
          <a:p>
            <a:pPr algn="ctr">
              <a:lnSpc>
                <a:spcPts val="4373"/>
              </a:lnSpc>
              <a:spcBef>
                <a:spcPct val="0"/>
              </a:spcBef>
            </a:pPr>
            <a:r>
              <a:rPr lang="en-US" sz="2733">
                <a:solidFill>
                  <a:srgbClr val="000000"/>
                </a:solidFill>
                <a:latin typeface="Canva Sans"/>
                <a:ea typeface="Canva Sans"/>
                <a:cs typeface="Canva Sans"/>
                <a:sym typeface="Canva Sans"/>
              </a:rPr>
              <a:t>Ideal for blogs, small business websites, and even some e-commerce sites, WordPress continues to be a popular choice due to its flexibility and ease of use.</a:t>
            </a:r>
          </a:p>
          <a:p>
            <a:pPr algn="ctr">
              <a:lnSpc>
                <a:spcPts val="4373"/>
              </a:lnSpc>
              <a:spcBef>
                <a:spcPct val="0"/>
              </a:spcBef>
            </a:pPr>
            <a:r>
              <a:rPr lang="en-US" sz="2733">
                <a:solidFill>
                  <a:srgbClr val="000000"/>
                </a:solidFill>
                <a:latin typeface="Canva Sans"/>
                <a:ea typeface="Canva Sans"/>
                <a:cs typeface="Canva Sans"/>
                <a:sym typeface="Canva Sans"/>
              </a:rPr>
              <a:t>What Is Custom Website Development?</a:t>
            </a:r>
          </a:p>
          <a:p>
            <a:pPr algn="ctr">
              <a:lnSpc>
                <a:spcPts val="4373"/>
              </a:lnSpc>
              <a:spcBef>
                <a:spcPct val="0"/>
              </a:spcBef>
            </a:pPr>
            <a:r>
              <a:rPr lang="en-US" sz="2733">
                <a:solidFill>
                  <a:srgbClr val="000000"/>
                </a:solidFill>
                <a:latin typeface="Canva Sans"/>
                <a:ea typeface="Canva Sans"/>
                <a:cs typeface="Canva Sans"/>
                <a:sym typeface="Canva Sans"/>
              </a:rPr>
              <a:t>Custom development involves building a website from the ground up, using programming languages like HTML, CSS, JavaScript, PHP, and frameworks such as Laravel, React, or Django.</a:t>
            </a:r>
          </a:p>
          <a:p>
            <a:pPr algn="ctr">
              <a:lnSpc>
                <a:spcPts val="4373"/>
              </a:lnSpc>
              <a:spcBef>
                <a:spcPct val="0"/>
              </a:spcBef>
            </a:pPr>
            <a:r>
              <a:rPr lang="en-US" sz="2733">
                <a:solidFill>
                  <a:srgbClr val="000000"/>
                </a:solidFill>
                <a:latin typeface="Canva Sans"/>
                <a:ea typeface="Canva Sans"/>
                <a:cs typeface="Canva Sans"/>
                <a:sym typeface="Canva Sans"/>
              </a:rPr>
              <a:t>This approach is meticulously designed around your specific business objectives, providing:</a:t>
            </a:r>
          </a:p>
          <a:p>
            <a:pPr algn="ctr">
              <a:lnSpc>
                <a:spcPts val="4373"/>
              </a:lnSpc>
              <a:spcBef>
                <a:spcPct val="0"/>
              </a:spcBef>
            </a:pPr>
            <a:r>
              <a:rPr lang="en-US" sz="2733">
                <a:solidFill>
                  <a:srgbClr val="000000"/>
                </a:solidFill>
                <a:latin typeface="Canva Sans"/>
                <a:ea typeface="Canva Sans"/>
                <a:cs typeface="Canva Sans"/>
                <a:sym typeface="Canva Sans"/>
              </a:rPr>
              <a:t>Full control over design, performance, and features</a:t>
            </a:r>
          </a:p>
          <a:p>
            <a:pPr algn="ctr">
              <a:lnSpc>
                <a:spcPts val="4373"/>
              </a:lnSpc>
              <a:spcBef>
                <a:spcPct val="0"/>
              </a:spcBef>
            </a:pPr>
            <a:r>
              <a:rPr lang="en-US" sz="2733">
                <a:solidFill>
                  <a:srgbClr val="000000"/>
                </a:solidFill>
                <a:latin typeface="Canva Sans"/>
                <a:ea typeface="Canva Sans"/>
                <a:cs typeface="Canva Sans"/>
                <a:sym typeface="Canva Sans"/>
              </a:rPr>
              <a:t>Scalable architecture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1714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Enhanced security protocols</a:t>
            </a:r>
          </a:p>
          <a:p>
            <a:pPr algn="ctr">
              <a:lnSpc>
                <a:spcPts val="4373"/>
              </a:lnSpc>
              <a:spcBef>
                <a:spcPct val="0"/>
              </a:spcBef>
            </a:pPr>
            <a:r>
              <a:rPr lang="en-US" sz="2733">
                <a:solidFill>
                  <a:srgbClr val="000000"/>
                </a:solidFill>
                <a:latin typeface="Canva Sans"/>
                <a:ea typeface="Canva Sans"/>
                <a:cs typeface="Canva Sans"/>
                <a:sym typeface="Canva Sans"/>
              </a:rPr>
              <a:t>Unique branding and UX/UI design</a:t>
            </a:r>
          </a:p>
          <a:p>
            <a:pPr algn="ctr">
              <a:lnSpc>
                <a:spcPts val="4373"/>
              </a:lnSpc>
              <a:spcBef>
                <a:spcPct val="0"/>
              </a:spcBef>
            </a:pPr>
            <a:r>
              <a:rPr lang="en-US" sz="2733">
                <a:solidFill>
                  <a:srgbClr val="000000"/>
                </a:solidFill>
                <a:latin typeface="Canva Sans"/>
                <a:ea typeface="Canva Sans"/>
                <a:cs typeface="Canva Sans"/>
                <a:sym typeface="Canva Sans"/>
              </a:rPr>
              <a:t>Custom development is typically recommended for complex platforms, enterprise-level applications, or businesses with very specific functional requirements.</a:t>
            </a:r>
          </a:p>
          <a:p>
            <a:pPr algn="ctr">
              <a:lnSpc>
                <a:spcPts val="4373"/>
              </a:lnSpc>
              <a:spcBef>
                <a:spcPct val="0"/>
              </a:spcBef>
            </a:pPr>
            <a:r>
              <a:rPr lang="en-US" sz="2733">
                <a:solidFill>
                  <a:srgbClr val="000000"/>
                </a:solidFill>
                <a:latin typeface="Canva Sans"/>
                <a:ea typeface="Canva Sans"/>
                <a:cs typeface="Canva Sans"/>
                <a:sym typeface="Canva Sans"/>
              </a:rPr>
              <a:t>WordPress in 2025: What’s New?</a:t>
            </a:r>
          </a:p>
          <a:p>
            <a:pPr algn="ctr">
              <a:lnSpc>
                <a:spcPts val="4373"/>
              </a:lnSpc>
              <a:spcBef>
                <a:spcPct val="0"/>
              </a:spcBef>
            </a:pPr>
            <a:r>
              <a:rPr lang="en-US" sz="2733">
                <a:solidFill>
                  <a:srgbClr val="000000"/>
                </a:solidFill>
                <a:latin typeface="Canva Sans"/>
                <a:ea typeface="Canva Sans"/>
                <a:cs typeface="Canva Sans"/>
                <a:sym typeface="Canva Sans"/>
              </a:rPr>
              <a:t>WordPress in 2025 has significantly evolved. With the Gutenberg Block Editor now fully developed, FSE (Full Site Editing) enables users to visually customize every element of their website. There’s greater support for headless WordPress setups, which decouples the backend CMS from the frontend experience, allowing for lightning-fast performance and flexibility.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6964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But despite these advancements, limitations remain — particularly around performance optimization, custom functionalities, and long-term scalability.</a:t>
            </a:r>
          </a:p>
          <a:p>
            <a:pPr algn="ctr">
              <a:lnSpc>
                <a:spcPts val="4373"/>
              </a:lnSpc>
              <a:spcBef>
                <a:spcPct val="0"/>
              </a:spcBef>
            </a:pPr>
            <a:r>
              <a:rPr lang="en-US" sz="2733">
                <a:solidFill>
                  <a:srgbClr val="000000"/>
                </a:solidFill>
                <a:latin typeface="Canva Sans"/>
                <a:ea typeface="Canva Sans"/>
                <a:cs typeface="Canva Sans"/>
                <a:sym typeface="Canva Sans"/>
              </a:rPr>
              <a:t>Comparing WordPress and Custom Development: Key Factors</a:t>
            </a:r>
          </a:p>
          <a:p>
            <a:pPr algn="ctr">
              <a:lnSpc>
                <a:spcPts val="4373"/>
              </a:lnSpc>
              <a:spcBef>
                <a:spcPct val="0"/>
              </a:spcBef>
            </a:pPr>
            <a:r>
              <a:rPr lang="en-US" sz="2733">
                <a:solidFill>
                  <a:srgbClr val="000000"/>
                </a:solidFill>
                <a:latin typeface="Canva Sans"/>
                <a:ea typeface="Canva Sans"/>
                <a:cs typeface="Canva Sans"/>
                <a:sym typeface="Canva Sans"/>
              </a:rPr>
              <a:t>1. Speed to Launch</a:t>
            </a:r>
          </a:p>
          <a:p>
            <a:pPr algn="ctr">
              <a:lnSpc>
                <a:spcPts val="4373"/>
              </a:lnSpc>
              <a:spcBef>
                <a:spcPct val="0"/>
              </a:spcBef>
            </a:pPr>
            <a:r>
              <a:rPr lang="en-US" sz="2733">
                <a:solidFill>
                  <a:srgbClr val="000000"/>
                </a:solidFill>
                <a:latin typeface="Canva Sans"/>
                <a:ea typeface="Canva Sans"/>
                <a:cs typeface="Canva Sans"/>
                <a:sym typeface="Canva Sans"/>
              </a:rPr>
              <a:t>WordPress: Launch in days or weeks with pre-built themes and plugins.</a:t>
            </a:r>
          </a:p>
          <a:p>
            <a:pPr algn="ctr">
              <a:lnSpc>
                <a:spcPts val="4373"/>
              </a:lnSpc>
              <a:spcBef>
                <a:spcPct val="0"/>
              </a:spcBef>
            </a:pPr>
            <a:r>
              <a:rPr lang="en-US" sz="2733">
                <a:solidFill>
                  <a:srgbClr val="000000"/>
                </a:solidFill>
                <a:latin typeface="Canva Sans"/>
                <a:ea typeface="Canva Sans"/>
                <a:cs typeface="Canva Sans"/>
                <a:sym typeface="Canva Sans"/>
              </a:rPr>
              <a:t>Custom: Takes more time (weeks to months) for design, development, and testing.</a:t>
            </a:r>
          </a:p>
          <a:p>
            <a:pPr algn="ctr">
              <a:lnSpc>
                <a:spcPts val="4373"/>
              </a:lnSpc>
              <a:spcBef>
                <a:spcPct val="0"/>
              </a:spcBef>
            </a:pPr>
            <a:r>
              <a:rPr lang="en-US" sz="2733">
                <a:solidFill>
                  <a:srgbClr val="000000"/>
                </a:solidFill>
                <a:latin typeface="Canva Sans"/>
                <a:ea typeface="Canva Sans"/>
                <a:cs typeface="Canva Sans"/>
                <a:sym typeface="Canva Sans"/>
              </a:rPr>
              <a:t>🏆 Winner: WordPress (for speed)</a:t>
            </a:r>
          </a:p>
          <a:p>
            <a:pPr algn="ctr">
              <a:lnSpc>
                <a:spcPts val="4373"/>
              </a:lnSpc>
              <a:spcBef>
                <a:spcPct val="0"/>
              </a:spcBef>
            </a:pPr>
            <a:r>
              <a:rPr lang="en-US" sz="2733">
                <a:solidFill>
                  <a:srgbClr val="000000"/>
                </a:solidFill>
                <a:latin typeface="Canva Sans"/>
                <a:ea typeface="Canva Sans"/>
                <a:cs typeface="Canva Sans"/>
                <a:sym typeface="Canva Sans"/>
              </a:rPr>
              <a:t>2. Budget</a:t>
            </a:r>
          </a:p>
          <a:p>
            <a:pPr algn="ctr">
              <a:lnSpc>
                <a:spcPts val="4373"/>
              </a:lnSpc>
              <a:spcBef>
                <a:spcPct val="0"/>
              </a:spcBef>
            </a:pPr>
            <a:r>
              <a:rPr lang="en-US" sz="2733">
                <a:solidFill>
                  <a:srgbClr val="000000"/>
                </a:solidFill>
                <a:latin typeface="Canva Sans"/>
                <a:ea typeface="Canva Sans"/>
                <a:cs typeface="Canva Sans"/>
                <a:sym typeface="Canva Sans"/>
              </a:rPr>
              <a:t>WordPress: More cost-effective; ideal for startups or budget-conscious projects.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392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 Higher initial investment, but with long-term ROI and fewer plugin costs over time.</a:t>
            </a:r>
          </a:p>
          <a:p>
            <a:pPr algn="ctr">
              <a:lnSpc>
                <a:spcPts val="4373"/>
              </a:lnSpc>
              <a:spcBef>
                <a:spcPct val="0"/>
              </a:spcBef>
            </a:pPr>
            <a:r>
              <a:rPr lang="en-US" sz="2733">
                <a:solidFill>
                  <a:srgbClr val="000000"/>
                </a:solidFill>
                <a:latin typeface="Canva Sans"/>
                <a:ea typeface="Canva Sans"/>
                <a:cs typeface="Canva Sans"/>
                <a:sym typeface="Canva Sans"/>
              </a:rPr>
              <a:t>🏆 Winner: WordPress (best for limited budgets and faster deployment); Custom Development (best for long-term scalability and tailored solutions)</a:t>
            </a:r>
          </a:p>
          <a:p>
            <a:pPr algn="ctr">
              <a:lnSpc>
                <a:spcPts val="4373"/>
              </a:lnSpc>
              <a:spcBef>
                <a:spcPct val="0"/>
              </a:spcBef>
            </a:pPr>
            <a:r>
              <a:rPr lang="en-US" sz="2733">
                <a:solidFill>
                  <a:srgbClr val="000000"/>
                </a:solidFill>
                <a:latin typeface="Canva Sans"/>
                <a:ea typeface="Canva Sans"/>
                <a:cs typeface="Canva Sans"/>
                <a:sym typeface="Canva Sans"/>
              </a:rPr>
              <a:t>3. Scalability &amp; Performance</a:t>
            </a:r>
          </a:p>
          <a:p>
            <a:pPr algn="ctr">
              <a:lnSpc>
                <a:spcPts val="4373"/>
              </a:lnSpc>
              <a:spcBef>
                <a:spcPct val="0"/>
              </a:spcBef>
            </a:pPr>
            <a:r>
              <a:rPr lang="en-US" sz="2733">
                <a:solidFill>
                  <a:srgbClr val="000000"/>
                </a:solidFill>
                <a:latin typeface="Canva Sans"/>
                <a:ea typeface="Canva Sans"/>
                <a:cs typeface="Canva Sans"/>
                <a:sym typeface="Canva Sans"/>
              </a:rPr>
              <a:t>WordPress: Good for small to mid-level traffic. Heavy plugins can slow performance.</a:t>
            </a:r>
          </a:p>
          <a:p>
            <a:pPr algn="ctr">
              <a:lnSpc>
                <a:spcPts val="4373"/>
              </a:lnSpc>
              <a:spcBef>
                <a:spcPct val="0"/>
              </a:spcBef>
            </a:pPr>
            <a:r>
              <a:rPr lang="en-US" sz="2733">
                <a:solidFill>
                  <a:srgbClr val="000000"/>
                </a:solidFill>
                <a:latin typeface="Canva Sans"/>
                <a:ea typeface="Canva Sans"/>
                <a:cs typeface="Canva Sans"/>
                <a:sym typeface="Canva Sans"/>
              </a:rPr>
              <a:t>Custom: Designed to handle high traffic, complex workflows, and optimized performance.</a:t>
            </a:r>
          </a:p>
          <a:p>
            <a:pPr algn="ctr">
              <a:lnSpc>
                <a:spcPts val="4373"/>
              </a:lnSpc>
              <a:spcBef>
                <a:spcPct val="0"/>
              </a:spcBef>
            </a:pPr>
            <a:r>
              <a:rPr lang="en-US" sz="2733">
                <a:solidFill>
                  <a:srgbClr val="000000"/>
                </a:solidFill>
                <a:latin typeface="Canva Sans"/>
                <a:ea typeface="Canva Sans"/>
                <a:cs typeface="Canva Sans"/>
                <a:sym typeface="Canva Sans"/>
              </a:rPr>
              <a:t>🏆 Winner: Custom Development</a:t>
            </a:r>
          </a:p>
          <a:p>
            <a:pPr algn="ctr">
              <a:lnSpc>
                <a:spcPts val="4373"/>
              </a:lnSpc>
              <a:spcBef>
                <a:spcPct val="0"/>
              </a:spcBef>
            </a:pPr>
            <a:r>
              <a:rPr lang="en-US" sz="2733">
                <a:solidFill>
                  <a:srgbClr val="000000"/>
                </a:solidFill>
                <a:latin typeface="Canva Sans"/>
                <a:ea typeface="Canva Sans"/>
                <a:cs typeface="Canva Sans"/>
                <a:sym typeface="Canva Sans"/>
              </a:rPr>
              <a:t>4. Security</a:t>
            </a:r>
          </a:p>
          <a:p>
            <a:pPr algn="ctr">
              <a:lnSpc>
                <a:spcPts val="4373"/>
              </a:lnSpc>
              <a:spcBef>
                <a:spcPct val="0"/>
              </a:spcBef>
            </a:pPr>
            <a:r>
              <a:rPr lang="en-US" sz="2733">
                <a:solidFill>
                  <a:srgbClr val="000000"/>
                </a:solidFill>
                <a:latin typeface="Canva Sans"/>
                <a:ea typeface="Canva Sans"/>
                <a:cs typeface="Canva Sans"/>
                <a:sym typeface="Canva Sans"/>
              </a:rPr>
              <a:t>WordPress: Vulnerable to plugin/theme exploits without proper maintenance.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DAGmOEYdewM</dc:identifier>
  <dcterms:modified xsi:type="dcterms:W3CDTF">2011-08-01T06:04:30Z</dcterms:modified>
  <cp:revision>1</cp:revision>
  <dc:title>WordPress vs Custom Development: Which Is Better for Your Website in 2025? A Web Agency’s Perspective</dc:title>
</cp:coreProperties>
</file>