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Cardo" charset="1" panose="020206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7049033" y="385762"/>
            <a:ext cx="11238967" cy="1285875"/>
          </a:xfrm>
          <a:prstGeom prst="rect">
            <a:avLst/>
          </a:prstGeom>
        </p:spPr>
        <p:txBody>
          <a:bodyPr anchor="t" rtlCol="false" tIns="0" lIns="0" bIns="0" rIns="0">
            <a:spAutoFit/>
          </a:bodyPr>
          <a:lstStyle/>
          <a:p>
            <a:pPr algn="ctr">
              <a:lnSpc>
                <a:spcPts val="10199"/>
              </a:lnSpc>
            </a:pPr>
            <a:r>
              <a:rPr lang="en-US" sz="8499">
                <a:solidFill>
                  <a:srgbClr val="CB6CE6"/>
                </a:solidFill>
                <a:latin typeface="Cardo"/>
                <a:ea typeface="Cardo"/>
                <a:cs typeface="Cardo"/>
                <a:sym typeface="Cardo"/>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4569" t="0" r="-24569"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034917"/>
            <a:ext cx="7818239" cy="2457450"/>
          </a:xfrm>
          <a:prstGeom prst="rect">
            <a:avLst/>
          </a:prstGeom>
        </p:spPr>
        <p:txBody>
          <a:bodyPr anchor="t" rtlCol="false" tIns="0" lIns="0" bIns="0" rIns="0">
            <a:spAutoFit/>
          </a:bodyPr>
          <a:lstStyle/>
          <a:p>
            <a:pPr algn="ctr">
              <a:lnSpc>
                <a:spcPts val="6480"/>
              </a:lnSpc>
            </a:pPr>
            <a:r>
              <a:rPr lang="en-US" sz="5400">
                <a:solidFill>
                  <a:srgbClr val="FFDE59"/>
                </a:solidFill>
                <a:latin typeface="Cardo"/>
                <a:ea typeface="Cardo"/>
                <a:cs typeface="Cardo"/>
                <a:sym typeface="Cardo"/>
              </a:rPr>
              <a:t>Website Design and </a:t>
            </a:r>
          </a:p>
          <a:p>
            <a:pPr algn="ctr">
              <a:lnSpc>
                <a:spcPts val="6480"/>
              </a:lnSpc>
            </a:pPr>
            <a:r>
              <a:rPr lang="en-US" sz="5400">
                <a:solidFill>
                  <a:srgbClr val="FFDE59"/>
                </a:solidFill>
                <a:latin typeface="Cardo"/>
                <a:ea typeface="Cardo"/>
                <a:cs typeface="Cardo"/>
                <a:sym typeface="Cardo"/>
              </a:rPr>
              <a:t>Development </a:t>
            </a:r>
          </a:p>
          <a:p>
            <a:pPr algn="ctr">
              <a:lnSpc>
                <a:spcPts val="6480"/>
              </a:lnSpc>
            </a:pPr>
            <a:r>
              <a:rPr lang="en-US" sz="5400">
                <a:solidFill>
                  <a:srgbClr val="FFDE59"/>
                </a:solidFill>
                <a:latin typeface="Cardo"/>
                <a:ea typeface="Cardo"/>
                <a:cs typeface="Cardo"/>
                <a:sym typeface="Cardo"/>
              </a:rPr>
              <a:t>Company</a:t>
            </a:r>
          </a:p>
        </p:txBody>
      </p:sp>
      <p:grpSp>
        <p:nvGrpSpPr>
          <p:cNvPr name="Group 8" id="8"/>
          <p:cNvGrpSpPr/>
          <p:nvPr/>
        </p:nvGrpSpPr>
        <p:grpSpPr>
          <a:xfrm rot="0">
            <a:off x="605579" y="485616"/>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90281"/>
            <a:ext cx="5863828" cy="1002284"/>
          </a:xfrm>
          <a:prstGeom prst="rect">
            <a:avLst/>
          </a:prstGeom>
        </p:spPr>
        <p:txBody>
          <a:bodyPr anchor="t" rtlCol="false" tIns="0" lIns="0" bIns="0" rIns="0">
            <a:spAutoFit/>
          </a:bodyPr>
          <a:lstStyle/>
          <a:p>
            <a:pPr algn="ctr">
              <a:lnSpc>
                <a:spcPts val="4104"/>
              </a:lnSpc>
            </a:pPr>
            <a:r>
              <a:rPr lang="en-US" sz="2565">
                <a:solidFill>
                  <a:srgbClr val="38B6FF"/>
                </a:solidFill>
                <a:latin typeface="Cardo"/>
                <a:ea typeface="Cardo"/>
                <a:cs typeface="Cardo"/>
                <a:sym typeface="Cardo"/>
              </a:rPr>
              <a:t> Web Design &amp; Web Development </a:t>
            </a:r>
          </a:p>
          <a:p>
            <a:pPr algn="ctr">
              <a:lnSpc>
                <a:spcPts val="4160"/>
              </a:lnSpc>
            </a:pPr>
            <a:r>
              <a:rPr lang="en-US" sz="2600">
                <a:solidFill>
                  <a:srgbClr val="38B6FF"/>
                </a:solidFill>
                <a:latin typeface="Cardo"/>
                <a:ea typeface="Cardo"/>
                <a:cs typeface="Cardo"/>
                <a:sym typeface="Cardo"/>
              </a:rPr>
              <a:t>Company in Bangalore, India</a:t>
            </a:r>
          </a:p>
        </p:txBody>
      </p:sp>
      <p:sp>
        <p:nvSpPr>
          <p:cNvPr name="TextBox 11" id="11"/>
          <p:cNvSpPr txBox="true"/>
          <p:nvPr/>
        </p:nvSpPr>
        <p:spPr>
          <a:xfrm rot="0">
            <a:off x="11949261" y="6280955"/>
            <a:ext cx="5863828" cy="2068195"/>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www.quorawebsolution.com</a:t>
            </a:r>
          </a:p>
          <a:p>
            <a:pPr algn="ctr">
              <a:lnSpc>
                <a:spcPts val="4160"/>
              </a:lnSpc>
            </a:pPr>
            <a:r>
              <a:rPr lang="en-US" sz="2600">
                <a:solidFill>
                  <a:srgbClr val="FFFFFF"/>
                </a:solidFill>
                <a:latin typeface="Cardo"/>
                <a:ea typeface="Cardo"/>
                <a:cs typeface="Cardo"/>
                <a:sym typeface="Cardo"/>
              </a:rPr>
              <a:t>+91 9986 056 909</a:t>
            </a:r>
          </a:p>
          <a:p>
            <a:pPr algn="ctr">
              <a:lnSpc>
                <a:spcPts val="4160"/>
              </a:lnSpc>
            </a:pPr>
            <a:r>
              <a:rPr lang="en-US" sz="2600">
                <a:solidFill>
                  <a:srgbClr val="FFFFFF"/>
                </a:solidFill>
                <a:latin typeface="Cardo"/>
                <a:ea typeface="Cardo"/>
                <a:cs typeface="Cardo"/>
                <a:sym typeface="Cardo"/>
              </a:rPr>
              <a:t>info@quorawebsolutions.com</a:t>
            </a:r>
          </a:p>
          <a:p>
            <a:pPr algn="ctr">
              <a:lnSpc>
                <a:spcPts val="4160"/>
              </a:lnSpc>
            </a:pPr>
          </a:p>
        </p:txBody>
      </p:sp>
      <p:sp>
        <p:nvSpPr>
          <p:cNvPr name="TextBox 12" id="12"/>
          <p:cNvSpPr txBox="true"/>
          <p:nvPr/>
        </p:nvSpPr>
        <p:spPr>
          <a:xfrm rot="0">
            <a:off x="11949261" y="7933004"/>
            <a:ext cx="6338739" cy="2068195"/>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24A, 1st Main Rd, Chandra Reddy </a:t>
            </a:r>
          </a:p>
          <a:p>
            <a:pPr algn="ctr">
              <a:lnSpc>
                <a:spcPts val="4160"/>
              </a:lnSpc>
            </a:pPr>
            <a:r>
              <a:rPr lang="en-US" sz="2600">
                <a:solidFill>
                  <a:srgbClr val="FFFFFF"/>
                </a:solidFill>
                <a:latin typeface="Cardo"/>
                <a:ea typeface="Cardo"/>
                <a:cs typeface="Cardo"/>
                <a:sym typeface="Cardo"/>
              </a:rPr>
              <a:t>Layout, Koramangala 4th Block, </a:t>
            </a:r>
          </a:p>
          <a:p>
            <a:pPr algn="ctr">
              <a:lnSpc>
                <a:spcPts val="4160"/>
              </a:lnSpc>
            </a:pPr>
            <a:r>
              <a:rPr lang="en-US" sz="2600">
                <a:solidFill>
                  <a:srgbClr val="FFFFFF"/>
                </a:solidFill>
                <a:latin typeface="Cardo"/>
                <a:ea typeface="Cardo"/>
                <a:cs typeface="Cardo"/>
                <a:sym typeface="Cardo"/>
              </a:rPr>
              <a:t>Koramangala, Bengaluru, </a:t>
            </a:r>
          </a:p>
          <a:p>
            <a:pPr algn="ctr">
              <a:lnSpc>
                <a:spcPts val="4160"/>
              </a:lnSpc>
            </a:pPr>
            <a:r>
              <a:rPr lang="en-US" sz="2600">
                <a:solidFill>
                  <a:srgbClr val="FFFFFF"/>
                </a:solidFill>
                <a:latin typeface="Cardo"/>
                <a:ea typeface="Cardo"/>
                <a:cs typeface="Cardo"/>
                <a:sym typeface="Cardo"/>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43055"/>
            <a:ext cx="18288000" cy="2592070"/>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190105"/>
            <a:ext cx="7130951" cy="2068195"/>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Visit Us - www.quorawebsolution.com</a:t>
            </a:r>
          </a:p>
          <a:p>
            <a:pPr algn="ctr">
              <a:lnSpc>
                <a:spcPts val="4160"/>
              </a:lnSpc>
            </a:pPr>
            <a:r>
              <a:rPr lang="en-US" sz="2600">
                <a:solidFill>
                  <a:srgbClr val="FFFFFF"/>
                </a:solidFill>
                <a:latin typeface="Cardo"/>
                <a:ea typeface="Cardo"/>
                <a:cs typeface="Cardo"/>
                <a:sym typeface="Cardo"/>
              </a:rPr>
              <a:t>Call Us - +91 9986 056 909</a:t>
            </a:r>
          </a:p>
          <a:p>
            <a:pPr algn="ctr">
              <a:lnSpc>
                <a:spcPts val="4160"/>
              </a:lnSpc>
            </a:pPr>
            <a:r>
              <a:rPr lang="en-US" sz="2600">
                <a:solidFill>
                  <a:srgbClr val="FFFFFF"/>
                </a:solidFill>
                <a:latin typeface="Cardo"/>
                <a:ea typeface="Cardo"/>
                <a:cs typeface="Cardo"/>
                <a:sym typeface="Cardo"/>
              </a:rPr>
              <a:t>Mail Us - info@quorawebsolutions.com</a:t>
            </a:r>
          </a:p>
          <a:p>
            <a:pPr algn="ctr">
              <a:lnSpc>
                <a:spcPts val="4160"/>
              </a:lnSpc>
            </a:pP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8615" t="0" r="-48615"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Cardo"/>
                <a:ea typeface="Cardo"/>
                <a:cs typeface="Cardo"/>
                <a:sym typeface="Cardo"/>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Cardo"/>
                <a:ea typeface="Cardo"/>
                <a:cs typeface="Cardo"/>
                <a:sym typeface="Cardo"/>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Cardo"/>
                <a:ea typeface="Cardo"/>
                <a:cs typeface="Cardo"/>
                <a:sym typeface="Cardo"/>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Cardo"/>
                <a:ea typeface="Cardo"/>
                <a:cs typeface="Cardo"/>
                <a:sym typeface="Cardo"/>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1193982" y="353167"/>
            <a:ext cx="2681783" cy="761985"/>
          </a:xfrm>
          <a:prstGeom prst="rect">
            <a:avLst/>
          </a:prstGeom>
        </p:spPr>
        <p:txBody>
          <a:bodyPr anchor="t" rtlCol="false" tIns="0" lIns="0" bIns="0" rIns="0">
            <a:spAutoFit/>
          </a:bodyPr>
          <a:lstStyle/>
          <a:p>
            <a:pPr algn="ctr">
              <a:lnSpc>
                <a:spcPts val="6000"/>
              </a:lnSpc>
            </a:pPr>
            <a:r>
              <a:rPr lang="en-US" sz="5000">
                <a:solidFill>
                  <a:srgbClr val="FFFFFF"/>
                </a:solidFill>
                <a:latin typeface="Cardo"/>
                <a:ea typeface="Cardo"/>
                <a:cs typeface="Cardo"/>
                <a:sym typeface="Cardo"/>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83380" y="264451"/>
            <a:ext cx="14429703" cy="5287647"/>
          </a:xfrm>
          <a:custGeom>
            <a:avLst/>
            <a:gdLst/>
            <a:ahLst/>
            <a:cxnLst/>
            <a:rect r="r" b="b" t="t" l="l"/>
            <a:pathLst>
              <a:path h="5287647" w="14429703">
                <a:moveTo>
                  <a:pt x="0" y="0"/>
                </a:moveTo>
                <a:lnTo>
                  <a:pt x="14429703" y="0"/>
                </a:lnTo>
                <a:lnTo>
                  <a:pt x="14429703" y="5287647"/>
                </a:lnTo>
                <a:lnTo>
                  <a:pt x="0" y="5287647"/>
                </a:lnTo>
                <a:lnTo>
                  <a:pt x="0" y="0"/>
                </a:lnTo>
                <a:close/>
              </a:path>
            </a:pathLst>
          </a:custGeom>
          <a:blipFill>
            <a:blip r:embed="rId2"/>
            <a:stretch>
              <a:fillRect l="0" t="-28684" r="0" b="-50189"/>
            </a:stretch>
          </a:blipFill>
        </p:spPr>
      </p:sp>
      <p:sp>
        <p:nvSpPr>
          <p:cNvPr name="TextBox 3" id="3"/>
          <p:cNvSpPr txBox="true"/>
          <p:nvPr/>
        </p:nvSpPr>
        <p:spPr>
          <a:xfrm rot="0">
            <a:off x="0" y="7460889"/>
            <a:ext cx="18288000" cy="2592070"/>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The Architects of the Internet: Unveiling the Masters of Website Design and Development</a:t>
            </a:r>
          </a:p>
          <a:p>
            <a:pPr algn="ctr">
              <a:lnSpc>
                <a:spcPts val="4160"/>
              </a:lnSpc>
              <a:spcBef>
                <a:spcPct val="0"/>
              </a:spcBef>
            </a:pPr>
            <a:r>
              <a:rPr lang="en-US" sz="2600">
                <a:solidFill>
                  <a:srgbClr val="FFFFFF"/>
                </a:solidFill>
                <a:latin typeface="Cardo"/>
                <a:ea typeface="Cardo"/>
                <a:cs typeface="Cardo"/>
                <a:sym typeface="Cardo"/>
              </a:rPr>
              <a:t>In today's digital age, a website is a p</a:t>
            </a:r>
            <a:r>
              <a:rPr lang="en-US" sz="2600">
                <a:solidFill>
                  <a:srgbClr val="FFFFFF"/>
                </a:solidFill>
                <a:latin typeface="Cardo"/>
                <a:ea typeface="Cardo"/>
                <a:cs typeface="Cardo"/>
                <a:sym typeface="Cardo"/>
              </a:rPr>
              <a:t>owerful tool that can shape brand perception and drive sales. Behind every successful website lies a team of skilled professionals: the architects of the internet, the website design and development companies.</a:t>
            </a:r>
          </a:p>
          <a:p>
            <a:pPr algn="ctr">
              <a:lnSpc>
                <a:spcPts val="4160"/>
              </a:lnSpc>
              <a:spcBef>
                <a:spcPct val="0"/>
              </a:spcBef>
            </a:pPr>
            <a:r>
              <a:rPr lang="en-US" sz="2600">
                <a:solidFill>
                  <a:srgbClr val="FFFFFF"/>
                </a:solidFill>
                <a:latin typeface="Cardo"/>
                <a:ea typeface="Cardo"/>
                <a:cs typeface="Cardo"/>
                <a:sym typeface="Cardo"/>
              </a:rPr>
              <a:t>Website design and development companies build, maintain, and optimize websites.</a:t>
            </a:r>
          </a:p>
          <a:p>
            <a:pPr algn="ctr">
              <a:lnSpc>
                <a:spcPts val="4160"/>
              </a:lnSpc>
              <a:spcBef>
                <a:spcPct val="0"/>
              </a:spcBef>
            </a:pP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767999" y="220533"/>
            <a:ext cx="14857782" cy="5905620"/>
          </a:xfrm>
          <a:custGeom>
            <a:avLst/>
            <a:gdLst/>
            <a:ahLst/>
            <a:cxnLst/>
            <a:rect r="r" b="b" t="t" l="l"/>
            <a:pathLst>
              <a:path h="5905620" w="14857782">
                <a:moveTo>
                  <a:pt x="0" y="0"/>
                </a:moveTo>
                <a:lnTo>
                  <a:pt x="14857782" y="0"/>
                </a:lnTo>
                <a:lnTo>
                  <a:pt x="14857782" y="5905620"/>
                </a:lnTo>
                <a:lnTo>
                  <a:pt x="0" y="5905620"/>
                </a:lnTo>
                <a:lnTo>
                  <a:pt x="0" y="0"/>
                </a:lnTo>
                <a:close/>
              </a:path>
            </a:pathLst>
          </a:custGeom>
          <a:blipFill>
            <a:blip r:embed="rId2"/>
            <a:stretch>
              <a:fillRect l="0" t="-10574" r="0" b="-24456"/>
            </a:stretch>
          </a:blipFill>
        </p:spPr>
      </p:sp>
      <p:sp>
        <p:nvSpPr>
          <p:cNvPr name="TextBox 3" id="3"/>
          <p:cNvSpPr txBox="true"/>
          <p:nvPr/>
        </p:nvSpPr>
        <p:spPr>
          <a:xfrm rot="0">
            <a:off x="0" y="7963345"/>
            <a:ext cx="18288000" cy="154432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Cardo"/>
                <a:ea typeface="Cardo"/>
                <a:cs typeface="Cardo"/>
                <a:sym typeface="Cardo"/>
              </a:rPr>
              <a:t>When choosing a website design and development company, c</a:t>
            </a:r>
            <a:r>
              <a:rPr lang="en-US" sz="2600">
                <a:solidFill>
                  <a:srgbClr val="D9D9D9"/>
                </a:solidFill>
                <a:latin typeface="Cardo"/>
                <a:ea typeface="Cardo"/>
                <a:cs typeface="Cardo"/>
                <a:sym typeface="Cardo"/>
              </a:rPr>
              <a:t>onsider their experience, portfolio, and communication skills.</a:t>
            </a:r>
          </a:p>
          <a:p>
            <a:pPr algn="ctr">
              <a:lnSpc>
                <a:spcPts val="4160"/>
              </a:lnSpc>
              <a:spcBef>
                <a:spcPct val="0"/>
              </a:spcBef>
            </a:pPr>
            <a:r>
              <a:rPr lang="en-US" sz="2600">
                <a:solidFill>
                  <a:srgbClr val="D9D9D9"/>
                </a:solidFill>
                <a:latin typeface="Cardo"/>
                <a:ea typeface="Cardo"/>
                <a:cs typeface="Cardo"/>
                <a:sym typeface="Cardo"/>
              </a:rPr>
              <a:t>The Future of Website Design and Development</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17009" y="273000"/>
            <a:ext cx="14506873" cy="6170917"/>
          </a:xfrm>
          <a:custGeom>
            <a:avLst/>
            <a:gdLst/>
            <a:ahLst/>
            <a:cxnLst/>
            <a:rect r="r" b="b" t="t" l="l"/>
            <a:pathLst>
              <a:path h="6170917" w="14506873">
                <a:moveTo>
                  <a:pt x="0" y="0"/>
                </a:moveTo>
                <a:lnTo>
                  <a:pt x="14506872" y="0"/>
                </a:lnTo>
                <a:lnTo>
                  <a:pt x="14506872" y="6170917"/>
                </a:lnTo>
                <a:lnTo>
                  <a:pt x="0" y="6170917"/>
                </a:lnTo>
                <a:lnTo>
                  <a:pt x="0" y="0"/>
                </a:lnTo>
                <a:close/>
              </a:path>
            </a:pathLst>
          </a:custGeom>
          <a:blipFill>
            <a:blip r:embed="rId2"/>
            <a:stretch>
              <a:fillRect l="0" t="-27690" r="0" b="-16976"/>
            </a:stretch>
          </a:blipFill>
        </p:spPr>
      </p:sp>
      <p:sp>
        <p:nvSpPr>
          <p:cNvPr name="TextBox 3" id="3"/>
          <p:cNvSpPr txBox="true"/>
          <p:nvPr/>
        </p:nvSpPr>
        <p:spPr>
          <a:xfrm rot="0">
            <a:off x="0" y="8598026"/>
            <a:ext cx="18288000" cy="102044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Cardo"/>
                <a:ea typeface="Cardo"/>
                <a:cs typeface="Cardo"/>
                <a:sym typeface="Cardo"/>
              </a:rPr>
              <a:t>The future of website design and development is exciting and ever-evolving. </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08425" y="294009"/>
            <a:ext cx="14524041" cy="6816469"/>
          </a:xfrm>
          <a:custGeom>
            <a:avLst/>
            <a:gdLst/>
            <a:ahLst/>
            <a:cxnLst/>
            <a:rect r="r" b="b" t="t" l="l"/>
            <a:pathLst>
              <a:path h="6816469" w="14524041">
                <a:moveTo>
                  <a:pt x="0" y="0"/>
                </a:moveTo>
                <a:lnTo>
                  <a:pt x="14524041" y="0"/>
                </a:lnTo>
                <a:lnTo>
                  <a:pt x="14524041" y="6816470"/>
                </a:lnTo>
                <a:lnTo>
                  <a:pt x="0" y="6816470"/>
                </a:lnTo>
                <a:lnTo>
                  <a:pt x="0" y="0"/>
                </a:lnTo>
                <a:close/>
              </a:path>
            </a:pathLst>
          </a:custGeom>
          <a:blipFill>
            <a:blip r:embed="rId2"/>
            <a:stretch>
              <a:fillRect l="0" t="-27772" r="0" b="-7210"/>
            </a:stretch>
          </a:blipFill>
        </p:spPr>
      </p:sp>
      <p:sp>
        <p:nvSpPr>
          <p:cNvPr name="TextBox 3" id="3"/>
          <p:cNvSpPr txBox="true"/>
          <p:nvPr/>
        </p:nvSpPr>
        <p:spPr>
          <a:xfrm rot="0">
            <a:off x="0" y="8957628"/>
            <a:ext cx="18288000" cy="496570"/>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Cardo"/>
                <a:ea typeface="Cardo"/>
                <a:cs typeface="Cardo"/>
                <a:sym typeface="Cardo"/>
              </a:rPr>
              <a:t>As technol</a:t>
            </a:r>
            <a:r>
              <a:rPr lang="en-US" sz="2600">
                <a:solidFill>
                  <a:srgbClr val="D9D9D9"/>
                </a:solidFill>
                <a:latin typeface="Cardo"/>
                <a:ea typeface="Cardo"/>
                <a:cs typeface="Cardo"/>
                <a:sym typeface="Cardo"/>
              </a:rPr>
              <a:t>ogy advances, we can expect to see more innovative and interactive websites. Some key trends to watch include:</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27223"/>
            <a:ext cx="18288000" cy="4163695"/>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D9D9D9"/>
                </a:solidFill>
                <a:latin typeface="Cardo"/>
                <a:ea typeface="Cardo"/>
                <a:cs typeface="Cardo"/>
                <a:sym typeface="Cardo"/>
              </a:rPr>
              <a:t>Artificial Intelligence (AI): AI-powered t</a:t>
            </a:r>
            <a:r>
              <a:rPr lang="en-US" sz="2600">
                <a:solidFill>
                  <a:srgbClr val="D9D9D9"/>
                </a:solidFill>
                <a:latin typeface="Cardo"/>
                <a:ea typeface="Cardo"/>
                <a:cs typeface="Cardo"/>
                <a:sym typeface="Cardo"/>
              </a:rPr>
              <a:t>ools can automate tasks, improve website performance, and enhance user experiences.</a:t>
            </a:r>
          </a:p>
          <a:p>
            <a:pPr algn="ctr" marL="561341" indent="-280670" lvl="1">
              <a:lnSpc>
                <a:spcPts val="4160"/>
              </a:lnSpc>
              <a:spcBef>
                <a:spcPct val="0"/>
              </a:spcBef>
              <a:buFont typeface="Arial"/>
              <a:buChar char="•"/>
            </a:pPr>
            <a:r>
              <a:rPr lang="en-US" sz="2600">
                <a:solidFill>
                  <a:srgbClr val="D9D9D9"/>
                </a:solidFill>
                <a:latin typeface="Cardo"/>
                <a:ea typeface="Cardo"/>
                <a:cs typeface="Cardo"/>
                <a:sym typeface="Cardo"/>
              </a:rPr>
              <a:t>Voice Search Optimization: Optimize websites for voice search.</a:t>
            </a:r>
          </a:p>
          <a:p>
            <a:pPr algn="ctr" marL="561341" indent="-280670" lvl="1">
              <a:lnSpc>
                <a:spcPts val="4160"/>
              </a:lnSpc>
              <a:spcBef>
                <a:spcPct val="0"/>
              </a:spcBef>
              <a:buFont typeface="Arial"/>
              <a:buChar char="•"/>
            </a:pPr>
            <a:r>
              <a:rPr lang="en-US" sz="2600">
                <a:solidFill>
                  <a:srgbClr val="D9D9D9"/>
                </a:solidFill>
                <a:latin typeface="Cardo"/>
                <a:ea typeface="Cardo"/>
                <a:cs typeface="Cardo"/>
                <a:sym typeface="Cardo"/>
              </a:rPr>
              <a:t>Augmented Reality (AR) and Virtual Reality (VR): These technologies can create immersive and engaging online experiences.</a:t>
            </a:r>
          </a:p>
          <a:p>
            <a:pPr algn="ctr" marL="561341" indent="-280670" lvl="1">
              <a:lnSpc>
                <a:spcPts val="4160"/>
              </a:lnSpc>
              <a:spcBef>
                <a:spcPct val="0"/>
              </a:spcBef>
              <a:buFont typeface="Arial"/>
              <a:buChar char="•"/>
            </a:pPr>
            <a:r>
              <a:rPr lang="en-US" sz="2600">
                <a:solidFill>
                  <a:srgbClr val="D9D9D9"/>
                </a:solidFill>
                <a:latin typeface="Cardo"/>
                <a:ea typeface="Cardo"/>
                <a:cs typeface="Cardo"/>
                <a:sym typeface="Cardo"/>
              </a:rPr>
              <a:t>Mobile-First Design: As more and more people access the internet through mobile devices, mobile-first design will continue to be a top priority.</a:t>
            </a:r>
          </a:p>
          <a:p>
            <a:pPr algn="ctr">
              <a:lnSpc>
                <a:spcPts val="4160"/>
              </a:lnSpc>
              <a:spcBef>
                <a:spcPct val="0"/>
              </a:spcBef>
            </a:pPr>
            <a:r>
              <a:rPr lang="en-US" sz="2600">
                <a:solidFill>
                  <a:srgbClr val="D9D9D9"/>
                </a:solidFill>
                <a:latin typeface="Cardo"/>
                <a:ea typeface="Cardo"/>
                <a:cs typeface="Cardo"/>
                <a:sym typeface="Cardo"/>
              </a:rPr>
              <a:t>By partnering with a skilled website design and development company, businesses can harness the power of the internet to achieve their goals.</a:t>
            </a:r>
          </a:p>
        </p:txBody>
      </p:sp>
      <p:sp>
        <p:nvSpPr>
          <p:cNvPr name="TextBox 3" id="3"/>
          <p:cNvSpPr txBox="true"/>
          <p:nvPr/>
        </p:nvSpPr>
        <p:spPr>
          <a:xfrm rot="0">
            <a:off x="0" y="9153525"/>
            <a:ext cx="18288000" cy="496570"/>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Cardo"/>
                <a:ea typeface="Cardo"/>
                <a:cs typeface="Cardo"/>
                <a:sym typeface="Cardo"/>
              </a:rPr>
              <a:t>Beyond the Code: The Art and Science of Creating Stunning Websites</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00778"/>
            <a:ext cx="18288000" cy="625919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D9D9D9"/>
                </a:solidFill>
                <a:latin typeface="Cardo"/>
                <a:ea typeface="Cardo"/>
                <a:cs typeface="Cardo"/>
                <a:sym typeface="Cardo"/>
              </a:rPr>
              <a:t>A website is more than just web pages. It's a digital storefront, a marketing tool, and a brand ambassador. To create a website that truly captivates and converts, it requires a delicate balance of art and science.</a:t>
            </a:r>
          </a:p>
          <a:p>
            <a:pPr algn="ctr">
              <a:lnSpc>
                <a:spcPts val="4160"/>
              </a:lnSpc>
            </a:pPr>
            <a:r>
              <a:rPr lang="en-US" sz="2600">
                <a:solidFill>
                  <a:srgbClr val="D9D9D9"/>
                </a:solidFill>
                <a:latin typeface="Cardo"/>
                <a:ea typeface="Cardo"/>
                <a:cs typeface="Cardo"/>
                <a:sym typeface="Cardo"/>
              </a:rPr>
              <a:t>The Art of Design:</a:t>
            </a:r>
          </a:p>
          <a:p>
            <a:pPr algn="ctr" marL="561341" indent="-280670" lvl="1">
              <a:lnSpc>
                <a:spcPts val="4160"/>
              </a:lnSpc>
              <a:buFont typeface="Arial"/>
              <a:buChar char="•"/>
            </a:pPr>
            <a:r>
              <a:rPr lang="en-US" sz="2600">
                <a:solidFill>
                  <a:srgbClr val="D9D9D9"/>
                </a:solidFill>
                <a:latin typeface="Cardo"/>
                <a:ea typeface="Cardo"/>
                <a:cs typeface="Cardo"/>
                <a:sym typeface="Cardo"/>
              </a:rPr>
              <a:t>Visual Impact: Stunning visuals leave a lasting impression.</a:t>
            </a:r>
          </a:p>
          <a:p>
            <a:pPr algn="ctr" marL="561341" indent="-280670" lvl="1">
              <a:lnSpc>
                <a:spcPts val="4160"/>
              </a:lnSpc>
              <a:buFont typeface="Arial"/>
              <a:buChar char="•"/>
            </a:pPr>
            <a:r>
              <a:rPr lang="en-US" sz="2600">
                <a:solidFill>
                  <a:srgbClr val="D9D9D9"/>
                </a:solidFill>
                <a:latin typeface="Cardo"/>
                <a:ea typeface="Cardo"/>
                <a:cs typeface="Cardo"/>
                <a:sym typeface="Cardo"/>
              </a:rPr>
              <a:t>User Experience (UX): A well-designed website should be intuitive and easy to navigate. By understanding user behavior and preferences, designers can create seamless user experiences.</a:t>
            </a:r>
          </a:p>
          <a:p>
            <a:pPr algn="ctr" marL="561341" indent="-280670" lvl="1">
              <a:lnSpc>
                <a:spcPts val="4160"/>
              </a:lnSpc>
              <a:buFont typeface="Arial"/>
              <a:buChar char="•"/>
            </a:pPr>
            <a:r>
              <a:rPr lang="en-US" sz="2600">
                <a:solidFill>
                  <a:srgbClr val="D9D9D9"/>
                </a:solidFill>
                <a:latin typeface="Cardo"/>
                <a:ea typeface="Cardo"/>
                <a:cs typeface="Cardo"/>
                <a:sym typeface="Cardo"/>
              </a:rPr>
              <a:t>Brand Identity: A website should reflect the brand's personality and values. By using consistent branding elements, designers can reinforce brand recognition.</a:t>
            </a:r>
          </a:p>
          <a:p>
            <a:pPr algn="ctr">
              <a:lnSpc>
                <a:spcPts val="4160"/>
              </a:lnSpc>
            </a:pPr>
            <a:r>
              <a:rPr lang="en-US" sz="2600">
                <a:solidFill>
                  <a:srgbClr val="D9D9D9"/>
                </a:solidFill>
                <a:latin typeface="Cardo"/>
                <a:ea typeface="Cardo"/>
                <a:cs typeface="Cardo"/>
                <a:sym typeface="Cardo"/>
              </a:rPr>
              <a:t>The Science of Development:</a:t>
            </a:r>
          </a:p>
          <a:p>
            <a:pPr algn="ctr" marL="561341" indent="-280670" lvl="1">
              <a:lnSpc>
                <a:spcPts val="4160"/>
              </a:lnSpc>
              <a:spcBef>
                <a:spcPct val="0"/>
              </a:spcBef>
              <a:buFont typeface="Arial"/>
              <a:buChar char="•"/>
            </a:pPr>
            <a:r>
              <a:rPr lang="en-US" sz="2600">
                <a:solidFill>
                  <a:srgbClr val="D9D9D9"/>
                </a:solidFill>
                <a:latin typeface="Cardo"/>
                <a:ea typeface="Cardo"/>
                <a:cs typeface="Cardo"/>
                <a:sym typeface="Cardo"/>
              </a:rPr>
              <a:t>Technical Expertise: A strong foundation in HTML, CSS, and JavaScript is essential for building robust and scalable websites.</a:t>
            </a:r>
          </a:p>
          <a:p>
            <a:pPr algn="ctr">
              <a:lnSpc>
                <a:spcPts val="4160"/>
              </a:lnSpc>
              <a:spcBef>
                <a:spcPct val="0"/>
              </a:spcBef>
            </a:pP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23899"/>
            <a:ext cx="18457305" cy="57353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D9D9D9"/>
                </a:solidFill>
                <a:latin typeface="Cardo"/>
                <a:ea typeface="Cardo"/>
                <a:cs typeface="Cardo"/>
                <a:sym typeface="Cardo"/>
              </a:rPr>
              <a:t>Perf</a:t>
            </a:r>
            <a:r>
              <a:rPr lang="en-US" sz="2600">
                <a:solidFill>
                  <a:srgbClr val="D9D9D9"/>
                </a:solidFill>
                <a:latin typeface="Cardo"/>
                <a:ea typeface="Cardo"/>
                <a:cs typeface="Cardo"/>
                <a:sym typeface="Cardo"/>
              </a:rPr>
              <a:t>ormance Optimization: A fast-loading website is crucial for user satisfaction and search engine rankings. Developers must optimize images, minimize HTTP requests, and leverage browser caching.</a:t>
            </a:r>
          </a:p>
          <a:p>
            <a:pPr algn="ctr" marL="561341" indent="-280670" lvl="1">
              <a:lnSpc>
                <a:spcPts val="4160"/>
              </a:lnSpc>
              <a:spcBef>
                <a:spcPct val="0"/>
              </a:spcBef>
              <a:buFont typeface="Arial"/>
              <a:buChar char="•"/>
            </a:pPr>
            <a:r>
              <a:rPr lang="en-US" sz="2600">
                <a:solidFill>
                  <a:srgbClr val="D9D9D9"/>
                </a:solidFill>
                <a:latin typeface="Cardo"/>
                <a:ea typeface="Cardo"/>
                <a:cs typeface="Cardo"/>
                <a:sym typeface="Cardo"/>
              </a:rPr>
              <a:t>Security: Protecting a website from cyber threats is paramount. Developers must implement security measures such as firewalls, encryption, and regular security updates.</a:t>
            </a:r>
          </a:p>
          <a:p>
            <a:pPr algn="ctr" marL="561341" indent="-280670" lvl="1">
              <a:lnSpc>
                <a:spcPts val="4160"/>
              </a:lnSpc>
              <a:spcBef>
                <a:spcPct val="0"/>
              </a:spcBef>
              <a:buFont typeface="Arial"/>
              <a:buChar char="•"/>
            </a:pPr>
            <a:r>
              <a:rPr lang="en-US" sz="2600">
                <a:solidFill>
                  <a:srgbClr val="D9D9D9"/>
                </a:solidFill>
                <a:latin typeface="Cardo"/>
                <a:ea typeface="Cardo"/>
                <a:cs typeface="Cardo"/>
                <a:sym typeface="Cardo"/>
              </a:rPr>
              <a:t>Accessibility: Making websites accessible to people with disabilities is both ethical and required by law. Developers must adhere to accessibility standards like WCAG.</a:t>
            </a:r>
          </a:p>
          <a:p>
            <a:pPr algn="ctr">
              <a:lnSpc>
                <a:spcPts val="4160"/>
              </a:lnSpc>
              <a:spcBef>
                <a:spcPct val="0"/>
              </a:spcBef>
            </a:pPr>
            <a:r>
              <a:rPr lang="en-US" sz="2600">
                <a:solidFill>
                  <a:srgbClr val="D9D9D9"/>
                </a:solidFill>
                <a:latin typeface="Cardo"/>
                <a:ea typeface="Cardo"/>
                <a:cs typeface="Cardo"/>
                <a:sym typeface="Cardo"/>
              </a:rPr>
              <a:t>The Perfect Blend:</a:t>
            </a:r>
          </a:p>
          <a:p>
            <a:pPr algn="ctr">
              <a:lnSpc>
                <a:spcPts val="4160"/>
              </a:lnSpc>
              <a:spcBef>
                <a:spcPct val="0"/>
              </a:spcBef>
            </a:pPr>
            <a:r>
              <a:rPr lang="en-US" sz="2600">
                <a:solidFill>
                  <a:srgbClr val="D9D9D9"/>
                </a:solidFill>
                <a:latin typeface="Cardo"/>
                <a:ea typeface="Cardo"/>
                <a:cs typeface="Cardo"/>
                <a:sym typeface="Cardo"/>
              </a:rPr>
              <a:t>The most successful websites are a harmonious blend of art and science. By combining creativity and technical expertise, website design and development companies can create digital experiences that are both beautiful and functional.</a:t>
            </a:r>
          </a:p>
          <a:p>
            <a:pPr algn="ctr">
              <a:lnSpc>
                <a:spcPts val="4160"/>
              </a:lnSpc>
              <a:spcBef>
                <a:spcPct val="0"/>
              </a:spcBef>
            </a:pPr>
            <a:r>
              <a:rPr lang="en-US" sz="2600">
                <a:solidFill>
                  <a:srgbClr val="D9D9D9"/>
                </a:solidFill>
                <a:latin typeface="Cardo"/>
                <a:ea typeface="Cardo"/>
                <a:cs typeface="Cardo"/>
                <a:sym typeface="Cardo"/>
              </a:rPr>
              <a:t>Key Considerations for Choosing a Website Design and Development Company:</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6360978"/>
            <a:ext cx="18288000" cy="3115945"/>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D9D9D9"/>
                </a:solidFill>
                <a:latin typeface="Cardo"/>
                <a:ea typeface="Cardo"/>
                <a:cs typeface="Cardo"/>
                <a:sym typeface="Cardo"/>
              </a:rPr>
              <a:t>Portfoli</a:t>
            </a:r>
            <a:r>
              <a:rPr lang="en-US" sz="2600">
                <a:solidFill>
                  <a:srgbClr val="D9D9D9"/>
                </a:solidFill>
                <a:latin typeface="Cardo"/>
                <a:ea typeface="Cardo"/>
                <a:cs typeface="Cardo"/>
                <a:sym typeface="Cardo"/>
              </a:rPr>
              <a:t>o: Review the company's past projects to assess their design and development capabilities.</a:t>
            </a:r>
          </a:p>
          <a:p>
            <a:pPr algn="ctr" marL="561341" indent="-280670" lvl="1">
              <a:lnSpc>
                <a:spcPts val="4160"/>
              </a:lnSpc>
              <a:spcBef>
                <a:spcPct val="0"/>
              </a:spcBef>
              <a:buFont typeface="Arial"/>
              <a:buChar char="•"/>
            </a:pPr>
            <a:r>
              <a:rPr lang="en-US" sz="2600">
                <a:solidFill>
                  <a:srgbClr val="D9D9D9"/>
                </a:solidFill>
                <a:latin typeface="Cardo"/>
                <a:ea typeface="Cardo"/>
                <a:cs typeface="Cardo"/>
                <a:sym typeface="Cardo"/>
              </a:rPr>
              <a:t>Expertise: Ensure the company has experience in your industry and understands your specific needs.</a:t>
            </a:r>
          </a:p>
          <a:p>
            <a:pPr algn="ctr" marL="561341" indent="-280670" lvl="1">
              <a:lnSpc>
                <a:spcPts val="4160"/>
              </a:lnSpc>
              <a:spcBef>
                <a:spcPct val="0"/>
              </a:spcBef>
              <a:buFont typeface="Arial"/>
              <a:buChar char="•"/>
            </a:pPr>
            <a:r>
              <a:rPr lang="en-US" sz="2600">
                <a:solidFill>
                  <a:srgbClr val="D9D9D9"/>
                </a:solidFill>
                <a:latin typeface="Cardo"/>
                <a:ea typeface="Cardo"/>
                <a:cs typeface="Cardo"/>
                <a:sym typeface="Cardo"/>
              </a:rPr>
              <a:t>Pricing: Get multiple quotes and compare pricing models to find the best value.</a:t>
            </a:r>
          </a:p>
          <a:p>
            <a:pPr algn="ctr" marL="561341" indent="-280670" lvl="1">
              <a:lnSpc>
                <a:spcPts val="4160"/>
              </a:lnSpc>
              <a:spcBef>
                <a:spcPct val="0"/>
              </a:spcBef>
              <a:buFont typeface="Arial"/>
              <a:buChar char="•"/>
            </a:pPr>
            <a:r>
              <a:rPr lang="en-US" sz="2600">
                <a:solidFill>
                  <a:srgbClr val="D9D9D9"/>
                </a:solidFill>
                <a:latin typeface="Cardo"/>
                <a:ea typeface="Cardo"/>
                <a:cs typeface="Cardo"/>
                <a:sym typeface="Cardo"/>
              </a:rPr>
              <a:t>Maintenance: Consider the ongoing maintenance and support services offered by the company.</a:t>
            </a:r>
          </a:p>
          <a:p>
            <a:pPr algn="ctr">
              <a:lnSpc>
                <a:spcPts val="4160"/>
              </a:lnSpc>
              <a:spcBef>
                <a:spcPct val="0"/>
              </a:spcBef>
            </a:pPr>
            <a:r>
              <a:rPr lang="en-US" sz="2600">
                <a:solidFill>
                  <a:srgbClr val="D9D9D9"/>
                </a:solidFill>
                <a:latin typeface="Cardo"/>
                <a:ea typeface="Cardo"/>
                <a:cs typeface="Cardo"/>
                <a:sym typeface="Cardo"/>
              </a:rPr>
              <a:t>By carefully selecting a website design and development company, you can create a digital masterpiece that drives results.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Cardo"/>
                <a:ea typeface="Cardo"/>
                <a:cs typeface="Cardo"/>
                <a:sym typeface="Cardo"/>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DAGXgn1s7Sg</dc:identifier>
  <dcterms:modified xsi:type="dcterms:W3CDTF">2011-08-01T06:04:30Z</dcterms:modified>
  <cp:revision>1</cp:revision>
  <dc:title>The Architects of the Internet: Unveiling the Masters of Website Design and Development</dc:title>
</cp:coreProperties>
</file>