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67" r:id="rId3"/>
    <p:sldId id="268" r:id="rId4"/>
    <p:sldId id="269" r:id="rId5"/>
    <p:sldId id="270" r:id="rId6"/>
    <p:sldId id="262"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22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82637962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866971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483836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42585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392237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707883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6aeddc9f56_0_1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6aeddc9f56_0_1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14342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https://circleofhope.com.au/disability-service-providers-old-guildford/" TargetMode="Externa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https://kinkedpress.com/notable-benefits-of-hiring-the-best-disability-service-providers-old-guildford/" TargetMode="External"/><Relationship Id="rId5" Type="http://schemas.openxmlformats.org/officeDocument/2006/relationships/hyperlink" Target="https://circleofhope.com.au/ndis-registered-providers-old-guildford/"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mailto:info@cohs.com.au"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https://www.circleofhope.com.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00010" y="1363174"/>
            <a:ext cx="6815139" cy="1114425"/>
          </a:xfrm>
          <a:prstGeom prst="rect">
            <a:avLst/>
          </a:prstGeom>
        </p:spPr>
        <p:txBody>
          <a:bodyPr spcFirstLastPara="1" wrap="square" lIns="91425" tIns="91425" rIns="91425" bIns="91425" anchor="b" anchorCtr="0">
            <a:noAutofit/>
          </a:bodyPr>
          <a:lstStyle/>
          <a:p>
            <a:pPr algn="l"/>
            <a:r>
              <a:rPr lang="en-US" sz="3000" b="1" dirty="0">
                <a:latin typeface="Calibri" panose="020F0502020204030204" pitchFamily="34" charset="0"/>
                <a:ea typeface="Calibri" panose="020F0502020204030204" pitchFamily="34" charset="0"/>
                <a:cs typeface="Calibri" panose="020F0502020204030204" pitchFamily="34" charset="0"/>
              </a:rPr>
              <a:t>Benefits of Hiring the Best Disability Service Providers Old </a:t>
            </a:r>
            <a:r>
              <a:rPr lang="en-US" sz="3000" b="1" dirty="0" smtClean="0">
                <a:latin typeface="Calibri" panose="020F0502020204030204" pitchFamily="34" charset="0"/>
                <a:ea typeface="Calibri" panose="020F0502020204030204" pitchFamily="34" charset="0"/>
                <a:cs typeface="Calibri" panose="020F0502020204030204" pitchFamily="34" charset="0"/>
              </a:rPr>
              <a:t>Guildford</a:t>
            </a:r>
            <a:endParaRPr lang="en-US" sz="3000" b="1" dirty="0">
              <a:latin typeface="Calibri" panose="020F0502020204030204" pitchFamily="34" charset="0"/>
              <a:ea typeface="Calibri" panose="020F0502020204030204" pitchFamily="34" charset="0"/>
              <a:cs typeface="Calibri" panose="020F0502020204030204" pitchFamily="34" charset="0"/>
            </a:endParaRPr>
          </a:p>
        </p:txBody>
      </p:sp>
      <p:pic>
        <p:nvPicPr>
          <p:cNvPr id="1026" name="Picture 2" descr="COHS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Grp="1" noChangeArrowheads="1"/>
          </p:cNvSpPr>
          <p:nvPr>
            <p:ph type="subTitle" idx="1"/>
          </p:nvPr>
        </p:nvSpPr>
        <p:spPr bwMode="auto">
          <a:xfrm>
            <a:off x="0" y="2804509"/>
            <a:ext cx="8758240" cy="250837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14300" indent="0" algn="l"/>
            <a:r>
              <a:rPr lang="en-US" sz="1800" dirty="0">
                <a:latin typeface="Calibri" panose="020F0502020204030204" pitchFamily="34" charset="0"/>
                <a:ea typeface="Calibri" panose="020F0502020204030204" pitchFamily="34" charset="0"/>
                <a:cs typeface="Calibri" panose="020F0502020204030204" pitchFamily="34" charset="0"/>
              </a:rPr>
              <a:t>Hiring the best disability service provider in Old Guildford can considerably impact the quality of life of people living with disabilities. They can also improve their independence with the help of trusted service providers. You can find various providers in this area. Therefore, it is crucial to learn what the difference between trusted and substandard agencies is. Let us discuss the most prominent benefits of choosing a reliable disability service provider in Old Guildford.</a:t>
            </a:r>
          </a:p>
          <a:p>
            <a:r>
              <a:rPr lang="en-US" sz="1800" dirty="0"/>
              <a:t/>
            </a:r>
            <a:br>
              <a:rPr lang="en-US" sz="1800" dirty="0"/>
            </a:br>
            <a:r>
              <a:rPr lang="en-US" sz="1600" dirty="0"/>
              <a:t/>
            </a:r>
            <a:br>
              <a:rPr lang="en-US" sz="1600" dirty="0"/>
            </a:br>
            <a:endParaRPr kumimoji="0" lang="en-US" sz="1500" b="1" i="0" u="none" strike="noStrike" cap="none" normalizeH="0" baseline="0" dirty="0" smtClean="0">
              <a:ln>
                <a:noFill/>
              </a:ln>
              <a:solidFill>
                <a:srgbClr val="506172"/>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1028" name="Picture 4" descr="https://kinkedpress.com/wp-content/uploads/2025/10/lifestyle-child-wheelchair-scaled.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8534" y="166618"/>
            <a:ext cx="2605374" cy="173929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57148" y="1484618"/>
            <a:ext cx="6815139" cy="1114425"/>
          </a:xfrm>
          <a:prstGeom prst="rect">
            <a:avLst/>
          </a:prstGeom>
        </p:spPr>
        <p:txBody>
          <a:bodyPr spcFirstLastPara="1" wrap="square" lIns="91425" tIns="91425" rIns="91425" bIns="91425" anchor="b" anchorCtr="0">
            <a:noAutofit/>
          </a:bodyPr>
          <a:lstStyle/>
          <a:p>
            <a:pPr algn="l"/>
            <a:r>
              <a:rPr lang="en-IN" sz="3000" b="1" dirty="0">
                <a:latin typeface="Calibri" panose="020F0502020204030204" pitchFamily="34" charset="0"/>
                <a:ea typeface="Calibri" panose="020F0502020204030204" pitchFamily="34" charset="0"/>
                <a:cs typeface="Calibri" panose="020F0502020204030204" pitchFamily="34" charset="0"/>
              </a:rPr>
              <a:t>Individual-focused </a:t>
            </a:r>
            <a:r>
              <a:rPr lang="en-IN" sz="3000" b="1" dirty="0" smtClean="0">
                <a:latin typeface="Calibri" panose="020F0502020204030204" pitchFamily="34" charset="0"/>
                <a:ea typeface="Calibri" panose="020F0502020204030204" pitchFamily="34" charset="0"/>
                <a:cs typeface="Calibri" panose="020F0502020204030204" pitchFamily="34" charset="0"/>
              </a:rPr>
              <a:t>approach</a:t>
            </a:r>
            <a:endParaRPr lang="en-US" sz="3000" b="1" dirty="0">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27538" y="417426"/>
            <a:ext cx="537050" cy="371456"/>
          </a:xfrm>
          <a:prstGeom prst="rect">
            <a:avLst/>
          </a:prstGeom>
        </p:spPr>
      </p:pic>
      <p:pic>
        <p:nvPicPr>
          <p:cNvPr id="1026" name="Picture 2" descr="COHS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Grp="1" noChangeArrowheads="1"/>
          </p:cNvSpPr>
          <p:nvPr>
            <p:ph type="subTitle" idx="1"/>
          </p:nvPr>
        </p:nvSpPr>
        <p:spPr bwMode="auto">
          <a:xfrm>
            <a:off x="0" y="3035341"/>
            <a:ext cx="8758240" cy="20467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14300" indent="0" algn="l"/>
            <a:r>
              <a:rPr lang="en-US" sz="1600" dirty="0">
                <a:latin typeface="Calibri" panose="020F0502020204030204" pitchFamily="34" charset="0"/>
                <a:ea typeface="Calibri" panose="020F0502020204030204" pitchFamily="34" charset="0"/>
                <a:cs typeface="Calibri" panose="020F0502020204030204" pitchFamily="34" charset="0"/>
              </a:rPr>
              <a:t>Renowned </a:t>
            </a:r>
            <a:r>
              <a:rPr lang="en-US" sz="1600" b="1" u="sng" dirty="0">
                <a:latin typeface="Calibri" panose="020F0502020204030204" pitchFamily="34" charset="0"/>
                <a:ea typeface="Calibri" panose="020F0502020204030204" pitchFamily="34" charset="0"/>
                <a:cs typeface="Calibri" panose="020F0502020204030204" pitchFamily="34" charset="0"/>
                <a:hlinkClick r:id="rId5"/>
              </a:rPr>
              <a:t>Disability service providers Old Guildford</a:t>
            </a:r>
            <a:r>
              <a:rPr lang="en-US" sz="1600" dirty="0">
                <a:latin typeface="Calibri" panose="020F0502020204030204" pitchFamily="34" charset="0"/>
                <a:ea typeface="Calibri" panose="020F0502020204030204" pitchFamily="34" charset="0"/>
                <a:cs typeface="Calibri" panose="020F0502020204030204" pitchFamily="34" charset="0"/>
              </a:rPr>
              <a:t> will focus on the exclusive requirements of each individual. They will carefully assess your preferences and goals. When they understand your aspirations, they will make plans that reflect your abilities and lifestyle. On the contrary, unreliable agencies will create standard plans that fail to deliver the best results. The tailored approach of the best professionals will promote your dignity and independence. Their impeccable services will ensure personal growth and maximum satisfaction.</a:t>
            </a:r>
          </a:p>
          <a:p>
            <a:r>
              <a:rPr lang="en-US" sz="1600" dirty="0"/>
              <a:t/>
            </a:r>
            <a:br>
              <a:rPr lang="en-US" sz="1600" dirty="0"/>
            </a:br>
            <a:endParaRPr kumimoji="0" lang="en-US" sz="1500" b="1" i="0" u="none" strike="noStrike" cap="none" normalizeH="0" baseline="0" dirty="0" smtClean="0">
              <a:ln>
                <a:noFill/>
              </a:ln>
              <a:solidFill>
                <a:srgbClr val="506172"/>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Picture 4" descr="https://kinkedpress.com/wp-content/uploads/2025/10/lifestyle-child-wheelchair-scaled.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70738" y="178674"/>
            <a:ext cx="2605374" cy="1739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045594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57148" y="1484618"/>
            <a:ext cx="6815139" cy="1114425"/>
          </a:xfrm>
          <a:prstGeom prst="rect">
            <a:avLst/>
          </a:prstGeom>
        </p:spPr>
        <p:txBody>
          <a:bodyPr spcFirstLastPara="1" wrap="square" lIns="91425" tIns="91425" rIns="91425" bIns="91425" anchor="b" anchorCtr="0">
            <a:noAutofit/>
          </a:bodyPr>
          <a:lstStyle/>
          <a:p>
            <a:pPr algn="l"/>
            <a:r>
              <a:rPr lang="en-US" sz="3200" b="1" dirty="0">
                <a:latin typeface="Calibri" panose="020F0502020204030204" pitchFamily="34" charset="0"/>
                <a:ea typeface="Calibri" panose="020F0502020204030204" pitchFamily="34" charset="0"/>
                <a:cs typeface="Calibri" panose="020F0502020204030204" pitchFamily="34" charset="0"/>
              </a:rPr>
              <a:t>Trained, competent and caring </a:t>
            </a:r>
            <a:r>
              <a:rPr lang="en-US" sz="3200" b="1" dirty="0" smtClean="0">
                <a:latin typeface="Calibri" panose="020F0502020204030204" pitchFamily="34" charset="0"/>
                <a:ea typeface="Calibri" panose="020F0502020204030204" pitchFamily="34" charset="0"/>
                <a:cs typeface="Calibri" panose="020F0502020204030204" pitchFamily="34" charset="0"/>
              </a:rPr>
              <a:t>staff</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27538" y="417426"/>
            <a:ext cx="537050" cy="371456"/>
          </a:xfrm>
          <a:prstGeom prst="rect">
            <a:avLst/>
          </a:prstGeom>
        </p:spPr>
      </p:pic>
      <p:pic>
        <p:nvPicPr>
          <p:cNvPr id="1026" name="Picture 2" descr="COHS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Grp="1" noChangeArrowheads="1"/>
          </p:cNvSpPr>
          <p:nvPr>
            <p:ph type="subTitle" idx="1"/>
          </p:nvPr>
        </p:nvSpPr>
        <p:spPr bwMode="auto">
          <a:xfrm>
            <a:off x="0" y="2848388"/>
            <a:ext cx="8758240" cy="18158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14300" indent="0" algn="l"/>
            <a:r>
              <a:rPr lang="en-US" sz="1600" dirty="0">
                <a:latin typeface="Calibri" panose="020F0502020204030204" pitchFamily="34" charset="0"/>
                <a:ea typeface="Calibri" panose="020F0502020204030204" pitchFamily="34" charset="0"/>
                <a:cs typeface="Calibri" panose="020F0502020204030204" pitchFamily="34" charset="0"/>
              </a:rPr>
              <a:t>Properly trained and skilled support workers are available with the best NDIS registered providers Old Guildford. They know how to handle disabled people with varying needs. Their compassionate demeanor will make people feel safe. The best professionals understand everything about the practical aspects of disability care. Their kindness and respect will make clients feel secure and comfortable. Their patience will make clients comfortable. The best professionals have the knack of building trust and fostering purposeful relationships. This comprehensive approach creates an optimally safe and supportive environment for people with disabilities.</a:t>
            </a:r>
            <a:endParaRPr kumimoji="0" lang="en-US" sz="1500" b="1" i="0" u="none" strike="noStrike" cap="none" normalizeH="0" baseline="0" dirty="0" smtClean="0">
              <a:ln>
                <a:noFill/>
              </a:ln>
              <a:solidFill>
                <a:srgbClr val="506172"/>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Picture 4" descr="https://kinkedpress.com/wp-content/uploads/2025/10/lifestyle-child-wheelchair-scal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8534" y="166618"/>
            <a:ext cx="2605374" cy="1739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7372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57148" y="1484618"/>
            <a:ext cx="6815139" cy="1114425"/>
          </a:xfrm>
          <a:prstGeom prst="rect">
            <a:avLst/>
          </a:prstGeom>
        </p:spPr>
        <p:txBody>
          <a:bodyPr spcFirstLastPara="1" wrap="square" lIns="91425" tIns="91425" rIns="91425" bIns="91425" anchor="b" anchorCtr="0">
            <a:noAutofit/>
          </a:bodyPr>
          <a:lstStyle/>
          <a:p>
            <a:pPr algn="l"/>
            <a:r>
              <a:rPr lang="en-US" sz="3200" b="1" dirty="0">
                <a:latin typeface="Calibri" panose="020F0502020204030204" pitchFamily="34" charset="0"/>
                <a:ea typeface="Calibri" panose="020F0502020204030204" pitchFamily="34" charset="0"/>
                <a:cs typeface="Calibri" panose="020F0502020204030204" pitchFamily="34" charset="0"/>
              </a:rPr>
              <a:t>Smooth communication and complete </a:t>
            </a:r>
            <a:r>
              <a:rPr lang="en-US" sz="3200" b="1" dirty="0" smtClean="0">
                <a:latin typeface="Calibri" panose="020F0502020204030204" pitchFamily="34" charset="0"/>
                <a:ea typeface="Calibri" panose="020F0502020204030204" pitchFamily="34" charset="0"/>
                <a:cs typeface="Calibri" panose="020F0502020204030204" pitchFamily="34" charset="0"/>
              </a:rPr>
              <a:t>transparency</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27538" y="417426"/>
            <a:ext cx="537050" cy="371456"/>
          </a:xfrm>
          <a:prstGeom prst="rect">
            <a:avLst/>
          </a:prstGeom>
        </p:spPr>
      </p:pic>
      <p:pic>
        <p:nvPicPr>
          <p:cNvPr id="1026" name="Picture 2" descr="COHS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Grp="1" noChangeArrowheads="1"/>
          </p:cNvSpPr>
          <p:nvPr>
            <p:ph type="subTitle" idx="1"/>
          </p:nvPr>
        </p:nvSpPr>
        <p:spPr bwMode="auto">
          <a:xfrm>
            <a:off x="0" y="3035336"/>
            <a:ext cx="8758240" cy="204671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14300" indent="0" algn="l"/>
            <a:r>
              <a:rPr lang="en-US" sz="1600" dirty="0">
                <a:latin typeface="Calibri" panose="020F0502020204030204" pitchFamily="34" charset="0"/>
                <a:ea typeface="Calibri" panose="020F0502020204030204" pitchFamily="34" charset="0"/>
                <a:cs typeface="Calibri" panose="020F0502020204030204" pitchFamily="34" charset="0"/>
              </a:rPr>
              <a:t>You cannot expect the best disability support without excellent communication skills. Reputable </a:t>
            </a:r>
            <a:r>
              <a:rPr lang="en-US" sz="1600" b="1" dirty="0">
                <a:latin typeface="Calibri" panose="020F0502020204030204" pitchFamily="34" charset="0"/>
                <a:ea typeface="Calibri" panose="020F0502020204030204" pitchFamily="34" charset="0"/>
                <a:cs typeface="Calibri" panose="020F0502020204030204" pitchFamily="34" charset="0"/>
              </a:rPr>
              <a:t>disability service providers Old Guildford</a:t>
            </a:r>
            <a:r>
              <a:rPr lang="en-US" sz="1600" dirty="0">
                <a:latin typeface="Calibri" panose="020F0502020204030204" pitchFamily="34" charset="0"/>
                <a:ea typeface="Calibri" panose="020F0502020204030204" pitchFamily="34" charset="0"/>
                <a:cs typeface="Calibri" panose="020F0502020204030204" pitchFamily="34" charset="0"/>
              </a:rPr>
              <a:t> communicate openly with participants and their facilities. They will also interact freely with the support coordinators. When you approach them, you can expect clear updates about their services. They will explain all matters, including scheduling and support plans, transparently. The cost information will be clearly communicated to avoid confusion and build trust. You will also have a clear idea about the responsibilities.</a:t>
            </a:r>
          </a:p>
          <a:p>
            <a:r>
              <a:rPr lang="en-US" sz="1600" dirty="0"/>
              <a:t/>
            </a:r>
            <a:br>
              <a:rPr lang="en-US" sz="1600" dirty="0"/>
            </a:br>
            <a:endParaRPr kumimoji="0" lang="en-US" sz="1500" b="1" i="0" u="none" strike="noStrike" cap="none" normalizeH="0" baseline="0" dirty="0" smtClean="0">
              <a:ln>
                <a:noFill/>
              </a:ln>
              <a:solidFill>
                <a:srgbClr val="506172"/>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Picture 4" descr="https://kinkedpress.com/wp-content/uploads/2025/10/lifestyle-child-wheelchair-scal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2854" y="101002"/>
            <a:ext cx="2475180" cy="1652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32904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134937" y="1113711"/>
            <a:ext cx="6815139" cy="1114425"/>
          </a:xfrm>
          <a:prstGeom prst="rect">
            <a:avLst/>
          </a:prstGeom>
        </p:spPr>
        <p:txBody>
          <a:bodyPr spcFirstLastPara="1" wrap="square" lIns="91425" tIns="91425" rIns="91425" bIns="91425" anchor="b" anchorCtr="0">
            <a:noAutofit/>
          </a:bodyPr>
          <a:lstStyle/>
          <a:p>
            <a:pPr algn="l"/>
            <a:r>
              <a:rPr lang="en-US" sz="3200" b="1" dirty="0">
                <a:latin typeface="Calibri" panose="020F0502020204030204" pitchFamily="34" charset="0"/>
                <a:ea typeface="Calibri" panose="020F0502020204030204" pitchFamily="34" charset="0"/>
                <a:cs typeface="Calibri" panose="020F0502020204030204" pitchFamily="34" charset="0"/>
              </a:rPr>
              <a:t>Varied services with high </a:t>
            </a:r>
            <a:r>
              <a:rPr lang="en-US" sz="3200" b="1" dirty="0" smtClean="0">
                <a:latin typeface="Calibri" panose="020F0502020204030204" pitchFamily="34" charset="0"/>
                <a:ea typeface="Calibri" panose="020F0502020204030204" pitchFamily="34" charset="0"/>
                <a:cs typeface="Calibri" panose="020F0502020204030204" pitchFamily="34" charset="0"/>
              </a:rPr>
              <a:t>flexibility</a:t>
            </a:r>
            <a:endParaRPr lang="en-US" sz="3200" b="1" dirty="0">
              <a:latin typeface="Calibri" panose="020F0502020204030204" pitchFamily="34" charset="0"/>
              <a:ea typeface="Calibri" panose="020F0502020204030204" pitchFamily="34" charset="0"/>
              <a:cs typeface="Calibri" panose="020F0502020204030204" pitchFamily="34" charset="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427538" y="417426"/>
            <a:ext cx="537050" cy="371456"/>
          </a:xfrm>
          <a:prstGeom prst="rect">
            <a:avLst/>
          </a:prstGeom>
        </p:spPr>
      </p:pic>
      <p:pic>
        <p:nvPicPr>
          <p:cNvPr id="1026" name="Picture 2" descr="COHS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p:cNvSpPr>
            <a:spLocks noGrp="1" noChangeArrowheads="1"/>
          </p:cNvSpPr>
          <p:nvPr>
            <p:ph type="subTitle" idx="1"/>
          </p:nvPr>
        </p:nvSpPr>
        <p:spPr bwMode="auto">
          <a:xfrm>
            <a:off x="0" y="2443579"/>
            <a:ext cx="9144000" cy="280076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marL="457200" eaLnBrk="0" fontAlgn="base" hangingPunct="0">
              <a:spcBef>
                <a:spcPct val="0"/>
              </a:spcBef>
              <a:spcAft>
                <a:spcPct val="0"/>
              </a:spcAft>
              <a:defRPr>
                <a:solidFill>
                  <a:schemeClr val="tx1"/>
                </a:solidFill>
                <a:latin typeface="Arial" panose="020B0604020202020204" pitchFamily="34" charset="0"/>
              </a:defRPr>
            </a:lvl2pPr>
            <a:lvl3pPr marL="914400" eaLnBrk="0" fontAlgn="base" hangingPunct="0">
              <a:spcBef>
                <a:spcPct val="0"/>
              </a:spcBef>
              <a:spcAft>
                <a:spcPct val="0"/>
              </a:spcAft>
              <a:defRPr>
                <a:solidFill>
                  <a:schemeClr val="tx1"/>
                </a:solidFill>
                <a:latin typeface="Arial" panose="020B0604020202020204" pitchFamily="34" charset="0"/>
              </a:defRPr>
            </a:lvl3pPr>
            <a:lvl4pPr marL="1371600" eaLnBrk="0" fontAlgn="base" hangingPunct="0">
              <a:spcBef>
                <a:spcPct val="0"/>
              </a:spcBef>
              <a:spcAft>
                <a:spcPct val="0"/>
              </a:spcAft>
              <a:defRPr>
                <a:solidFill>
                  <a:schemeClr val="tx1"/>
                </a:solidFill>
                <a:latin typeface="Arial" panose="020B0604020202020204" pitchFamily="34" charset="0"/>
              </a:defRPr>
            </a:lvl4pPr>
            <a:lvl5pPr marL="1828800" eaLnBrk="0" fontAlgn="base" hangingPunct="0">
              <a:spcBef>
                <a:spcPct val="0"/>
              </a:spcBef>
              <a:spcAft>
                <a:spcPct val="0"/>
              </a:spcAft>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marL="114300" indent="0" algn="l"/>
            <a:r>
              <a:rPr lang="en-US" sz="1600" dirty="0">
                <a:latin typeface="Calibri" panose="020F0502020204030204" pitchFamily="34" charset="0"/>
                <a:ea typeface="Calibri" panose="020F0502020204030204" pitchFamily="34" charset="0"/>
                <a:cs typeface="Calibri" panose="020F0502020204030204" pitchFamily="34" charset="0"/>
              </a:rPr>
              <a:t>Leading </a:t>
            </a:r>
            <a:r>
              <a:rPr lang="en-US" sz="1600" b="1" u="sng" dirty="0">
                <a:latin typeface="Calibri" panose="020F0502020204030204" pitchFamily="34" charset="0"/>
                <a:ea typeface="Calibri" panose="020F0502020204030204" pitchFamily="34" charset="0"/>
                <a:cs typeface="Calibri" panose="020F0502020204030204" pitchFamily="34" charset="0"/>
                <a:hlinkClick r:id="rId5"/>
              </a:rPr>
              <a:t>NDIS registered providers Old Guildford</a:t>
            </a:r>
            <a:r>
              <a:rPr lang="en-US" sz="1600" dirty="0">
                <a:latin typeface="Calibri" panose="020F0502020204030204" pitchFamily="34" charset="0"/>
                <a:ea typeface="Calibri" panose="020F0502020204030204" pitchFamily="34" charset="0"/>
                <a:cs typeface="Calibri" panose="020F0502020204030204" pitchFamily="34" charset="0"/>
              </a:rPr>
              <a:t> offer a comprehensive range of solutions to fulfil varying needs. You can expect the best personal care from them. They offer household assistance and transportation support solutions. Furthermore, leading agencies provide respite care, community participation, and therapy support. They can be contacted for skill development. Their flexible approach ensures supreme convenience. You can schedule activities based on your convenience. When your requirements evolve, they will adjust to ensure maximum support and care</a:t>
            </a:r>
            <a:r>
              <a:rPr lang="en-US" sz="1600" dirty="0" smtClean="0">
                <a:latin typeface="Calibri" panose="020F0502020204030204" pitchFamily="34" charset="0"/>
                <a:ea typeface="Calibri" panose="020F0502020204030204" pitchFamily="34" charset="0"/>
                <a:cs typeface="Calibri" panose="020F0502020204030204" pitchFamily="34" charset="0"/>
              </a:rPr>
              <a:t>.</a:t>
            </a:r>
          </a:p>
          <a:p>
            <a:pPr marL="114300" indent="0" algn="l"/>
            <a:endParaRPr lang="en-US" sz="1600" dirty="0">
              <a:latin typeface="Calibri" panose="020F0502020204030204" pitchFamily="34" charset="0"/>
              <a:ea typeface="Calibri" panose="020F0502020204030204" pitchFamily="34" charset="0"/>
              <a:cs typeface="Calibri" panose="020F0502020204030204" pitchFamily="34" charset="0"/>
            </a:endParaRPr>
          </a:p>
          <a:p>
            <a:pPr marL="114300" indent="0" algn="l"/>
            <a:r>
              <a:rPr lang="en-US" sz="1600" dirty="0">
                <a:latin typeface="Calibri" panose="020F0502020204030204" pitchFamily="34" charset="0"/>
                <a:ea typeface="Calibri" panose="020F0502020204030204" pitchFamily="34" charset="0"/>
                <a:cs typeface="Calibri" panose="020F0502020204030204" pitchFamily="34" charset="0"/>
              </a:rPr>
              <a:t>Source URL : </a:t>
            </a:r>
            <a:r>
              <a:rPr lang="en-US" sz="1600" dirty="0">
                <a:latin typeface="Calibri" panose="020F0502020204030204" pitchFamily="34" charset="0"/>
                <a:ea typeface="Calibri" panose="020F0502020204030204" pitchFamily="34" charset="0"/>
                <a:cs typeface="Calibri" panose="020F0502020204030204" pitchFamily="34" charset="0"/>
                <a:hlinkClick r:id="rId6"/>
              </a:rPr>
              <a:t>https://kinkedpress.com/notable-benefits-of-hiring-the-best-disability-service-providers-old-guildford</a:t>
            </a:r>
            <a:r>
              <a:rPr lang="en-US" sz="1600" dirty="0" smtClean="0">
                <a:latin typeface="Calibri" panose="020F0502020204030204" pitchFamily="34" charset="0"/>
                <a:ea typeface="Calibri" panose="020F0502020204030204" pitchFamily="34" charset="0"/>
                <a:cs typeface="Calibri" panose="020F0502020204030204" pitchFamily="34" charset="0"/>
                <a:hlinkClick r:id="rId6"/>
              </a:rPr>
              <a:t>/</a:t>
            </a:r>
            <a:r>
              <a:rPr lang="en-US" sz="1600" dirty="0" smtClean="0">
                <a:latin typeface="Calibri" panose="020F0502020204030204" pitchFamily="34" charset="0"/>
                <a:ea typeface="Calibri" panose="020F0502020204030204" pitchFamily="34" charset="0"/>
                <a:cs typeface="Calibri" panose="020F0502020204030204" pitchFamily="34" charset="0"/>
              </a:rPr>
              <a:t> </a:t>
            </a:r>
            <a:endParaRPr lang="en-US" sz="1600" dirty="0">
              <a:latin typeface="Calibri" panose="020F0502020204030204" pitchFamily="34" charset="0"/>
              <a:ea typeface="Calibri" panose="020F0502020204030204" pitchFamily="34" charset="0"/>
              <a:cs typeface="Calibri" panose="020F0502020204030204" pitchFamily="34" charset="0"/>
            </a:endParaRPr>
          </a:p>
          <a:p>
            <a:r>
              <a:rPr lang="en-US" sz="1600" dirty="0"/>
              <a:t/>
            </a:r>
            <a:br>
              <a:rPr lang="en-US" sz="1600" dirty="0"/>
            </a:br>
            <a:endParaRPr kumimoji="0" lang="en-US" sz="1600" b="1" i="0" u="none" strike="noStrike" cap="none" normalizeH="0" baseline="0" dirty="0" smtClean="0">
              <a:ln>
                <a:noFill/>
              </a:ln>
              <a:solidFill>
                <a:srgbClr val="506172"/>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Picture 4" descr="https://kinkedpress.com/wp-content/uploads/2025/10/lifestyle-child-wheelchair-scaled.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308534" y="166618"/>
            <a:ext cx="2605374" cy="17392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7095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19"/>
          <p:cNvSpPr txBox="1">
            <a:spLocks noGrp="1"/>
          </p:cNvSpPr>
          <p:nvPr>
            <p:ph type="subTitle" idx="1"/>
          </p:nvPr>
        </p:nvSpPr>
        <p:spPr>
          <a:xfrm>
            <a:off x="0" y="1319825"/>
            <a:ext cx="9144000" cy="3095700"/>
          </a:xfrm>
          <a:prstGeom prst="rect">
            <a:avLst/>
          </a:prstGeom>
        </p:spPr>
        <p:txBody>
          <a:bodyPr spcFirstLastPara="1" wrap="square" lIns="91425" tIns="91425" rIns="91425" bIns="91425" anchor="t" anchorCtr="0">
            <a:noAutofit/>
          </a:bodyPr>
          <a:lstStyle/>
          <a:p>
            <a:pPr marL="0" lvl="0" indent="0" algn="ctr" rtl="0">
              <a:lnSpc>
                <a:spcPct val="90000"/>
              </a:lnSpc>
              <a:spcBef>
                <a:spcPts val="1000"/>
              </a:spcBef>
              <a:spcAft>
                <a:spcPts val="0"/>
              </a:spcAft>
              <a:buNone/>
            </a:pPr>
            <a:r>
              <a:rPr lang="en" sz="3000" b="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Thank </a:t>
            </a:r>
            <a:r>
              <a:rPr lang="en" sz="3000" b="1"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You</a:t>
            </a:r>
            <a:endParaRPr sz="400" dirty="0">
              <a:solidFill>
                <a:schemeClr val="dk1"/>
              </a:solidFill>
              <a:highlight>
                <a:schemeClr val="lt1"/>
              </a:highlight>
              <a:latin typeface="Calibri" panose="020F0502020204030204" pitchFamily="34" charset="0"/>
              <a:ea typeface="Calibri" panose="020F0502020204030204" pitchFamily="34" charset="0"/>
              <a:cs typeface="Calibri" panose="020F0502020204030204" pitchFamily="34" charset="0"/>
              <a:sym typeface="Calibri"/>
            </a:endParaRPr>
          </a:p>
          <a:p>
            <a:pPr marL="0" lvl="0" indent="0">
              <a:lnSpc>
                <a:spcPct val="90000"/>
              </a:lnSpc>
              <a:spcBef>
                <a:spcPts val="1000"/>
              </a:spcBef>
            </a:pPr>
            <a:r>
              <a:rPr lang="en" sz="2000" b="1" dirty="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Email ID</a:t>
            </a:r>
            <a:r>
              <a:rPr lang="en" sz="2000" b="1"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 </a:t>
            </a:r>
            <a:r>
              <a:rPr lang="en-IN" sz="2000" dirty="0" smtClean="0">
                <a:hlinkClick r:id="rId3"/>
              </a:rPr>
              <a:t>info@cohs.com.au</a:t>
            </a:r>
            <a:r>
              <a:rPr lang="en-IN" sz="2000" dirty="0" smtClean="0"/>
              <a:t> </a:t>
            </a:r>
          </a:p>
          <a:p>
            <a:pPr marL="0" lvl="0" indent="0">
              <a:lnSpc>
                <a:spcPct val="90000"/>
              </a:lnSpc>
              <a:spcBef>
                <a:spcPts val="1000"/>
              </a:spcBef>
            </a:pPr>
            <a:r>
              <a:rPr lang="en" sz="2000" b="1" dirty="0" smtClean="0">
                <a:solidFill>
                  <a:schemeClr val="dk1"/>
                </a:solidFill>
                <a:latin typeface="Calibri" panose="020F0502020204030204" pitchFamily="34" charset="0"/>
                <a:ea typeface="Calibri" panose="020F0502020204030204" pitchFamily="34" charset="0"/>
                <a:cs typeface="Calibri" panose="020F0502020204030204" pitchFamily="34" charset="0"/>
                <a:sym typeface="Calibri"/>
              </a:rPr>
              <a:t>Website: </a:t>
            </a:r>
            <a:r>
              <a:rPr lang="en-IN" sz="2000" u="sng" dirty="0">
                <a:hlinkClick r:id="rId4"/>
              </a:rPr>
              <a:t>https://www.circleofhope.com.au/</a:t>
            </a:r>
            <a:endParaRPr sz="2000" dirty="0">
              <a:solidFill>
                <a:srgbClr val="0E101A"/>
              </a:solidFill>
              <a:latin typeface="Calibri" panose="020F0502020204030204" pitchFamily="34" charset="0"/>
              <a:ea typeface="Calibri" panose="020F0502020204030204" pitchFamily="34" charset="0"/>
              <a:cs typeface="Calibri" panose="020F0502020204030204" pitchFamily="34" charset="0"/>
              <a:sym typeface="Calibri"/>
            </a:endParaRPr>
          </a:p>
        </p:txBody>
      </p:sp>
      <p:pic>
        <p:nvPicPr>
          <p:cNvPr id="4" name="Picture 2" descr="COHS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156" y="265594"/>
            <a:ext cx="1363165" cy="5232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233</Words>
  <Application>Microsoft Office PowerPoint</Application>
  <PresentationFormat>On-screen Show (16:9)</PresentationFormat>
  <Paragraphs>19</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Simple Light</vt:lpstr>
      <vt:lpstr>Benefits of Hiring the Best Disability Service Providers Old Guildford</vt:lpstr>
      <vt:lpstr>Individual-focused approach</vt:lpstr>
      <vt:lpstr>Trained, competent and caring staff</vt:lpstr>
      <vt:lpstr>Smooth communication and complete transparency</vt:lpstr>
      <vt:lpstr>Varied services with high flexibility</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Overview of Retroid Pocket 3plus</dc:title>
  <dc:creator>EZSL-3</dc:creator>
  <cp:lastModifiedBy>Microsoft account</cp:lastModifiedBy>
  <cp:revision>62</cp:revision>
  <dcterms:modified xsi:type="dcterms:W3CDTF">2025-11-06T10:45:51Z</dcterms:modified>
</cp:coreProperties>
</file>