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8288000" cy="10287000"/>
  <p:notesSz cx="6858000" cy="9144000"/>
  <p:embeddedFontLst>
    <p:embeddedFont>
      <p:font typeface="ITC Benguiat" panose="020B0604020202020204" charset="0"/>
      <p:regular r:id="rId12"/>
    </p:embeddedFont>
    <p:embeddedFont>
      <p:font typeface="ITC Benguiat Bold" panose="020B0604020202020204" charset="0"/>
      <p:regular r:id="rId13"/>
    </p:embeddedFont>
    <p:embeddedFont>
      <p:font typeface="Itim" panose="020B0604020202020204" charset="-34"/>
      <p:regular r:id="rId1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44" d="100"/>
          <a:sy n="44" d="100"/>
        </p:scale>
        <p:origin x="876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02-Jun-26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02-Jun-26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02-Jun-26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02-Jun-26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02-Jun-26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02-Jun-26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02-Jun-26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02-Jun-26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02-Jun-26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02-Jun-26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02-Jun-26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02-Jun-26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lilbutmightyenglish.com/secondary-english-tuition/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lilbutmightyenglish.com/secondary-english-tuition/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8D8C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flipH="1">
            <a:off x="13996278" y="892497"/>
            <a:ext cx="3480776" cy="1644667"/>
          </a:xfrm>
          <a:custGeom>
            <a:avLst/>
            <a:gdLst/>
            <a:ahLst/>
            <a:cxnLst/>
            <a:rect l="l" t="t" r="r" b="b"/>
            <a:pathLst>
              <a:path w="3480776" h="1644667">
                <a:moveTo>
                  <a:pt x="3480776" y="0"/>
                </a:moveTo>
                <a:lnTo>
                  <a:pt x="0" y="0"/>
                </a:lnTo>
                <a:lnTo>
                  <a:pt x="0" y="1644667"/>
                </a:lnTo>
                <a:lnTo>
                  <a:pt x="3480776" y="1644667"/>
                </a:lnTo>
                <a:lnTo>
                  <a:pt x="3480776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Freeform 3"/>
          <p:cNvSpPr/>
          <p:nvPr/>
        </p:nvSpPr>
        <p:spPr>
          <a:xfrm>
            <a:off x="272298" y="7937580"/>
            <a:ext cx="2699502" cy="1460665"/>
          </a:xfrm>
          <a:custGeom>
            <a:avLst/>
            <a:gdLst/>
            <a:ahLst/>
            <a:cxnLst/>
            <a:rect l="l" t="t" r="r" b="b"/>
            <a:pathLst>
              <a:path w="1976529" h="933910">
                <a:moveTo>
                  <a:pt x="0" y="0"/>
                </a:moveTo>
                <a:lnTo>
                  <a:pt x="1976528" y="0"/>
                </a:lnTo>
                <a:lnTo>
                  <a:pt x="1976528" y="933910"/>
                </a:lnTo>
                <a:lnTo>
                  <a:pt x="0" y="93391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Freeform 4"/>
          <p:cNvSpPr/>
          <p:nvPr/>
        </p:nvSpPr>
        <p:spPr>
          <a:xfrm flipH="1">
            <a:off x="15423059" y="7479170"/>
            <a:ext cx="1976528" cy="1149265"/>
          </a:xfrm>
          <a:custGeom>
            <a:avLst/>
            <a:gdLst/>
            <a:ahLst/>
            <a:cxnLst/>
            <a:rect l="l" t="t" r="r" b="b"/>
            <a:pathLst>
              <a:path w="1322086" h="624686">
                <a:moveTo>
                  <a:pt x="1322086" y="0"/>
                </a:moveTo>
                <a:lnTo>
                  <a:pt x="0" y="0"/>
                </a:lnTo>
                <a:lnTo>
                  <a:pt x="0" y="624686"/>
                </a:lnTo>
                <a:lnTo>
                  <a:pt x="1322086" y="624686"/>
                </a:lnTo>
                <a:lnTo>
                  <a:pt x="1322086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5"/>
          <p:cNvSpPr/>
          <p:nvPr/>
        </p:nvSpPr>
        <p:spPr>
          <a:xfrm>
            <a:off x="40436" y="1286177"/>
            <a:ext cx="2699502" cy="1460665"/>
          </a:xfrm>
          <a:custGeom>
            <a:avLst/>
            <a:gdLst/>
            <a:ahLst/>
            <a:cxnLst/>
            <a:rect l="l" t="t" r="r" b="b"/>
            <a:pathLst>
              <a:path w="1976529" h="933910">
                <a:moveTo>
                  <a:pt x="0" y="0"/>
                </a:moveTo>
                <a:lnTo>
                  <a:pt x="1976528" y="0"/>
                </a:lnTo>
                <a:lnTo>
                  <a:pt x="1976528" y="933909"/>
                </a:lnTo>
                <a:lnTo>
                  <a:pt x="0" y="93390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TextBox 6"/>
          <p:cNvSpPr txBox="1"/>
          <p:nvPr/>
        </p:nvSpPr>
        <p:spPr>
          <a:xfrm>
            <a:off x="1876677" y="2392495"/>
            <a:ext cx="16563650" cy="566130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0677"/>
              </a:lnSpc>
            </a:pPr>
            <a:r>
              <a:rPr lang="en-US" sz="10073" b="1" spc="-302">
                <a:solidFill>
                  <a:srgbClr val="000000"/>
                </a:solidFill>
                <a:latin typeface="ITC Benguiat Bold"/>
                <a:ea typeface="ITC Benguiat Bold"/>
                <a:cs typeface="ITC Benguiat Bold"/>
                <a:sym typeface="ITC Benguiat Bold"/>
              </a:rPr>
              <a:t>SECONDARY ENGLISH TUITION: A SMART GUIDE TO BUILDING STRONG ENGLISH SKILLS</a:t>
            </a:r>
          </a:p>
        </p:txBody>
      </p:sp>
      <p:sp>
        <p:nvSpPr>
          <p:cNvPr id="7" name="Freeform 7"/>
          <p:cNvSpPr/>
          <p:nvPr/>
        </p:nvSpPr>
        <p:spPr>
          <a:xfrm>
            <a:off x="2971800" y="537771"/>
            <a:ext cx="3768896" cy="701967"/>
          </a:xfrm>
          <a:custGeom>
            <a:avLst/>
            <a:gdLst/>
            <a:ahLst/>
            <a:cxnLst/>
            <a:rect l="l" t="t" r="r" b="b"/>
            <a:pathLst>
              <a:path w="3768896" h="701967">
                <a:moveTo>
                  <a:pt x="0" y="0"/>
                </a:moveTo>
                <a:lnTo>
                  <a:pt x="3768897" y="0"/>
                </a:lnTo>
                <a:lnTo>
                  <a:pt x="3768897" y="701968"/>
                </a:lnTo>
                <a:lnTo>
                  <a:pt x="0" y="70196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8D8C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640853" y="1967375"/>
            <a:ext cx="15301124" cy="749564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4900"/>
              </a:lnSpc>
            </a:pPr>
            <a:r>
              <a:rPr lang="en-US" sz="3500" dirty="0">
                <a:solidFill>
                  <a:srgbClr val="000000"/>
                </a:solidFill>
                <a:latin typeface="Itim"/>
                <a:ea typeface="Itim"/>
                <a:cs typeface="Itim"/>
                <a:sym typeface="Itim"/>
              </a:rPr>
              <a:t>English learning feels tougher today because expectations changed greatly. Students now need stronger comprehension, clearer writing, and better analytical thinking. That pressure explains why many parents seek </a:t>
            </a:r>
            <a:r>
              <a:rPr lang="en-US" sz="3500" b="1" dirty="0">
                <a:solidFill>
                  <a:srgbClr val="000000"/>
                </a:solidFill>
                <a:latin typeface="Itim"/>
                <a:ea typeface="Itim"/>
                <a:cs typeface="Itim"/>
                <a:sym typeface="Itim"/>
                <a:hlinkClick r:id="rId2"/>
              </a:rPr>
              <a:t>secondary English tuition</a:t>
            </a:r>
            <a:r>
              <a:rPr lang="en-US" sz="3500" dirty="0">
                <a:solidFill>
                  <a:srgbClr val="000000"/>
                </a:solidFill>
                <a:latin typeface="Itim"/>
                <a:ea typeface="Itim"/>
                <a:cs typeface="Itim"/>
                <a:sym typeface="Itim"/>
              </a:rPr>
              <a:t> support.</a:t>
            </a:r>
          </a:p>
          <a:p>
            <a:pPr algn="just">
              <a:lnSpc>
                <a:spcPts val="4900"/>
              </a:lnSpc>
            </a:pPr>
            <a:r>
              <a:rPr lang="en-US" sz="3500" dirty="0">
                <a:solidFill>
                  <a:srgbClr val="000000"/>
                </a:solidFill>
                <a:latin typeface="Itim"/>
                <a:ea typeface="Itim"/>
                <a:cs typeface="Itim"/>
                <a:sym typeface="Itim"/>
              </a:rPr>
              <a:t>The right tuition classes should build confidence gradually, not fear. Students learn best when lessons feel interactive, practical, and encouraging.</a:t>
            </a:r>
          </a:p>
          <a:p>
            <a:pPr algn="just">
              <a:lnSpc>
                <a:spcPts val="4900"/>
              </a:lnSpc>
            </a:pPr>
            <a:r>
              <a:rPr lang="en-US" sz="3500" dirty="0">
                <a:solidFill>
                  <a:srgbClr val="000000"/>
                </a:solidFill>
                <a:latin typeface="Itim"/>
                <a:ea typeface="Itim"/>
                <a:cs typeface="Itim"/>
                <a:sym typeface="Itim"/>
              </a:rPr>
              <a:t>Good English learning classes also focus on long-term improvement instead of </a:t>
            </a:r>
            <a:r>
              <a:rPr lang="en-US" sz="3500" dirty="0" err="1">
                <a:solidFill>
                  <a:srgbClr val="000000"/>
                </a:solidFill>
                <a:latin typeface="Itim"/>
                <a:ea typeface="Itim"/>
                <a:cs typeface="Itim"/>
                <a:sym typeface="Itim"/>
              </a:rPr>
              <a:t>memorisation</a:t>
            </a:r>
            <a:r>
              <a:rPr lang="en-US" sz="3500" dirty="0">
                <a:solidFill>
                  <a:srgbClr val="000000"/>
                </a:solidFill>
                <a:latin typeface="Itim"/>
                <a:ea typeface="Itim"/>
                <a:cs typeface="Itim"/>
                <a:sym typeface="Itim"/>
              </a:rPr>
              <a:t> alone. Strong habits, regular feedback, and consistent practice usually create better results over time.</a:t>
            </a:r>
          </a:p>
          <a:p>
            <a:pPr algn="just">
              <a:lnSpc>
                <a:spcPts val="4900"/>
              </a:lnSpc>
            </a:pPr>
            <a:r>
              <a:rPr lang="en-US" sz="3500" dirty="0">
                <a:solidFill>
                  <a:srgbClr val="000000"/>
                </a:solidFill>
                <a:latin typeface="Itim"/>
                <a:ea typeface="Itim"/>
                <a:cs typeface="Itim"/>
                <a:sym typeface="Itim"/>
              </a:rPr>
              <a:t>At the end of the day, English should feel manageable, not terrifying. And when students finally understand how to express ideas clearly, their confidence often improves beyond the classroom too.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640853" y="333377"/>
            <a:ext cx="8922052" cy="11525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8400"/>
              </a:lnSpc>
            </a:pPr>
            <a:r>
              <a:rPr lang="en-US" sz="6000">
                <a:solidFill>
                  <a:srgbClr val="002341"/>
                </a:solidFill>
                <a:latin typeface="ITC Benguiat"/>
                <a:ea typeface="ITC Benguiat"/>
                <a:cs typeface="ITC Benguiat"/>
                <a:sym typeface="ITC Benguiat"/>
              </a:rPr>
              <a:t>Conclusion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8D8C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176599" y="1222375"/>
            <a:ext cx="13637038" cy="749564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4900"/>
              </a:lnSpc>
            </a:pPr>
            <a:r>
              <a:rPr lang="en-US" sz="3500" dirty="0">
                <a:solidFill>
                  <a:srgbClr val="000000"/>
                </a:solidFill>
                <a:latin typeface="Itim"/>
                <a:ea typeface="Itim"/>
                <a:cs typeface="Itim"/>
                <a:sym typeface="Itim"/>
              </a:rPr>
              <a:t>Ever looked at your child’s English paper and felt slightly attacked? The comprehension passage looks harmless initially. Then suddenly the questions sound like lawyer interviews.</a:t>
            </a:r>
          </a:p>
          <a:p>
            <a:pPr algn="just">
              <a:lnSpc>
                <a:spcPts val="4900"/>
              </a:lnSpc>
            </a:pPr>
            <a:r>
              <a:rPr lang="en-US" sz="3500" dirty="0">
                <a:solidFill>
                  <a:srgbClr val="000000"/>
                </a:solidFill>
                <a:latin typeface="Itim"/>
                <a:ea typeface="Itim"/>
                <a:cs typeface="Itim"/>
                <a:sym typeface="Itim"/>
              </a:rPr>
              <a:t>“What is the writer’s hidden intention?”</a:t>
            </a:r>
          </a:p>
          <a:p>
            <a:pPr algn="just">
              <a:lnSpc>
                <a:spcPts val="4900"/>
              </a:lnSpc>
            </a:pPr>
            <a:r>
              <a:rPr lang="en-US" sz="3500" dirty="0">
                <a:solidFill>
                  <a:srgbClr val="000000"/>
                </a:solidFill>
                <a:latin typeface="Itim"/>
                <a:ea typeface="Itim"/>
                <a:cs typeface="Itim"/>
                <a:sym typeface="Itim"/>
              </a:rPr>
              <a:t>Even adults need emotional support after reading some questions.</a:t>
            </a:r>
          </a:p>
          <a:p>
            <a:pPr algn="just">
              <a:lnSpc>
                <a:spcPts val="4900"/>
              </a:lnSpc>
            </a:pPr>
            <a:r>
              <a:rPr lang="en-US" sz="3500" dirty="0">
                <a:solidFill>
                  <a:srgbClr val="000000"/>
                </a:solidFill>
                <a:latin typeface="Itim"/>
                <a:ea typeface="Itim"/>
                <a:cs typeface="Itim"/>
                <a:sym typeface="Itim"/>
              </a:rPr>
              <a:t>That’s exactly why many parents now look for </a:t>
            </a:r>
            <a:r>
              <a:rPr lang="en-US" sz="3500" b="1" dirty="0">
                <a:solidFill>
                  <a:srgbClr val="000000"/>
                </a:solidFill>
                <a:latin typeface="Itim"/>
                <a:ea typeface="Itim"/>
                <a:cs typeface="Itim"/>
                <a:sym typeface="Itim"/>
                <a:hlinkClick r:id="rId2"/>
              </a:rPr>
              <a:t>secondary English tuition</a:t>
            </a:r>
            <a:r>
              <a:rPr lang="en-US" sz="3500" dirty="0">
                <a:solidFill>
                  <a:srgbClr val="000000"/>
                </a:solidFill>
                <a:latin typeface="Itim"/>
                <a:ea typeface="Itim"/>
                <a:cs typeface="Itim"/>
                <a:sym typeface="Itim"/>
              </a:rPr>
              <a:t>. English exams in Singapore have changed greatly over the years. Students now need stronger writing, better analysis, and sharper comprehension skills.</a:t>
            </a:r>
          </a:p>
          <a:p>
            <a:pPr algn="just">
              <a:lnSpc>
                <a:spcPts val="4900"/>
              </a:lnSpc>
            </a:pPr>
            <a:r>
              <a:rPr lang="en-US" sz="3500" dirty="0">
                <a:solidFill>
                  <a:srgbClr val="000000"/>
                </a:solidFill>
                <a:latin typeface="Itim"/>
                <a:ea typeface="Itim"/>
                <a:cs typeface="Itim"/>
                <a:sym typeface="Itim"/>
              </a:rPr>
              <a:t>And honestly? School lessons alone sometimes aren’t enough.</a:t>
            </a:r>
          </a:p>
          <a:p>
            <a:pPr algn="just">
              <a:lnSpc>
                <a:spcPts val="4900"/>
              </a:lnSpc>
            </a:pPr>
            <a:r>
              <a:rPr lang="en-US" sz="3500" dirty="0">
                <a:solidFill>
                  <a:srgbClr val="000000"/>
                </a:solidFill>
                <a:latin typeface="Itim"/>
                <a:ea typeface="Itim"/>
                <a:cs typeface="Itim"/>
                <a:sym typeface="Itim"/>
              </a:rPr>
              <a:t>So how do you choose the right tuition support without wasting money or sanity? Let’s talk properly.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8D8C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678673" y="2614515"/>
            <a:ext cx="15206573" cy="49403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4900"/>
              </a:lnSpc>
            </a:pPr>
            <a:r>
              <a:rPr lang="en-US" sz="3500">
                <a:solidFill>
                  <a:srgbClr val="000000"/>
                </a:solidFill>
                <a:latin typeface="Itim"/>
                <a:ea typeface="Itim"/>
                <a:cs typeface="Itim"/>
                <a:sym typeface="Itim"/>
              </a:rPr>
              <a:t>English used to feel more straightforward.</a:t>
            </a:r>
          </a:p>
          <a:p>
            <a:pPr algn="just">
              <a:lnSpc>
                <a:spcPts val="4900"/>
              </a:lnSpc>
            </a:pPr>
            <a:r>
              <a:rPr lang="en-US" sz="3500">
                <a:solidFill>
                  <a:srgbClr val="000000"/>
                </a:solidFill>
                <a:latin typeface="Itim"/>
                <a:ea typeface="Itim"/>
                <a:cs typeface="Itim"/>
                <a:sym typeface="Itim"/>
              </a:rPr>
              <a:t>Now students must analyse tone, explain meaning, and write persuasively. One composition topic suddenly becomes a full mental workout.</a:t>
            </a:r>
          </a:p>
          <a:p>
            <a:pPr algn="just">
              <a:lnSpc>
                <a:spcPts val="4900"/>
              </a:lnSpc>
            </a:pPr>
            <a:r>
              <a:rPr lang="en-US" sz="3500">
                <a:solidFill>
                  <a:srgbClr val="000000"/>
                </a:solidFill>
                <a:latin typeface="Itim"/>
                <a:ea typeface="Itim"/>
                <a:cs typeface="Itim"/>
                <a:sym typeface="Itim"/>
              </a:rPr>
              <a:t>Ever seen students stare at a blank essay page for twenty minutes? Happens more often than parents realise.</a:t>
            </a:r>
          </a:p>
          <a:p>
            <a:pPr algn="just">
              <a:lnSpc>
                <a:spcPts val="4900"/>
              </a:lnSpc>
            </a:pPr>
            <a:r>
              <a:rPr lang="en-US" sz="3500">
                <a:solidFill>
                  <a:srgbClr val="000000"/>
                </a:solidFill>
                <a:latin typeface="Itim"/>
                <a:ea typeface="Itim"/>
                <a:cs typeface="Itim"/>
                <a:sym typeface="Itim"/>
              </a:rPr>
              <a:t>Modern English learning classes focus heavily on critical thinking and writing structure. Students need vocabulary, but they also need confidence.</a:t>
            </a:r>
          </a:p>
          <a:p>
            <a:pPr algn="just">
              <a:lnSpc>
                <a:spcPts val="4900"/>
              </a:lnSpc>
            </a:pPr>
            <a:r>
              <a:rPr lang="en-US" sz="3500">
                <a:solidFill>
                  <a:srgbClr val="000000"/>
                </a:solidFill>
                <a:latin typeface="Itim"/>
                <a:ea typeface="Itim"/>
                <a:cs typeface="Itim"/>
                <a:sym typeface="Itim"/>
              </a:rPr>
              <a:t>And confidence disappears very quickly during surprise tests.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678673" y="790575"/>
            <a:ext cx="11853111" cy="11525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8400"/>
              </a:lnSpc>
            </a:pPr>
            <a:r>
              <a:rPr lang="en-US" sz="6000">
                <a:solidFill>
                  <a:srgbClr val="002341"/>
                </a:solidFill>
                <a:latin typeface="ITC Benguiat"/>
                <a:ea typeface="ITC Benguiat"/>
                <a:cs typeface="ITC Benguiat"/>
                <a:sym typeface="ITC Benguiat"/>
              </a:rPr>
              <a:t>Why English Feels Harder Today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8D8C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678673" y="2614515"/>
            <a:ext cx="15206573" cy="55594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4900"/>
              </a:lnSpc>
            </a:pPr>
            <a:r>
              <a:rPr lang="en-US" sz="3500">
                <a:solidFill>
                  <a:srgbClr val="000000"/>
                </a:solidFill>
                <a:latin typeface="Itim"/>
                <a:ea typeface="Itim"/>
                <a:cs typeface="Itim"/>
                <a:sym typeface="Itim"/>
              </a:rPr>
              <a:t>Let’s clear something up first.</a:t>
            </a:r>
          </a:p>
          <a:p>
            <a:pPr algn="just">
              <a:lnSpc>
                <a:spcPts val="4900"/>
              </a:lnSpc>
            </a:pPr>
            <a:r>
              <a:rPr lang="en-US" sz="3500">
                <a:solidFill>
                  <a:srgbClr val="000000"/>
                </a:solidFill>
                <a:latin typeface="Itim"/>
                <a:ea typeface="Itim"/>
                <a:cs typeface="Itim"/>
                <a:sym typeface="Itim"/>
              </a:rPr>
              <a:t>Good tuition should not just increase homework.</a:t>
            </a:r>
          </a:p>
          <a:p>
            <a:pPr algn="just">
              <a:lnSpc>
                <a:spcPts val="4900"/>
              </a:lnSpc>
            </a:pPr>
            <a:r>
              <a:rPr lang="en-US" sz="3500">
                <a:solidFill>
                  <a:srgbClr val="000000"/>
                </a:solidFill>
                <a:latin typeface="Itim"/>
                <a:ea typeface="Itim"/>
                <a:cs typeface="Itim"/>
                <a:sym typeface="Itim"/>
              </a:rPr>
              <a:t>That’s not learning. That’s punishment.</a:t>
            </a:r>
          </a:p>
          <a:p>
            <a:pPr algn="just">
              <a:lnSpc>
                <a:spcPts val="4900"/>
              </a:lnSpc>
            </a:pPr>
            <a:r>
              <a:rPr lang="en-US" sz="3500">
                <a:solidFill>
                  <a:srgbClr val="000000"/>
                </a:solidFill>
                <a:latin typeface="Itim"/>
                <a:ea typeface="Itim"/>
                <a:cs typeface="Itim"/>
                <a:sym typeface="Itim"/>
              </a:rPr>
              <a:t>Strong secondary English tuition helps students think more clearly. Teachers explain why answers work, not just what answers to memorise.</a:t>
            </a:r>
          </a:p>
          <a:p>
            <a:pPr algn="just">
              <a:lnSpc>
                <a:spcPts val="4900"/>
              </a:lnSpc>
            </a:pPr>
            <a:r>
              <a:rPr lang="en-US" sz="3500">
                <a:solidFill>
                  <a:srgbClr val="000000"/>
                </a:solidFill>
                <a:latin typeface="Itim"/>
                <a:ea typeface="Itim"/>
                <a:cs typeface="Itim"/>
                <a:sym typeface="Itim"/>
              </a:rPr>
              <a:t>Students slowly improve sentence flow, vocabulary use, and comprehension skills.</a:t>
            </a:r>
          </a:p>
          <a:p>
            <a:pPr algn="just">
              <a:lnSpc>
                <a:spcPts val="4900"/>
              </a:lnSpc>
            </a:pPr>
            <a:r>
              <a:rPr lang="en-US" sz="3500">
                <a:solidFill>
                  <a:srgbClr val="000000"/>
                </a:solidFill>
                <a:latin typeface="Itim"/>
                <a:ea typeface="Itim"/>
                <a:cs typeface="Itim"/>
                <a:sym typeface="Itim"/>
              </a:rPr>
              <a:t>The biggest difference? They stop panicking during exams.</a:t>
            </a:r>
          </a:p>
          <a:p>
            <a:pPr algn="just">
              <a:lnSpc>
                <a:spcPts val="4900"/>
              </a:lnSpc>
            </a:pPr>
            <a:r>
              <a:rPr lang="en-US" sz="3500">
                <a:solidFill>
                  <a:srgbClr val="000000"/>
                </a:solidFill>
                <a:latin typeface="Itim"/>
                <a:ea typeface="Itim"/>
                <a:cs typeface="Itim"/>
                <a:sym typeface="Itim"/>
              </a:rPr>
              <a:t>Honestly, calmer students usually perform better.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678673" y="790575"/>
            <a:ext cx="13441557" cy="11525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8400"/>
              </a:lnSpc>
            </a:pPr>
            <a:r>
              <a:rPr lang="en-US" sz="6000">
                <a:solidFill>
                  <a:srgbClr val="002341"/>
                </a:solidFill>
                <a:latin typeface="ITC Benguiat"/>
                <a:ea typeface="ITC Benguiat"/>
                <a:cs typeface="ITC Benguiat"/>
                <a:sym typeface="ITC Benguiat"/>
              </a:rPr>
              <a:t>What Good Tuition Actually Does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8D8C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659763" y="2066123"/>
            <a:ext cx="17267770" cy="74168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4900"/>
              </a:lnSpc>
            </a:pPr>
            <a:r>
              <a:rPr lang="en-US" sz="3500">
                <a:solidFill>
                  <a:srgbClr val="000000"/>
                </a:solidFill>
                <a:latin typeface="Itim"/>
                <a:ea typeface="Itim"/>
                <a:cs typeface="Itim"/>
                <a:sym typeface="Itim"/>
              </a:rPr>
              <a:t>Many students underestimate writing completely.</a:t>
            </a:r>
          </a:p>
          <a:p>
            <a:pPr algn="just">
              <a:lnSpc>
                <a:spcPts val="4900"/>
              </a:lnSpc>
            </a:pPr>
            <a:r>
              <a:rPr lang="en-US" sz="3500">
                <a:solidFill>
                  <a:srgbClr val="000000"/>
                </a:solidFill>
                <a:latin typeface="Itim"/>
                <a:ea typeface="Itim"/>
                <a:cs typeface="Itim"/>
                <a:sym typeface="Itim"/>
              </a:rPr>
              <a:t>They think grammar alone solves everything.</a:t>
            </a:r>
          </a:p>
          <a:p>
            <a:pPr algn="just">
              <a:lnSpc>
                <a:spcPts val="4900"/>
              </a:lnSpc>
            </a:pPr>
            <a:r>
              <a:rPr lang="en-US" sz="3500">
                <a:solidFill>
                  <a:srgbClr val="000000"/>
                </a:solidFill>
                <a:latin typeface="Itim"/>
                <a:ea typeface="Itim"/>
                <a:cs typeface="Itim"/>
                <a:sym typeface="Itim"/>
              </a:rPr>
              <a:t>Unfortunately, exam markers want more than correct spelling. They want structure, clarity, and ideas that actually make sense.</a:t>
            </a:r>
          </a:p>
          <a:p>
            <a:pPr algn="just">
              <a:lnSpc>
                <a:spcPts val="4900"/>
              </a:lnSpc>
            </a:pPr>
            <a:r>
              <a:rPr lang="en-US" sz="3500">
                <a:solidFill>
                  <a:srgbClr val="000000"/>
                </a:solidFill>
                <a:latin typeface="Itim"/>
                <a:ea typeface="Itim"/>
                <a:cs typeface="Itim"/>
                <a:sym typeface="Itim"/>
              </a:rPr>
              <a:t>That’s where proper English learning classes help greatly.</a:t>
            </a:r>
          </a:p>
          <a:p>
            <a:pPr algn="just">
              <a:lnSpc>
                <a:spcPts val="4900"/>
              </a:lnSpc>
            </a:pPr>
            <a:r>
              <a:rPr lang="en-US" sz="3500">
                <a:solidFill>
                  <a:srgbClr val="000000"/>
                </a:solidFill>
                <a:latin typeface="Itim"/>
                <a:ea typeface="Itim"/>
                <a:cs typeface="Itim"/>
                <a:sym typeface="Itim"/>
              </a:rPr>
              <a:t>Students learn things like:</a:t>
            </a:r>
          </a:p>
          <a:p>
            <a:pPr marL="755652" lvl="1" indent="-377826" algn="just">
              <a:lnSpc>
                <a:spcPts val="4900"/>
              </a:lnSpc>
              <a:buFont typeface="Arial"/>
              <a:buChar char="•"/>
            </a:pPr>
            <a:r>
              <a:rPr lang="en-US" sz="3500">
                <a:solidFill>
                  <a:srgbClr val="000000"/>
                </a:solidFill>
                <a:latin typeface="Itim"/>
                <a:ea typeface="Itim"/>
                <a:cs typeface="Itim"/>
                <a:sym typeface="Itim"/>
              </a:rPr>
              <a:t>how to organise essays properly</a:t>
            </a:r>
          </a:p>
          <a:p>
            <a:pPr marL="755652" lvl="1" indent="-377826" algn="just">
              <a:lnSpc>
                <a:spcPts val="4900"/>
              </a:lnSpc>
              <a:buFont typeface="Arial"/>
              <a:buChar char="•"/>
            </a:pPr>
            <a:r>
              <a:rPr lang="en-US" sz="3500">
                <a:solidFill>
                  <a:srgbClr val="000000"/>
                </a:solidFill>
                <a:latin typeface="Itim"/>
                <a:ea typeface="Itim"/>
                <a:cs typeface="Itim"/>
                <a:sym typeface="Itim"/>
              </a:rPr>
              <a:t>how to develop stronger arguments</a:t>
            </a:r>
          </a:p>
          <a:p>
            <a:pPr marL="755652" lvl="1" indent="-377826" algn="just">
              <a:lnSpc>
                <a:spcPts val="4900"/>
              </a:lnSpc>
              <a:buFont typeface="Arial"/>
              <a:buChar char="•"/>
            </a:pPr>
            <a:r>
              <a:rPr lang="en-US" sz="3500">
                <a:solidFill>
                  <a:srgbClr val="000000"/>
                </a:solidFill>
                <a:latin typeface="Itim"/>
                <a:ea typeface="Itim"/>
                <a:cs typeface="Itim"/>
                <a:sym typeface="Itim"/>
              </a:rPr>
              <a:t>how to avoid repetitive vocabulary</a:t>
            </a:r>
          </a:p>
          <a:p>
            <a:pPr marL="755652" lvl="1" indent="-377826" algn="just">
              <a:lnSpc>
                <a:spcPts val="4900"/>
              </a:lnSpc>
              <a:buFont typeface="Arial"/>
              <a:buChar char="•"/>
            </a:pPr>
            <a:r>
              <a:rPr lang="en-US" sz="3500">
                <a:solidFill>
                  <a:srgbClr val="000000"/>
                </a:solidFill>
                <a:latin typeface="Itim"/>
                <a:ea typeface="Itim"/>
                <a:cs typeface="Itim"/>
                <a:sym typeface="Itim"/>
              </a:rPr>
              <a:t>how to improve sentence flow naturally</a:t>
            </a:r>
          </a:p>
          <a:p>
            <a:pPr algn="just">
              <a:lnSpc>
                <a:spcPts val="4900"/>
              </a:lnSpc>
            </a:pPr>
            <a:r>
              <a:rPr lang="en-US" sz="3500">
                <a:solidFill>
                  <a:srgbClr val="000000"/>
                </a:solidFill>
                <a:latin typeface="Itim"/>
                <a:ea typeface="Itim"/>
                <a:cs typeface="Itim"/>
                <a:sym typeface="Itim"/>
              </a:rPr>
              <a:t>These small improvements slowly build stronger writing habits.</a:t>
            </a:r>
          </a:p>
          <a:p>
            <a:pPr algn="just">
              <a:lnSpc>
                <a:spcPts val="4900"/>
              </a:lnSpc>
            </a:pPr>
            <a:r>
              <a:rPr lang="en-US" sz="3500">
                <a:solidFill>
                  <a:srgbClr val="000000"/>
                </a:solidFill>
                <a:latin typeface="Itim"/>
                <a:ea typeface="Itim"/>
                <a:cs typeface="Itim"/>
                <a:sym typeface="Itim"/>
              </a:rPr>
              <a:t>And yes, good writing helps beyond school too.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494395" y="582564"/>
            <a:ext cx="17299209" cy="11525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8400"/>
              </a:lnSpc>
            </a:pPr>
            <a:r>
              <a:rPr lang="en-US" sz="6000">
                <a:solidFill>
                  <a:srgbClr val="002341"/>
                </a:solidFill>
                <a:latin typeface="ITC Benguiat"/>
                <a:ea typeface="ITC Benguiat"/>
                <a:cs typeface="ITC Benguiat"/>
                <a:sym typeface="ITC Benguiat"/>
              </a:rPr>
              <a:t>Writing Skills Matter More Than Students Think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8D8C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640853" y="3125087"/>
            <a:ext cx="15301124" cy="49403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4900"/>
              </a:lnSpc>
            </a:pPr>
            <a:r>
              <a:rPr lang="en-US" sz="3500">
                <a:solidFill>
                  <a:srgbClr val="000000"/>
                </a:solidFill>
                <a:latin typeface="Itim"/>
                <a:ea typeface="Itim"/>
                <a:cs typeface="Itim"/>
                <a:sym typeface="Itim"/>
              </a:rPr>
              <a:t>Students switch off quickly during boring lessons.</a:t>
            </a:r>
          </a:p>
          <a:p>
            <a:pPr algn="just">
              <a:lnSpc>
                <a:spcPts val="4900"/>
              </a:lnSpc>
            </a:pPr>
            <a:r>
              <a:rPr lang="en-US" sz="3500">
                <a:solidFill>
                  <a:srgbClr val="000000"/>
                </a:solidFill>
                <a:latin typeface="Itim"/>
                <a:ea typeface="Itim"/>
                <a:cs typeface="Itim"/>
                <a:sym typeface="Itim"/>
              </a:rPr>
              <a:t>You can literally see it happening.</a:t>
            </a:r>
          </a:p>
          <a:p>
            <a:pPr algn="just">
              <a:lnSpc>
                <a:spcPts val="4900"/>
              </a:lnSpc>
            </a:pPr>
            <a:r>
              <a:rPr lang="en-US" sz="3500">
                <a:solidFill>
                  <a:srgbClr val="000000"/>
                </a:solidFill>
                <a:latin typeface="Itim"/>
                <a:ea typeface="Itim"/>
                <a:cs typeface="Itim"/>
                <a:sym typeface="Itim"/>
              </a:rPr>
              <a:t>The eyes glaze over. The nodding starts. Suddenly nobody remembers anything.</a:t>
            </a:r>
          </a:p>
          <a:p>
            <a:pPr algn="just">
              <a:lnSpc>
                <a:spcPts val="4900"/>
              </a:lnSpc>
            </a:pPr>
            <a:r>
              <a:rPr lang="en-US" sz="3500">
                <a:solidFill>
                  <a:srgbClr val="000000"/>
                </a:solidFill>
                <a:latin typeface="Itim"/>
                <a:ea typeface="Itim"/>
                <a:cs typeface="Itim"/>
                <a:sym typeface="Itim"/>
              </a:rPr>
              <a:t>Good secondary English tuition keeps students involved actively. Discussions happen naturally. Teachers ask questions constantly.</a:t>
            </a:r>
          </a:p>
          <a:p>
            <a:pPr algn="just">
              <a:lnSpc>
                <a:spcPts val="4900"/>
              </a:lnSpc>
            </a:pPr>
            <a:r>
              <a:rPr lang="en-US" sz="3500">
                <a:solidFill>
                  <a:srgbClr val="000000"/>
                </a:solidFill>
                <a:latin typeface="Itim"/>
                <a:ea typeface="Itim"/>
                <a:cs typeface="Itim"/>
                <a:sym typeface="Itim"/>
              </a:rPr>
              <a:t>Students should feel comfortable speaking up during lessons.</a:t>
            </a:r>
          </a:p>
          <a:p>
            <a:pPr algn="just">
              <a:lnSpc>
                <a:spcPts val="4900"/>
              </a:lnSpc>
            </a:pPr>
            <a:r>
              <a:rPr lang="en-US" sz="3500">
                <a:solidFill>
                  <a:srgbClr val="000000"/>
                </a:solidFill>
                <a:latin typeface="Itim"/>
                <a:ea typeface="Itim"/>
                <a:cs typeface="Itim"/>
                <a:sym typeface="Itim"/>
              </a:rPr>
              <a:t>Otherwise the class becomes one long PowerPoint presentation.</a:t>
            </a:r>
          </a:p>
          <a:p>
            <a:pPr algn="just">
              <a:lnSpc>
                <a:spcPts val="4900"/>
              </a:lnSpc>
            </a:pPr>
            <a:r>
              <a:rPr lang="en-US" sz="3500">
                <a:solidFill>
                  <a:srgbClr val="000000"/>
                </a:solidFill>
                <a:latin typeface="Itim"/>
                <a:ea typeface="Itim"/>
                <a:cs typeface="Itim"/>
                <a:sym typeface="Itim"/>
              </a:rPr>
              <a:t>Nobody enjoys that. Not even adults.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640853" y="1017496"/>
            <a:ext cx="17299209" cy="11525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8400"/>
              </a:lnSpc>
            </a:pPr>
            <a:r>
              <a:rPr lang="en-US" sz="6000">
                <a:solidFill>
                  <a:srgbClr val="002341"/>
                </a:solidFill>
                <a:latin typeface="ITC Benguiat"/>
                <a:ea typeface="ITC Benguiat"/>
                <a:cs typeface="ITC Benguiat"/>
                <a:sym typeface="ITC Benguiat"/>
              </a:rPr>
              <a:t>The Best Classes Feel Interactive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8D8C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640853" y="2538875"/>
            <a:ext cx="15301124" cy="61785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4900"/>
              </a:lnSpc>
            </a:pPr>
            <a:r>
              <a:rPr lang="en-US" sz="3500">
                <a:solidFill>
                  <a:srgbClr val="000000"/>
                </a:solidFill>
                <a:latin typeface="Itim"/>
                <a:ea typeface="Itim"/>
                <a:cs typeface="Itim"/>
                <a:sym typeface="Itim"/>
              </a:rPr>
              <a:t>Huge tuition classes look impressive initially.</a:t>
            </a:r>
          </a:p>
          <a:p>
            <a:pPr algn="just">
              <a:lnSpc>
                <a:spcPts val="4900"/>
              </a:lnSpc>
            </a:pPr>
            <a:r>
              <a:rPr lang="en-US" sz="3500">
                <a:solidFill>
                  <a:srgbClr val="000000"/>
                </a:solidFill>
                <a:latin typeface="Itim"/>
                <a:ea typeface="Itim"/>
                <a:cs typeface="Itim"/>
                <a:sym typeface="Itim"/>
              </a:rPr>
              <a:t>Then students become invisible quietly.</a:t>
            </a:r>
          </a:p>
          <a:p>
            <a:pPr algn="just">
              <a:lnSpc>
                <a:spcPts val="4900"/>
              </a:lnSpc>
            </a:pPr>
            <a:r>
              <a:rPr lang="en-US" sz="3500">
                <a:solidFill>
                  <a:srgbClr val="000000"/>
                </a:solidFill>
                <a:latin typeface="Itim"/>
                <a:ea typeface="Itim"/>
                <a:cs typeface="Itim"/>
                <a:sym typeface="Itim"/>
              </a:rPr>
              <a:t>Smaller groups often work better because teachers notice weaknesses faster. Students also ask more questions comfortably.</a:t>
            </a:r>
          </a:p>
          <a:p>
            <a:pPr algn="just">
              <a:lnSpc>
                <a:spcPts val="4900"/>
              </a:lnSpc>
            </a:pPr>
            <a:r>
              <a:rPr lang="en-US" sz="3500">
                <a:solidFill>
                  <a:srgbClr val="000000"/>
                </a:solidFill>
                <a:latin typeface="Itim"/>
                <a:ea typeface="Itim"/>
                <a:cs typeface="Itim"/>
                <a:sym typeface="Itim"/>
              </a:rPr>
              <a:t>This matters especially during writing practice.</a:t>
            </a:r>
          </a:p>
          <a:p>
            <a:pPr algn="just">
              <a:lnSpc>
                <a:spcPts val="4900"/>
              </a:lnSpc>
            </a:pPr>
            <a:r>
              <a:rPr lang="en-US" sz="3500">
                <a:solidFill>
                  <a:srgbClr val="000000"/>
                </a:solidFill>
                <a:latin typeface="Itim"/>
                <a:ea typeface="Itim"/>
                <a:cs typeface="Itim"/>
                <a:sym typeface="Itim"/>
              </a:rPr>
              <a:t>A teacher cannot properly review thirty essays meaningfully every week. That sounds exhausting for everyone involved.</a:t>
            </a:r>
          </a:p>
          <a:p>
            <a:pPr algn="just">
              <a:lnSpc>
                <a:spcPts val="4900"/>
              </a:lnSpc>
            </a:pPr>
            <a:r>
              <a:rPr lang="en-US" sz="3500">
                <a:solidFill>
                  <a:srgbClr val="000000"/>
                </a:solidFill>
                <a:latin typeface="Itim"/>
                <a:ea typeface="Itim"/>
                <a:cs typeface="Itim"/>
                <a:sym typeface="Itim"/>
              </a:rPr>
              <a:t>Many parents now prefer smaller English learning classes because feedback feels more personal.</a:t>
            </a:r>
          </a:p>
          <a:p>
            <a:pPr algn="just">
              <a:lnSpc>
                <a:spcPts val="4900"/>
              </a:lnSpc>
            </a:pPr>
            <a:r>
              <a:rPr lang="en-US" sz="3500">
                <a:solidFill>
                  <a:srgbClr val="000000"/>
                </a:solidFill>
                <a:latin typeface="Itim"/>
                <a:ea typeface="Itim"/>
                <a:cs typeface="Itim"/>
                <a:sym typeface="Itim"/>
              </a:rPr>
              <a:t>And personal feedback improves writing much faster.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640853" y="1017496"/>
            <a:ext cx="17299209" cy="11525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8400"/>
              </a:lnSpc>
            </a:pPr>
            <a:r>
              <a:rPr lang="en-US" sz="6000">
                <a:solidFill>
                  <a:srgbClr val="002341"/>
                </a:solidFill>
                <a:latin typeface="ITC Benguiat"/>
                <a:ea typeface="ITC Benguiat"/>
                <a:cs typeface="ITC Benguiat"/>
                <a:sym typeface="ITC Benguiat"/>
              </a:rPr>
              <a:t>Small Class Sizes Usually Help More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8D8C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640853" y="1967375"/>
            <a:ext cx="15301124" cy="74168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4900"/>
              </a:lnSpc>
            </a:pPr>
            <a:r>
              <a:rPr lang="en-US" sz="3500">
                <a:solidFill>
                  <a:srgbClr val="000000"/>
                </a:solidFill>
                <a:latin typeface="Itim"/>
                <a:ea typeface="Itim"/>
                <a:cs typeface="Itim"/>
                <a:sym typeface="Itim"/>
              </a:rPr>
              <a:t>Not all tuition classes help equally.</a:t>
            </a:r>
          </a:p>
          <a:p>
            <a:pPr algn="just">
              <a:lnSpc>
                <a:spcPts val="4900"/>
              </a:lnSpc>
            </a:pPr>
            <a:r>
              <a:rPr lang="en-US" sz="3500">
                <a:solidFill>
                  <a:srgbClr val="000000"/>
                </a:solidFill>
                <a:latin typeface="Itim"/>
                <a:ea typeface="Itim"/>
                <a:cs typeface="Itim"/>
                <a:sym typeface="Itim"/>
              </a:rPr>
              <a:t>Some focus too heavily on memorisation. Others overload students with worksheets endlessly.</a:t>
            </a:r>
          </a:p>
          <a:p>
            <a:pPr algn="just">
              <a:lnSpc>
                <a:spcPts val="4900"/>
              </a:lnSpc>
            </a:pPr>
            <a:r>
              <a:rPr lang="en-US" sz="3500">
                <a:solidFill>
                  <a:srgbClr val="000000"/>
                </a:solidFill>
                <a:latin typeface="Itim"/>
                <a:ea typeface="Itim"/>
                <a:cs typeface="Itim"/>
                <a:sym typeface="Itim"/>
              </a:rPr>
              <a:t>That approach rarely builds real understanding.</a:t>
            </a:r>
          </a:p>
          <a:p>
            <a:pPr algn="just">
              <a:lnSpc>
                <a:spcPts val="4900"/>
              </a:lnSpc>
            </a:pPr>
            <a:r>
              <a:rPr lang="en-US" sz="3500">
                <a:solidFill>
                  <a:srgbClr val="000000"/>
                </a:solidFill>
                <a:latin typeface="Itim"/>
                <a:ea typeface="Itim"/>
                <a:cs typeface="Itim"/>
                <a:sym typeface="Itim"/>
              </a:rPr>
              <a:t>A good secondary English tuition programme should improve:</a:t>
            </a:r>
          </a:p>
          <a:p>
            <a:pPr marL="755652" lvl="1" indent="-377826" algn="just">
              <a:lnSpc>
                <a:spcPts val="4900"/>
              </a:lnSpc>
              <a:buFont typeface="Arial"/>
              <a:buChar char="•"/>
            </a:pPr>
            <a:r>
              <a:rPr lang="en-US" sz="3500">
                <a:solidFill>
                  <a:srgbClr val="000000"/>
                </a:solidFill>
                <a:latin typeface="Itim"/>
                <a:ea typeface="Itim"/>
                <a:cs typeface="Itim"/>
                <a:sym typeface="Itim"/>
              </a:rPr>
              <a:t>comprehension confidence</a:t>
            </a:r>
          </a:p>
          <a:p>
            <a:pPr marL="755652" lvl="1" indent="-377826" algn="just">
              <a:lnSpc>
                <a:spcPts val="4900"/>
              </a:lnSpc>
              <a:buFont typeface="Arial"/>
              <a:buChar char="•"/>
            </a:pPr>
            <a:r>
              <a:rPr lang="en-US" sz="3500">
                <a:solidFill>
                  <a:srgbClr val="000000"/>
                </a:solidFill>
                <a:latin typeface="Itim"/>
                <a:ea typeface="Itim"/>
                <a:cs typeface="Itim"/>
                <a:sym typeface="Itim"/>
              </a:rPr>
              <a:t>writing clarity</a:t>
            </a:r>
          </a:p>
          <a:p>
            <a:pPr marL="755652" lvl="1" indent="-377826" algn="just">
              <a:lnSpc>
                <a:spcPts val="4900"/>
              </a:lnSpc>
              <a:buFont typeface="Arial"/>
              <a:buChar char="•"/>
            </a:pPr>
            <a:r>
              <a:rPr lang="en-US" sz="3500">
                <a:solidFill>
                  <a:srgbClr val="000000"/>
                </a:solidFill>
                <a:latin typeface="Itim"/>
                <a:ea typeface="Itim"/>
                <a:cs typeface="Itim"/>
                <a:sym typeface="Itim"/>
              </a:rPr>
              <a:t>vocabulary naturally</a:t>
            </a:r>
          </a:p>
          <a:p>
            <a:pPr marL="755652" lvl="1" indent="-377826" algn="just">
              <a:lnSpc>
                <a:spcPts val="4900"/>
              </a:lnSpc>
              <a:buFont typeface="Arial"/>
              <a:buChar char="•"/>
            </a:pPr>
            <a:r>
              <a:rPr lang="en-US" sz="3500">
                <a:solidFill>
                  <a:srgbClr val="000000"/>
                </a:solidFill>
                <a:latin typeface="Itim"/>
                <a:ea typeface="Itim"/>
                <a:cs typeface="Itim"/>
                <a:sym typeface="Itim"/>
              </a:rPr>
              <a:t>speaking confidence</a:t>
            </a:r>
          </a:p>
          <a:p>
            <a:pPr marL="755652" lvl="1" indent="-377826" algn="just">
              <a:lnSpc>
                <a:spcPts val="4900"/>
              </a:lnSpc>
              <a:buFont typeface="Arial"/>
              <a:buChar char="•"/>
            </a:pPr>
            <a:r>
              <a:rPr lang="en-US" sz="3500">
                <a:solidFill>
                  <a:srgbClr val="000000"/>
                </a:solidFill>
                <a:latin typeface="Itim"/>
                <a:ea typeface="Itim"/>
                <a:cs typeface="Itim"/>
                <a:sym typeface="Itim"/>
              </a:rPr>
              <a:t>exam answering techniques</a:t>
            </a:r>
          </a:p>
          <a:p>
            <a:pPr algn="just">
              <a:lnSpc>
                <a:spcPts val="4900"/>
              </a:lnSpc>
            </a:pPr>
            <a:r>
              <a:rPr lang="en-US" sz="3500">
                <a:solidFill>
                  <a:srgbClr val="000000"/>
                </a:solidFill>
                <a:latin typeface="Itim"/>
                <a:ea typeface="Itim"/>
                <a:cs typeface="Itim"/>
                <a:sym typeface="Itim"/>
              </a:rPr>
              <a:t>Students should gradually feel more comfortable using English.</a:t>
            </a:r>
          </a:p>
          <a:p>
            <a:pPr algn="just">
              <a:lnSpc>
                <a:spcPts val="4900"/>
              </a:lnSpc>
            </a:pPr>
            <a:r>
              <a:rPr lang="en-US" sz="3500">
                <a:solidFill>
                  <a:srgbClr val="000000"/>
                </a:solidFill>
                <a:latin typeface="Itim"/>
                <a:ea typeface="Itim"/>
                <a:cs typeface="Itim"/>
                <a:sym typeface="Itim"/>
              </a:rPr>
              <a:t>Not more afraid of it.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640853" y="607921"/>
            <a:ext cx="17299209" cy="11525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8400"/>
              </a:lnSpc>
            </a:pPr>
            <a:r>
              <a:rPr lang="en-US" sz="6000">
                <a:solidFill>
                  <a:srgbClr val="002341"/>
                </a:solidFill>
                <a:latin typeface="ITC Benguiat"/>
                <a:ea typeface="ITC Benguiat"/>
                <a:cs typeface="ITC Benguiat"/>
                <a:sym typeface="ITC Benguiat"/>
              </a:rPr>
              <a:t>What Parents Should Watch For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8D8C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640853" y="1967375"/>
            <a:ext cx="15301124" cy="61785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4900"/>
              </a:lnSpc>
            </a:pPr>
            <a:r>
              <a:rPr lang="en-US" sz="3500">
                <a:solidFill>
                  <a:srgbClr val="000000"/>
                </a:solidFill>
                <a:latin typeface="Itim"/>
                <a:ea typeface="Itim"/>
                <a:cs typeface="Itim"/>
                <a:sym typeface="Itim"/>
              </a:rPr>
              <a:t>Some parents panic before exams and suddenly schedule five classes weekly.</a:t>
            </a:r>
          </a:p>
          <a:p>
            <a:pPr algn="just">
              <a:lnSpc>
                <a:spcPts val="4900"/>
              </a:lnSpc>
            </a:pPr>
            <a:r>
              <a:rPr lang="en-US" sz="3500">
                <a:solidFill>
                  <a:srgbClr val="000000"/>
                </a:solidFill>
                <a:latin typeface="Itim"/>
                <a:ea typeface="Itim"/>
                <a:cs typeface="Itim"/>
                <a:sym typeface="Itim"/>
              </a:rPr>
              <a:t>Students end up mentally exhausted.</a:t>
            </a:r>
          </a:p>
          <a:p>
            <a:pPr algn="just">
              <a:lnSpc>
                <a:spcPts val="4900"/>
              </a:lnSpc>
            </a:pPr>
            <a:r>
              <a:rPr lang="en-US" sz="3500">
                <a:solidFill>
                  <a:srgbClr val="000000"/>
                </a:solidFill>
                <a:latin typeface="Itim"/>
                <a:ea typeface="Itim"/>
                <a:cs typeface="Itim"/>
                <a:sym typeface="Itim"/>
              </a:rPr>
              <a:t>Learning English works differently.</a:t>
            </a:r>
          </a:p>
          <a:p>
            <a:pPr algn="just">
              <a:lnSpc>
                <a:spcPts val="4900"/>
              </a:lnSpc>
            </a:pPr>
            <a:r>
              <a:rPr lang="en-US" sz="3500">
                <a:solidFill>
                  <a:srgbClr val="000000"/>
                </a:solidFill>
                <a:latin typeface="Itim"/>
                <a:ea typeface="Itim"/>
                <a:cs typeface="Itim"/>
                <a:sym typeface="Itim"/>
              </a:rPr>
              <a:t>Consistent practice matters far more than last-minute pressure. Reading regularly, writing weekly, and discussing ideas naturally improve skills over time.</a:t>
            </a:r>
          </a:p>
          <a:p>
            <a:pPr algn="just">
              <a:lnSpc>
                <a:spcPts val="4900"/>
              </a:lnSpc>
            </a:pPr>
            <a:r>
              <a:rPr lang="en-US" sz="3500">
                <a:solidFill>
                  <a:srgbClr val="000000"/>
                </a:solidFill>
                <a:latin typeface="Itim"/>
                <a:ea typeface="Itim"/>
                <a:cs typeface="Itim"/>
                <a:sym typeface="Itim"/>
              </a:rPr>
              <a:t>Think about fitness for a second. One extreme gym session changes very little.</a:t>
            </a:r>
          </a:p>
          <a:p>
            <a:pPr algn="just">
              <a:lnSpc>
                <a:spcPts val="4900"/>
              </a:lnSpc>
            </a:pPr>
            <a:r>
              <a:rPr lang="en-US" sz="3500">
                <a:solidFill>
                  <a:srgbClr val="000000"/>
                </a:solidFill>
                <a:latin typeface="Itim"/>
                <a:ea typeface="Itim"/>
                <a:cs typeface="Itim"/>
                <a:sym typeface="Itim"/>
              </a:rPr>
              <a:t>Regular training creates actual progress.</a:t>
            </a:r>
          </a:p>
          <a:p>
            <a:pPr algn="just">
              <a:lnSpc>
                <a:spcPts val="4900"/>
              </a:lnSpc>
            </a:pPr>
            <a:r>
              <a:rPr lang="en-US" sz="3500">
                <a:solidFill>
                  <a:srgbClr val="000000"/>
                </a:solidFill>
                <a:latin typeface="Itim"/>
                <a:ea typeface="Itim"/>
                <a:cs typeface="Itim"/>
                <a:sym typeface="Itim"/>
              </a:rPr>
              <a:t>English improvement works exactly the same way.</a:t>
            </a:r>
          </a:p>
          <a:p>
            <a:pPr algn="just">
              <a:lnSpc>
                <a:spcPts val="4900"/>
              </a:lnSpc>
            </a:pPr>
            <a:r>
              <a:rPr lang="en-US" sz="3500">
                <a:solidFill>
                  <a:srgbClr val="000000"/>
                </a:solidFill>
                <a:latin typeface="Itim"/>
                <a:ea typeface="Itim"/>
                <a:cs typeface="Itim"/>
                <a:sym typeface="Itim"/>
              </a:rPr>
              <a:t>Minus the protein shakes.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640853" y="607921"/>
            <a:ext cx="17299209" cy="11525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8400"/>
              </a:lnSpc>
            </a:pPr>
            <a:r>
              <a:rPr lang="en-US" sz="6000">
                <a:solidFill>
                  <a:srgbClr val="002341"/>
                </a:solidFill>
                <a:latin typeface="ITC Benguiat"/>
                <a:ea typeface="ITC Benguiat"/>
                <a:cs typeface="ITC Benguiat"/>
                <a:sym typeface="ITC Benguiat"/>
              </a:rPr>
              <a:t>Why Consistency Matters More Than Intensity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832</Words>
  <Application>Microsoft Office PowerPoint</Application>
  <PresentationFormat>Custom</PresentationFormat>
  <Paragraphs>75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ITC Benguiat</vt:lpstr>
      <vt:lpstr>Arial</vt:lpstr>
      <vt:lpstr>Itim</vt:lpstr>
      <vt:lpstr>Calibri</vt:lpstr>
      <vt:lpstr>ITC Benguiat Bold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Secondary English Tuition: A Smart Guide to Building Strong English Skills</dc:title>
  <cp:lastModifiedBy>sumit pal</cp:lastModifiedBy>
  <cp:revision>2</cp:revision>
  <dcterms:created xsi:type="dcterms:W3CDTF">2006-08-16T00:00:00Z</dcterms:created>
  <dcterms:modified xsi:type="dcterms:W3CDTF">2026-06-02T08:47:39Z</dcterms:modified>
  <dc:identifier>DAHLaMrgMQc</dc:identifier>
</cp:coreProperties>
</file>