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ato" charset="1" panose="020F05020202040302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8C52FF"/>
                </a:solidFill>
                <a:latin typeface="Lato"/>
                <a:ea typeface="Lato"/>
                <a:cs typeface="Lato"/>
                <a:sym typeface="Lato"/>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31173" t="0" r="-3117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38B6FF"/>
                </a:solidFill>
                <a:latin typeface="Lato"/>
                <a:ea typeface="Lato"/>
                <a:cs typeface="Lato"/>
                <a:sym typeface="Lato"/>
              </a:rPr>
              <a:t>Website Design and </a:t>
            </a:r>
          </a:p>
          <a:p>
            <a:pPr algn="ctr">
              <a:lnSpc>
                <a:spcPts val="6480"/>
              </a:lnSpc>
            </a:pPr>
            <a:r>
              <a:rPr lang="en-US" sz="5400">
                <a:solidFill>
                  <a:srgbClr val="38B6FF"/>
                </a:solidFill>
                <a:latin typeface="Lato"/>
                <a:ea typeface="Lato"/>
                <a:cs typeface="Lato"/>
                <a:sym typeface="Lato"/>
              </a:rPr>
              <a:t>Development </a:t>
            </a:r>
          </a:p>
          <a:p>
            <a:pPr algn="ctr">
              <a:lnSpc>
                <a:spcPts val="6480"/>
              </a:lnSpc>
            </a:pPr>
            <a:r>
              <a:rPr lang="en-US" sz="5400">
                <a:solidFill>
                  <a:srgbClr val="38B6FF"/>
                </a:solidFill>
                <a:latin typeface="Lato"/>
                <a:ea typeface="Lato"/>
                <a:cs typeface="Lato"/>
                <a:sym typeface="Lato"/>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80756"/>
            <a:ext cx="5863828" cy="1011809"/>
          </a:xfrm>
          <a:prstGeom prst="rect">
            <a:avLst/>
          </a:prstGeom>
        </p:spPr>
        <p:txBody>
          <a:bodyPr anchor="t" rtlCol="false" tIns="0" lIns="0" bIns="0" rIns="0">
            <a:spAutoFit/>
          </a:bodyPr>
          <a:lstStyle/>
          <a:p>
            <a:pPr algn="ctr">
              <a:lnSpc>
                <a:spcPts val="4104"/>
              </a:lnSpc>
            </a:pPr>
            <a:r>
              <a:rPr lang="en-US" sz="2565">
                <a:solidFill>
                  <a:srgbClr val="FFDE59"/>
                </a:solidFill>
                <a:latin typeface="Lato"/>
                <a:ea typeface="Lato"/>
                <a:cs typeface="Lato"/>
                <a:sym typeface="Lato"/>
              </a:rPr>
              <a:t> Web Design &amp; Web Development </a:t>
            </a:r>
          </a:p>
          <a:p>
            <a:pPr algn="ctr">
              <a:lnSpc>
                <a:spcPts val="4160"/>
              </a:lnSpc>
            </a:pPr>
            <a:r>
              <a:rPr lang="en-US" sz="2600">
                <a:solidFill>
                  <a:srgbClr val="FFDE59"/>
                </a:solidFill>
                <a:latin typeface="Lato"/>
                <a:ea typeface="Lato"/>
                <a:cs typeface="Lato"/>
                <a:sym typeface="Lato"/>
              </a:rPr>
              <a:t>Company in Bangalore, India</a:t>
            </a:r>
          </a:p>
        </p:txBody>
      </p:sp>
      <p:sp>
        <p:nvSpPr>
          <p:cNvPr name="TextBox 11" id="11"/>
          <p:cNvSpPr txBox="true"/>
          <p:nvPr/>
        </p:nvSpPr>
        <p:spPr>
          <a:xfrm rot="0">
            <a:off x="11949261" y="6280955"/>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a:p>
            <a:pPr algn="ctr">
              <a:lnSpc>
                <a:spcPts val="4160"/>
              </a:lnSpc>
            </a:pPr>
            <a:r>
              <a:rPr lang="en-US" sz="2600">
                <a:solidFill>
                  <a:srgbClr val="FFFFFF"/>
                </a:solidFill>
                <a:latin typeface="Lato"/>
                <a:ea typeface="Lato"/>
                <a:cs typeface="Lato"/>
                <a:sym typeface="Lato"/>
              </a:rPr>
              <a:t>+91 9986 056 909</a:t>
            </a:r>
          </a:p>
          <a:p>
            <a:pPr algn="ctr">
              <a:lnSpc>
                <a:spcPts val="4160"/>
              </a:lnSpc>
            </a:pPr>
            <a:r>
              <a:rPr lang="en-US" sz="2600">
                <a:solidFill>
                  <a:srgbClr val="FFFFFF"/>
                </a:solidFill>
                <a:latin typeface="Lato"/>
                <a:ea typeface="Lato"/>
                <a:cs typeface="Lato"/>
                <a:sym typeface="Lato"/>
              </a:rPr>
              <a:t>info@quorawebsolutions.com</a:t>
            </a:r>
          </a:p>
          <a:p>
            <a:pPr algn="ctr">
              <a:lnSpc>
                <a:spcPts val="4160"/>
              </a:lnSpc>
            </a:pPr>
          </a:p>
        </p:txBody>
      </p:sp>
      <p:sp>
        <p:nvSpPr>
          <p:cNvPr name="TextBox 12" id="12"/>
          <p:cNvSpPr txBox="true"/>
          <p:nvPr/>
        </p:nvSpPr>
        <p:spPr>
          <a:xfrm rot="0">
            <a:off x="11949261" y="7933004"/>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24A, 1st Main Rd, Chandra Reddy </a:t>
            </a:r>
          </a:p>
          <a:p>
            <a:pPr algn="ctr">
              <a:lnSpc>
                <a:spcPts val="4160"/>
              </a:lnSpc>
            </a:pPr>
            <a:r>
              <a:rPr lang="en-US" sz="2600">
                <a:solidFill>
                  <a:srgbClr val="FFFFFF"/>
                </a:solidFill>
                <a:latin typeface="Lato"/>
                <a:ea typeface="Lato"/>
                <a:cs typeface="Lato"/>
                <a:sym typeface="Lato"/>
              </a:rPr>
              <a:t>Layout, Koramangala 4th Block, </a:t>
            </a:r>
          </a:p>
          <a:p>
            <a:pPr algn="ctr">
              <a:lnSpc>
                <a:spcPts val="4160"/>
              </a:lnSpc>
            </a:pPr>
            <a:r>
              <a:rPr lang="en-US" sz="2600">
                <a:solidFill>
                  <a:srgbClr val="FFFFFF"/>
                </a:solidFill>
                <a:latin typeface="Lato"/>
                <a:ea typeface="Lato"/>
                <a:cs typeface="Lato"/>
                <a:sym typeface="Lato"/>
              </a:rPr>
              <a:t>Koramangala, Bengaluru, </a:t>
            </a:r>
          </a:p>
          <a:p>
            <a:pPr algn="ctr">
              <a:lnSpc>
                <a:spcPts val="4160"/>
              </a:lnSpc>
            </a:pPr>
            <a:r>
              <a:rPr lang="en-US" sz="2600">
                <a:solidFill>
                  <a:srgbClr val="FFFFFF"/>
                </a:solidFill>
                <a:latin typeface="Lato"/>
                <a:ea typeface="Lato"/>
                <a:cs typeface="Lato"/>
                <a:sym typeface="Lato"/>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29679"/>
            <a:ext cx="18288000" cy="521144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The best designers and developers optimize every aspect of their work, from image compression to code minification, to ensure lightning-fast load times.</a:t>
            </a:r>
          </a:p>
          <a:p>
            <a:pPr algn="ctr">
              <a:lnSpc>
                <a:spcPts val="4160"/>
              </a:lnSpc>
            </a:pPr>
            <a:r>
              <a:rPr lang="en-US" sz="2600">
                <a:solidFill>
                  <a:srgbClr val="FFFFFF"/>
                </a:solidFill>
                <a:latin typeface="Lato"/>
                <a:ea typeface="Lato"/>
                <a:cs typeface="Lato"/>
                <a:sym typeface="Lato"/>
              </a:rPr>
              <a:t>Beyond the Surface</a:t>
            </a:r>
          </a:p>
          <a:p>
            <a:pPr algn="ctr">
              <a:lnSpc>
                <a:spcPts val="4160"/>
              </a:lnSpc>
            </a:pPr>
            <a:r>
              <a:rPr lang="en-US" sz="2600">
                <a:solidFill>
                  <a:srgbClr val="FFFFFF"/>
                </a:solidFill>
                <a:latin typeface="Lato"/>
                <a:ea typeface="Lato"/>
                <a:cs typeface="Lato"/>
                <a:sym typeface="Lato"/>
              </a:rPr>
              <a:t>Beyond the visual appeal and performance, the true power of a website lies in its ability to convert visitors into customers. This is where the expertise of skilled designers and developers comes into play. They craft intuitive user interfaces, strategically placed calls to action, and seamless checkout processes to guide visitors through the customer journey.</a:t>
            </a:r>
          </a:p>
          <a:p>
            <a:pPr algn="ctr">
              <a:lnSpc>
                <a:spcPts val="4160"/>
              </a:lnSpc>
            </a:pPr>
            <a:r>
              <a:rPr lang="en-US" sz="2600">
                <a:solidFill>
                  <a:srgbClr val="FFFFFF"/>
                </a:solidFill>
                <a:latin typeface="Lato"/>
                <a:ea typeface="Lato"/>
                <a:cs typeface="Lato"/>
                <a:sym typeface="Lato"/>
              </a:rPr>
              <a:t>The Future of Web Design and Development</a:t>
            </a:r>
          </a:p>
          <a:p>
            <a:pPr algn="ctr">
              <a:lnSpc>
                <a:spcPts val="4160"/>
              </a:lnSpc>
            </a:pPr>
            <a:r>
              <a:rPr lang="en-US" sz="2600">
                <a:solidFill>
                  <a:srgbClr val="FFFFFF"/>
                </a:solidFill>
                <a:latin typeface="Lato"/>
                <a:ea typeface="Lato"/>
                <a:cs typeface="Lato"/>
                <a:sym typeface="Lato"/>
              </a:rPr>
              <a:t>The digital landscape is constantly evolving. Emerging technologies like artificial intelligence, augmented reality, and virtual reality are reshaping the way we interact with websites. </a:t>
            </a:r>
          </a:p>
          <a:p>
            <a:pPr algn="ctr">
              <a:lnSpc>
                <a:spcPts val="4160"/>
              </a:lnSpc>
              <a:spcBef>
                <a:spcPct val="0"/>
              </a:spcBef>
            </a:pP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03872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The elite of website design and development are at the forefront of this innovation, pushing the boundaries of what's possible.</a:t>
            </a:r>
          </a:p>
          <a:p>
            <a:pPr algn="ctr">
              <a:lnSpc>
                <a:spcPts val="4160"/>
              </a:lnSpc>
            </a:pPr>
            <a:r>
              <a:rPr lang="en-US" sz="2600">
                <a:solidFill>
                  <a:srgbClr val="FFFFFF"/>
                </a:solidFill>
                <a:latin typeface="Lato"/>
                <a:ea typeface="Lato"/>
                <a:cs typeface="Lato"/>
                <a:sym typeface="Lato"/>
              </a:rPr>
              <a:t>Conclusion</a:t>
            </a:r>
          </a:p>
          <a:p>
            <a:pPr algn="ctr">
              <a:lnSpc>
                <a:spcPts val="4160"/>
              </a:lnSpc>
              <a:spcBef>
                <a:spcPct val="0"/>
              </a:spcBef>
            </a:pPr>
            <a:r>
              <a:rPr lang="en-US" sz="2600">
                <a:solidFill>
                  <a:srgbClr val="FFFFFF"/>
                </a:solidFill>
                <a:latin typeface="Lato"/>
                <a:ea typeface="Lato"/>
                <a:cs typeface="Lato"/>
                <a:sym typeface="Lato"/>
              </a:rPr>
              <a:t>A well-designed and developed website is a powerful tool that can help businesses of all sizes achieve their goals. By prioritizing pixel-perfect design, performance optimization, and user experience, the elite of website design and development create digital experiences that captivate, engage, and convert.</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305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0105"/>
            <a:ext cx="7130951" cy="206819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Visit Us - www.quorawebsolution.com</a:t>
            </a:r>
          </a:p>
          <a:p>
            <a:pPr algn="ctr">
              <a:lnSpc>
                <a:spcPts val="4160"/>
              </a:lnSpc>
            </a:pPr>
            <a:r>
              <a:rPr lang="en-US" sz="2600">
                <a:solidFill>
                  <a:srgbClr val="FFFFFF"/>
                </a:solidFill>
                <a:latin typeface="Lato"/>
                <a:ea typeface="Lato"/>
                <a:cs typeface="Lato"/>
                <a:sym typeface="Lato"/>
              </a:rPr>
              <a:t>Call Us - +91 9986 056 909</a:t>
            </a:r>
          </a:p>
          <a:p>
            <a:pPr algn="ctr">
              <a:lnSpc>
                <a:spcPts val="4160"/>
              </a:lnSpc>
            </a:pPr>
            <a:r>
              <a:rPr lang="en-US" sz="2600">
                <a:solidFill>
                  <a:srgbClr val="FFFFFF"/>
                </a:solidFill>
                <a:latin typeface="Lato"/>
                <a:ea typeface="Lato"/>
                <a:cs typeface="Lato"/>
                <a:sym typeface="Lato"/>
              </a:rPr>
              <a:t>Mail Us - info@quorawebsolutions.com</a:t>
            </a:r>
          </a:p>
          <a:p>
            <a:pPr algn="ctr">
              <a:lnSpc>
                <a:spcPts val="4160"/>
              </a:lnSpc>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61700" t="0" r="-61700"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Lato"/>
                <a:ea typeface="Lato"/>
                <a:cs typeface="Lato"/>
                <a:sym typeface="Lato"/>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Lato"/>
                <a:ea typeface="Lato"/>
                <a:cs typeface="Lato"/>
                <a:sym typeface="Lato"/>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Lato"/>
                <a:ea typeface="Lato"/>
                <a:cs typeface="Lato"/>
                <a:sym typeface="Lato"/>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Lato"/>
                <a:ea typeface="Lato"/>
                <a:cs typeface="Lato"/>
                <a:sym typeface="Lato"/>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47764" y="158670"/>
            <a:ext cx="13513281" cy="6637565"/>
          </a:xfrm>
          <a:custGeom>
            <a:avLst/>
            <a:gdLst/>
            <a:ahLst/>
            <a:cxnLst/>
            <a:rect r="r" b="b" t="t" l="l"/>
            <a:pathLst>
              <a:path h="6637565" w="13513281">
                <a:moveTo>
                  <a:pt x="0" y="0"/>
                </a:moveTo>
                <a:lnTo>
                  <a:pt x="13513282" y="0"/>
                </a:lnTo>
                <a:lnTo>
                  <a:pt x="13513282" y="6637566"/>
                </a:lnTo>
                <a:lnTo>
                  <a:pt x="0" y="6637566"/>
                </a:lnTo>
                <a:lnTo>
                  <a:pt x="0" y="0"/>
                </a:lnTo>
                <a:close/>
              </a:path>
            </a:pathLst>
          </a:custGeom>
          <a:blipFill>
            <a:blip r:embed="rId2"/>
            <a:stretch>
              <a:fillRect l="0" t="-50598" r="0" b="-52989"/>
            </a:stretch>
          </a:blipFill>
        </p:spPr>
      </p:sp>
      <p:sp>
        <p:nvSpPr>
          <p:cNvPr name="TextBox 3" id="3"/>
          <p:cNvSpPr txBox="true"/>
          <p:nvPr/>
        </p:nvSpPr>
        <p:spPr>
          <a:xfrm rot="0">
            <a:off x="0" y="8571581"/>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Lato"/>
                <a:ea typeface="Lato"/>
                <a:cs typeface="Lato"/>
                <a:sym typeface="Lato"/>
              </a:rPr>
              <a:t>From Clicks to Conversions: The Power of Expert Website Design and Development</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42439" y="291281"/>
            <a:ext cx="13670897" cy="6821926"/>
          </a:xfrm>
          <a:custGeom>
            <a:avLst/>
            <a:gdLst/>
            <a:ahLst/>
            <a:cxnLst/>
            <a:rect r="r" b="b" t="t" l="l"/>
            <a:pathLst>
              <a:path h="6821926" w="13670897">
                <a:moveTo>
                  <a:pt x="0" y="0"/>
                </a:moveTo>
                <a:lnTo>
                  <a:pt x="13670897" y="0"/>
                </a:lnTo>
                <a:lnTo>
                  <a:pt x="13670897" y="6821926"/>
                </a:lnTo>
                <a:lnTo>
                  <a:pt x="0" y="6821926"/>
                </a:lnTo>
                <a:lnTo>
                  <a:pt x="0" y="0"/>
                </a:lnTo>
                <a:close/>
              </a:path>
            </a:pathLst>
          </a:custGeom>
          <a:blipFill>
            <a:blip r:embed="rId2"/>
            <a:stretch>
              <a:fillRect l="0" t="-29218" r="0" b="-21078"/>
            </a:stretch>
          </a:blipFill>
        </p:spPr>
      </p:sp>
      <p:sp>
        <p:nvSpPr>
          <p:cNvPr name="TextBox 3" id="3"/>
          <p:cNvSpPr txBox="true"/>
          <p:nvPr/>
        </p:nvSpPr>
        <p:spPr>
          <a:xfrm rot="0">
            <a:off x="0" y="8742680"/>
            <a:ext cx="18288000" cy="15443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Lato"/>
                <a:ea typeface="Lato"/>
                <a:cs typeface="Lato"/>
                <a:sym typeface="Lato"/>
              </a:rPr>
              <a:t>In today's digital age, a well-designed and developed website is no longer a luxury; it's a necessity. It's your digital storefront.</a:t>
            </a:r>
          </a:p>
          <a:p>
            <a:pPr algn="ctr">
              <a:lnSpc>
                <a:spcPts val="4160"/>
              </a:lnSpc>
              <a:spcBef>
                <a:spcPct val="0"/>
              </a:spcBef>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60883" y="318180"/>
            <a:ext cx="13419124" cy="6477232"/>
          </a:xfrm>
          <a:custGeom>
            <a:avLst/>
            <a:gdLst/>
            <a:ahLst/>
            <a:cxnLst/>
            <a:rect r="r" b="b" t="t" l="l"/>
            <a:pathLst>
              <a:path h="6477232" w="13419124">
                <a:moveTo>
                  <a:pt x="0" y="0"/>
                </a:moveTo>
                <a:lnTo>
                  <a:pt x="13419124" y="0"/>
                </a:lnTo>
                <a:lnTo>
                  <a:pt x="13419124" y="6477232"/>
                </a:lnTo>
                <a:lnTo>
                  <a:pt x="0" y="6477232"/>
                </a:lnTo>
                <a:lnTo>
                  <a:pt x="0" y="0"/>
                </a:lnTo>
                <a:close/>
              </a:path>
            </a:pathLst>
          </a:custGeom>
          <a:blipFill>
            <a:blip r:embed="rId2"/>
            <a:stretch>
              <a:fillRect l="0" t="-4593" r="0" b="-11942"/>
            </a:stretch>
          </a:blipFill>
        </p:spPr>
      </p:sp>
      <p:sp>
        <p:nvSpPr>
          <p:cNvPr name="TextBox 3" id="3"/>
          <p:cNvSpPr txBox="true"/>
          <p:nvPr/>
        </p:nvSpPr>
        <p:spPr>
          <a:xfrm rot="0">
            <a:off x="0" y="8761730"/>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Lato"/>
                <a:ea typeface="Lato"/>
                <a:cs typeface="Lato"/>
                <a:sym typeface="Lato"/>
              </a:rPr>
              <a:t>Why Expert Website Design and Development Matters</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01253" y="268759"/>
            <a:ext cx="13632604" cy="6126508"/>
          </a:xfrm>
          <a:custGeom>
            <a:avLst/>
            <a:gdLst/>
            <a:ahLst/>
            <a:cxnLst/>
            <a:rect r="r" b="b" t="t" l="l"/>
            <a:pathLst>
              <a:path h="6126508" w="13632604">
                <a:moveTo>
                  <a:pt x="0" y="0"/>
                </a:moveTo>
                <a:lnTo>
                  <a:pt x="13632604" y="0"/>
                </a:lnTo>
                <a:lnTo>
                  <a:pt x="13632604" y="6126508"/>
                </a:lnTo>
                <a:lnTo>
                  <a:pt x="0" y="6126508"/>
                </a:lnTo>
                <a:lnTo>
                  <a:pt x="0" y="0"/>
                </a:lnTo>
                <a:close/>
              </a:path>
            </a:pathLst>
          </a:custGeom>
          <a:blipFill>
            <a:blip r:embed="rId2"/>
            <a:stretch>
              <a:fillRect l="0" t="-3576" r="0" b="-4871"/>
            </a:stretch>
          </a:blipFill>
        </p:spPr>
      </p:sp>
      <p:sp>
        <p:nvSpPr>
          <p:cNvPr name="TextBox 3" id="3"/>
          <p:cNvSpPr txBox="true"/>
          <p:nvPr/>
        </p:nvSpPr>
        <p:spPr>
          <a:xfrm rot="0">
            <a:off x="0" y="8695690"/>
            <a:ext cx="18288000" cy="102044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First Impressions Count: </a:t>
            </a:r>
            <a:r>
              <a:rPr lang="en-US" sz="2600">
                <a:solidFill>
                  <a:srgbClr val="FFFFFF"/>
                </a:solidFill>
                <a:latin typeface="Lato"/>
                <a:ea typeface="Lato"/>
                <a:cs typeface="Lato"/>
                <a:sym typeface="Lato"/>
              </a:rPr>
              <a:t>Your website is often the first interaction a potential customer has with your brand.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85893"/>
            <a:ext cx="18288000" cy="6259195"/>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A g</a:t>
            </a:r>
            <a:r>
              <a:rPr lang="en-US" sz="2600">
                <a:solidFill>
                  <a:srgbClr val="FFFFFF"/>
                </a:solidFill>
                <a:latin typeface="Lato"/>
                <a:ea typeface="Lato"/>
                <a:cs typeface="Lato"/>
                <a:sym typeface="Lato"/>
              </a:rPr>
              <a:t>ood design creates a positive first impression.</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Enhanced User Experience: A well-structured and intuitive website ensures visitors can easily find the information they need. This leads to better engagement.</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Improved SEO: Optimize your website for search engines to increase visibility.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Boosted Conversions: A well-designed website can guide visitors through the customer journey, from initial interest to purchase. Clear calls to action, optimized landing pages, and seamless checkout processes can significantly increase conversions.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Mobile Optimization: With more and more people browsing the web on their smartphones, a mobile-responsive website is essential. It ensures your website works great on any device.</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Brand Consistency: A consistent brand identity across all digital platforms, including your website, strengthens brand recognition and trust.</a:t>
            </a:r>
          </a:p>
          <a:p>
            <a:pPr algn="ctr">
              <a:lnSpc>
                <a:spcPts val="4160"/>
              </a:lnSpc>
              <a:spcBef>
                <a:spcPct val="0"/>
              </a:spcBef>
            </a:pPr>
            <a:r>
              <a:rPr lang="en-US" sz="2600">
                <a:solidFill>
                  <a:srgbClr val="FFFFFF"/>
                </a:solidFill>
                <a:latin typeface="Lato"/>
                <a:ea typeface="Lato"/>
                <a:cs typeface="Lato"/>
                <a:sym typeface="Lato"/>
              </a:rPr>
              <a:t>Key Elements of Effective Website Design and Development:</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0344"/>
            <a:ext cx="18288000" cy="57353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User-f</a:t>
            </a:r>
            <a:r>
              <a:rPr lang="en-US" sz="2600">
                <a:solidFill>
                  <a:srgbClr val="FFFFFF"/>
                </a:solidFill>
                <a:latin typeface="Lato"/>
                <a:ea typeface="Lato"/>
                <a:cs typeface="Lato"/>
                <a:sym typeface="Lato"/>
              </a:rPr>
              <a:t>ocused: Prioritize the needs and preferences of your target audience.</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Clean and intuitive: A clutter-free design with easy navigation.</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Fast loading: Optimize your website for speed to improve user experience.</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Secure and reliable: Protect your website from cyber threats and ensure uptime.</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Up-to-date: Keep your website current with the latest technologies.</a:t>
            </a:r>
          </a:p>
          <a:p>
            <a:pPr algn="ctr">
              <a:lnSpc>
                <a:spcPts val="4160"/>
              </a:lnSpc>
              <a:spcBef>
                <a:spcPct val="0"/>
              </a:spcBef>
            </a:pPr>
            <a:r>
              <a:rPr lang="en-US" sz="2600">
                <a:solidFill>
                  <a:srgbClr val="FFFFFF"/>
                </a:solidFill>
                <a:latin typeface="Lato"/>
                <a:ea typeface="Lato"/>
                <a:cs typeface="Lato"/>
                <a:sym typeface="Lato"/>
              </a:rPr>
              <a:t>Choosing the Right Website Design and Development Partner</a:t>
            </a:r>
          </a:p>
          <a:p>
            <a:pPr algn="ctr">
              <a:lnSpc>
                <a:spcPts val="4160"/>
              </a:lnSpc>
              <a:spcBef>
                <a:spcPct val="0"/>
              </a:spcBef>
            </a:pPr>
            <a:r>
              <a:rPr lang="en-US" sz="2600">
                <a:solidFill>
                  <a:srgbClr val="FFFFFF"/>
                </a:solidFill>
                <a:latin typeface="Lato"/>
                <a:ea typeface="Lato"/>
                <a:cs typeface="Lato"/>
                <a:sym typeface="Lato"/>
              </a:rPr>
              <a:t>When selecting a website design and development company, consider the following:</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Experience: Look for a team with a proven track record.</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Portfolio: Review their past projects to assess their design and development skills.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Communication: Communicate effectively.</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88349"/>
            <a:ext cx="18288000" cy="36398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Pricing: Get clear qu</a:t>
            </a:r>
            <a:r>
              <a:rPr lang="en-US" sz="2600">
                <a:solidFill>
                  <a:srgbClr val="FFFFFF"/>
                </a:solidFill>
                <a:latin typeface="Lato"/>
                <a:ea typeface="Lato"/>
                <a:cs typeface="Lato"/>
                <a:sym typeface="Lato"/>
              </a:rPr>
              <a:t>otes and understand the costs involved.</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SEO Knowledge: Ensure they have a strong understanding of SEO best practices.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Responsive Design: Verify their commitment to creating mobile-friendly websites.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Customer Support: Reliable customer support is essential for any ongoing issues.</a:t>
            </a:r>
          </a:p>
          <a:p>
            <a:pPr algn="ctr">
              <a:lnSpc>
                <a:spcPts val="4160"/>
              </a:lnSpc>
              <a:spcBef>
                <a:spcPct val="0"/>
              </a:spcBef>
            </a:pPr>
            <a:r>
              <a:rPr lang="en-US" sz="2600">
                <a:solidFill>
                  <a:srgbClr val="FFFFFF"/>
                </a:solidFill>
                <a:latin typeface="Lato"/>
                <a:ea typeface="Lato"/>
                <a:cs typeface="Lato"/>
                <a:sym typeface="Lato"/>
              </a:rPr>
              <a:t>By investing in expert website design and development, you can elevate your online presence, attract more customers, and drive business growth.</a:t>
            </a:r>
          </a:p>
        </p:txBody>
      </p:sp>
      <p:sp>
        <p:nvSpPr>
          <p:cNvPr name="TextBox 3" id="3"/>
          <p:cNvSpPr txBox="true"/>
          <p:nvPr/>
        </p:nvSpPr>
        <p:spPr>
          <a:xfrm rot="0">
            <a:off x="0" y="8483653"/>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Lato"/>
                <a:ea typeface="Lato"/>
                <a:cs typeface="Lato"/>
                <a:sym typeface="Lato"/>
              </a:rPr>
              <a:t>Pixel Perfect, Performance Optimized: The Elite of Website Design and Development</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65228"/>
            <a:ext cx="18288000" cy="521144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Lato"/>
                <a:ea typeface="Lato"/>
                <a:cs typeface="Lato"/>
                <a:sym typeface="Lato"/>
              </a:rPr>
              <a:t>In the realm of digital experiences, a website is more than just a collection of pages. It's a digital storefront, a marketing tool, and a customer service channel, all rolled into one. And like any storefront, it needs to be visually appealing, functional, and efficient.</a:t>
            </a:r>
          </a:p>
          <a:p>
            <a:pPr algn="ctr">
              <a:lnSpc>
                <a:spcPts val="4160"/>
              </a:lnSpc>
            </a:pPr>
            <a:r>
              <a:rPr lang="en-US" sz="2600">
                <a:solidFill>
                  <a:srgbClr val="FFFFFF"/>
                </a:solidFill>
                <a:latin typeface="Lato"/>
                <a:ea typeface="Lato"/>
                <a:cs typeface="Lato"/>
                <a:sym typeface="Lato"/>
              </a:rPr>
              <a:t>The Pursuit of Perfection</a:t>
            </a:r>
          </a:p>
          <a:p>
            <a:pPr algn="ctr">
              <a:lnSpc>
                <a:spcPts val="4160"/>
              </a:lnSpc>
            </a:pPr>
            <a:r>
              <a:rPr lang="en-US" sz="2600">
                <a:solidFill>
                  <a:srgbClr val="FFFFFF"/>
                </a:solidFill>
                <a:latin typeface="Lato"/>
                <a:ea typeface="Lato"/>
                <a:cs typeface="Lato"/>
                <a:sym typeface="Lato"/>
              </a:rPr>
              <a:t>The elite of website design and development strive for pixel-perfect precision. Every element, from typography to color palettes, is meticulously crafted to create a visually stunning and cohesive experience. This attention to detail not only enhances the aesthetic appeal but also contributes to the overall user experience.</a:t>
            </a:r>
          </a:p>
          <a:p>
            <a:pPr algn="ctr">
              <a:lnSpc>
                <a:spcPts val="4160"/>
              </a:lnSpc>
            </a:pPr>
            <a:r>
              <a:rPr lang="en-US" sz="2600">
                <a:solidFill>
                  <a:srgbClr val="FFFFFF"/>
                </a:solidFill>
                <a:latin typeface="Lato"/>
                <a:ea typeface="Lato"/>
                <a:cs typeface="Lato"/>
                <a:sym typeface="Lato"/>
              </a:rPr>
              <a:t>Performance That Delivers</a:t>
            </a:r>
          </a:p>
          <a:p>
            <a:pPr algn="ctr">
              <a:lnSpc>
                <a:spcPts val="4160"/>
              </a:lnSpc>
              <a:spcBef>
                <a:spcPct val="0"/>
              </a:spcBef>
            </a:pPr>
            <a:r>
              <a:rPr lang="en-US" sz="2600">
                <a:solidFill>
                  <a:srgbClr val="FFFFFF"/>
                </a:solidFill>
                <a:latin typeface="Lato"/>
                <a:ea typeface="Lato"/>
                <a:cs typeface="Lato"/>
                <a:sym typeface="Lato"/>
              </a:rPr>
              <a:t>But beauty isn't everything. A website must also perform. A slow-loading website can frustrate visitors and drive them away. </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DAGWP28rs2I</dc:identifier>
  <dcterms:modified xsi:type="dcterms:W3CDTF">2011-08-01T06:04:30Z</dcterms:modified>
  <cp:revision>1</cp:revision>
  <dc:title>From Clicks to Conversions: The Power of Expert Website Design and Development</dc:title>
</cp:coreProperties>
</file>