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18288000" cy="10287000"/>
  <p:notesSz cx="6858000" cy="9144000"/>
  <p:embeddedFontLst>
    <p:embeddedFont>
      <p:font typeface="Canva Sans Bold" charset="1" panose="020B0803030501040103"/>
      <p:regular r:id="rId25"/>
    </p:embeddedFont>
    <p:embeddedFont>
      <p:font typeface="Canva Sans" charset="1" panose="020B0503030501040103"/>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fonts/font25.fntdata" Type="http://schemas.openxmlformats.org/officeDocument/2006/relationships/font"/><Relationship Id="rId26" Target="fonts/font26.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16653" t="0" r="-16653"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5886017" y="-188737"/>
            <a:ext cx="12918624" cy="1713098"/>
          </a:xfrm>
          <a:prstGeom prst="rect">
            <a:avLst/>
          </a:prstGeom>
        </p:spPr>
        <p:txBody>
          <a:bodyPr anchor="t" rtlCol="false" tIns="0" lIns="0" bIns="0" rIns="0">
            <a:spAutoFit/>
          </a:bodyPr>
          <a:lstStyle/>
          <a:p>
            <a:pPr algn="ctr">
              <a:lnSpc>
                <a:spcPts val="14444"/>
              </a:lnSpc>
              <a:spcBef>
                <a:spcPct val="0"/>
              </a:spcBef>
            </a:pPr>
            <a:r>
              <a:rPr lang="en-US" b="true" sz="9027">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10932743" y="1792013"/>
            <a:ext cx="5379924"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10765875" y="4709220"/>
            <a:ext cx="5713661"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11090703" y="5851323"/>
            <a:ext cx="503232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789318"/>
            <a:ext cx="18288000" cy="603332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 **A Spellbinding Conclusion:**</a:t>
            </a:r>
          </a:p>
          <a:p>
            <a:pPr algn="ctr">
              <a:lnSpc>
                <a:spcPts val="4373"/>
              </a:lnSpc>
            </a:pPr>
            <a:r>
              <a:rPr lang="en-US" sz="2733">
                <a:solidFill>
                  <a:srgbClr val="000000"/>
                </a:solidFill>
                <a:latin typeface="Canva Sans"/>
                <a:ea typeface="Canva Sans"/>
                <a:cs typeface="Canva Sans"/>
                <a:sym typeface="Canva Sans"/>
              </a:rPr>
              <a:t> * Reiterate the transformative power of exceptional website design and development.</a:t>
            </a:r>
          </a:p>
          <a:p>
            <a:pPr algn="ctr">
              <a:lnSpc>
                <a:spcPts val="4373"/>
              </a:lnSpc>
            </a:pPr>
            <a:r>
              <a:rPr lang="en-US" sz="2733">
                <a:solidFill>
                  <a:srgbClr val="000000"/>
                </a:solidFill>
                <a:latin typeface="Canva Sans"/>
                <a:ea typeface="Canva Sans"/>
                <a:cs typeface="Canva Sans"/>
                <a:sym typeface="Canva Sans"/>
              </a:rPr>
              <a:t> * Leave readers inspired to embark on their own digital transformation journey.</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**Visual Elements:**</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 Incorporate high-quality images and visuals that showcase the beauty and effectiveness of well-designed websites.</a:t>
            </a:r>
          </a:p>
          <a:p>
            <a:pPr algn="ctr">
              <a:lnSpc>
                <a:spcPts val="4373"/>
              </a:lnSpc>
            </a:pPr>
            <a:r>
              <a:rPr lang="en-US" sz="2733">
                <a:solidFill>
                  <a:srgbClr val="000000"/>
                </a:solidFill>
                <a:latin typeface="Canva Sans"/>
                <a:ea typeface="Canva Sans"/>
                <a:cs typeface="Canva Sans"/>
                <a:sym typeface="Canva Sans"/>
              </a:rPr>
              <a:t>* Use infographics or diagrams to illustrate key concepts and processes.</a:t>
            </a:r>
          </a:p>
          <a:p>
            <a:pPr algn="ctr">
              <a:lnSpc>
                <a:spcPts val="4373"/>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15628"/>
            <a:ext cx="18288000" cy="492842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**Call to Action:**</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We encourage readers to share their thoughts, experiences, and questions in the comments section below, fostering a lively and informative discussion.</a:t>
            </a:r>
          </a:p>
          <a:p>
            <a:pPr algn="ctr">
              <a:lnSpc>
                <a:spcPts val="4373"/>
              </a:lnSpc>
            </a:pPr>
            <a:r>
              <a:rPr lang="en-US" sz="2733">
                <a:solidFill>
                  <a:srgbClr val="000000"/>
                </a:solidFill>
                <a:latin typeface="Canva Sans"/>
                <a:ea typeface="Canva Sans"/>
                <a:cs typeface="Canva Sans"/>
                <a:sym typeface="Canva Sans"/>
              </a:rPr>
              <a:t>* Invite readers to contact you for a consultation on their website design and development needs.</a:t>
            </a:r>
          </a:p>
          <a:p>
            <a:pPr algn="ctr">
              <a:lnSpc>
                <a:spcPts val="4373"/>
              </a:lnSpc>
            </a:pPr>
          </a:p>
          <a:p>
            <a:pPr algn="ctr">
              <a:lnSpc>
                <a:spcPts val="4373"/>
              </a:lnSpc>
              <a:spcBef>
                <a:spcPct val="0"/>
              </a:spcBef>
            </a:pPr>
            <a:r>
              <a:rPr lang="en-US" sz="2733">
                <a:solidFill>
                  <a:srgbClr val="000000"/>
                </a:solidFill>
                <a:latin typeface="Canva Sans"/>
                <a:ea typeface="Canva Sans"/>
                <a:cs typeface="Canva Sans"/>
                <a:sym typeface="Canva Sans"/>
              </a:rPr>
              <a:t>By weaving together captivating storytelling, insightful analysis, and practical advice, your article can truly unlock the magic of website design and development for your readers.</a:t>
            </a:r>
          </a:p>
        </p:txBody>
      </p:sp>
      <p:sp>
        <p:nvSpPr>
          <p:cNvPr name="TextBox 3" id="3"/>
          <p:cNvSpPr txBox="true"/>
          <p:nvPr/>
        </p:nvSpPr>
        <p:spPr>
          <a:xfrm rot="0">
            <a:off x="0" y="8837894"/>
            <a:ext cx="18288000" cy="106127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 **The Digital Compass: Navigating the World of Website Design &amp; Development**</a:t>
            </a:r>
          </a:p>
          <a:p>
            <a:pPr algn="ctr">
              <a:lnSpc>
                <a:spcPts val="4373"/>
              </a:lnSpc>
              <a:spcBef>
                <a:spcPct val="0"/>
              </a:spcBef>
            </a:pP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026104"/>
            <a:ext cx="18288000" cy="658577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**Introduction**</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In today's hyper-connected world, a website is more than just an online brochure; it's a digital storefront, a brand ambassador, and a powerful tool for connecting with customers. To navigate the ever-evolving landscape of website design and development, businesses need a reliable guide, a digital compass to steer them towards success. This article will serve as that compass, exploring the key principles, best practices, and emerging trends that will shape the future of web design.</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User Experience (UX) and User Interface (UI) design form the foundation of any successful website, prioritizing user needs and creating intuitive and engaging online experiences.</a:t>
            </a:r>
          </a:p>
          <a:p>
            <a:pPr algn="ctr">
              <a:lnSpc>
                <a:spcPts val="4373"/>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710390"/>
            <a:ext cx="18288000" cy="658577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At the heart of any successful website lies a user-centric approach. UX design prioritizes understanding user needs, behaviors, and motivations to craft intuitive and enjoyable online experiences. UI design translates these insights into a visually appealing and functional interface that is easy to navigate and interact with.</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**The Blueprint: Design Thinking and Agile Development**</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Effective website design and development require a structured approach. Design thinking emphasizes empathy for users, iterative prototyping, and continuous improvement. Agile development methodologies, such as Scrum, enable teams to work collaboratively, adapt to changes quickly, and deliver high-quality results within tight deadlines.</a:t>
            </a:r>
          </a:p>
          <a:p>
            <a:pPr algn="ctr">
              <a:lnSpc>
                <a:spcPts val="4373"/>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41937"/>
            <a:ext cx="18288000" cy="603332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**The Building Blocks: Technology and Innovation**</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The digital world is in constant flux, making it crucial for businesses to stay ahead of the curve. Emerging technologies like artificial intelligence (AI), augmented reality (AR), and virtual reality (VR) are transforming the way we interact with websites. Responsive design ensures seamless experiences across all devices, while progressive web apps (PWAs) blur the lines between web and mobile applications.</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**The Roadmap: SEO and Content Strategy**</a:t>
            </a:r>
          </a:p>
          <a:p>
            <a:pPr algn="ctr">
              <a:lnSpc>
                <a:spcPts val="4373"/>
              </a:lnSpc>
            </a:pPr>
          </a:p>
          <a:p>
            <a:pPr algn="ctr">
              <a:lnSpc>
                <a:spcPts val="4373"/>
              </a:lnSpc>
              <a:spcBef>
                <a:spcPct val="0"/>
              </a:spcBef>
            </a:pPr>
            <a:r>
              <a:rPr lang="en-US" sz="2733">
                <a:solidFill>
                  <a:srgbClr val="000000"/>
                </a:solidFill>
                <a:latin typeface="Canva Sans"/>
                <a:ea typeface="Canva Sans"/>
                <a:cs typeface="Canva Sans"/>
                <a:sym typeface="Canva Sans"/>
              </a:rPr>
              <a:t>A well-designed website is only as effective as its ability to be found and engaged with. </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026104"/>
            <a:ext cx="18288000" cy="658577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Search engine optimization (SEO) techniques, such as keyword research, on-page optimization, and link building, help improve a website's visibility in search engine results pages (SERPs). A robust content strategy, encompassing blog posts, articles, and other valuable content, attracts and engages visitors while establishing thought leadership.</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**The Destination: Measurable Results and Continuous Improvement**</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The ultimate goal of any website is to achieve specific business objectives. Key performance indicators (KPIs), such as website traffic, bounce rate, conversion rate, and customer satisfaction, provide valuable insights into website performance. By continuously analyzing these metrics and making data-driven adjustments, businesses can refine their online presence and achieve sustainable growth.</a:t>
            </a:r>
          </a:p>
          <a:p>
            <a:pPr algn="ctr">
              <a:lnSpc>
                <a:spcPts val="4373"/>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236580"/>
            <a:ext cx="18288000" cy="437597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**Conclusion**</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Navigating the world of website design and development requires a clear vision, a user-centric approach, and a commitment to continuous improvement. By embracing the principles outlined in this article, businesses can create websites that are not only visually stunning and technically sound but also effective tools for achieving their digital goals.</a:t>
            </a:r>
          </a:p>
          <a:p>
            <a:pPr algn="ctr">
              <a:lnSpc>
                <a:spcPts val="4373"/>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660983"/>
            <a:ext cx="18288000" cy="382352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**Call to Action**</a:t>
            </a:r>
          </a:p>
          <a:p>
            <a:pPr algn="ctr">
              <a:lnSpc>
                <a:spcPts val="4373"/>
              </a:lnSpc>
            </a:pPr>
          </a:p>
          <a:p>
            <a:pPr algn="ctr">
              <a:lnSpc>
                <a:spcPts val="4373"/>
              </a:lnSpc>
              <a:spcBef>
                <a:spcPct val="0"/>
              </a:spcBef>
            </a:pPr>
            <a:r>
              <a:rPr lang="en-US" sz="2733">
                <a:solidFill>
                  <a:srgbClr val="000000"/>
                </a:solidFill>
                <a:latin typeface="Canva Sans"/>
                <a:ea typeface="Canva Sans"/>
                <a:cs typeface="Canva Sans"/>
                <a:sym typeface="Canva Sans"/>
              </a:rPr>
              <a:t>A strong online presence is no longer a luxury in today's digital age; it's essential for business success. If you're ready to embark on your own digital journey, we encourage you to explore the resources available to you and seek the guidance of experienced professionals. The future success of your business may very well depend on a strong online presence.</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41937"/>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238843" y="7446105"/>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27775" t="0" r="-27775" b="0"/>
            </a:stretch>
          </a:blipFill>
        </p:spPr>
      </p:sp>
      <p:sp>
        <p:nvSpPr>
          <p:cNvPr name="TextBox 3" id="3"/>
          <p:cNvSpPr txBox="true"/>
          <p:nvPr/>
        </p:nvSpPr>
        <p:spPr>
          <a:xfrm rot="0">
            <a:off x="8105978" y="26205"/>
            <a:ext cx="4295545"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199291" y="704850"/>
            <a:ext cx="4394597"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78453" y="263095"/>
            <a:ext cx="14321635" cy="6733379"/>
          </a:xfrm>
          <a:custGeom>
            <a:avLst/>
            <a:gdLst/>
            <a:ahLst/>
            <a:cxnLst/>
            <a:rect r="r" b="b" t="t" l="l"/>
            <a:pathLst>
              <a:path h="6733379" w="14321635">
                <a:moveTo>
                  <a:pt x="0" y="0"/>
                </a:moveTo>
                <a:lnTo>
                  <a:pt x="14321635" y="0"/>
                </a:lnTo>
                <a:lnTo>
                  <a:pt x="14321635" y="6733379"/>
                </a:lnTo>
                <a:lnTo>
                  <a:pt x="0" y="6733379"/>
                </a:lnTo>
                <a:lnTo>
                  <a:pt x="0" y="0"/>
                </a:lnTo>
                <a:close/>
              </a:path>
            </a:pathLst>
          </a:custGeom>
          <a:blipFill>
            <a:blip r:embed="rId2"/>
            <a:stretch>
              <a:fillRect l="0" t="-30468" r="0" b="-20309"/>
            </a:stretch>
          </a:blipFill>
        </p:spPr>
      </p:sp>
      <p:sp>
        <p:nvSpPr>
          <p:cNvPr name="TextBox 3" id="3"/>
          <p:cNvSpPr txBox="true"/>
          <p:nvPr/>
        </p:nvSpPr>
        <p:spPr>
          <a:xfrm rot="0">
            <a:off x="0" y="8577415"/>
            <a:ext cx="18288000" cy="106127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 **Weaving Digital Magic: The Power of Exceptional Website Design &amp; Development**</a:t>
            </a:r>
          </a:p>
          <a:p>
            <a:pPr algn="ctr">
              <a:lnSpc>
                <a:spcPts val="4373"/>
              </a:lnSpc>
              <a:spcBef>
                <a:spcPct val="0"/>
              </a:spcBef>
            </a:pP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68529" y="270738"/>
            <a:ext cx="14482490" cy="6325285"/>
          </a:xfrm>
          <a:custGeom>
            <a:avLst/>
            <a:gdLst/>
            <a:ahLst/>
            <a:cxnLst/>
            <a:rect r="r" b="b" t="t" l="l"/>
            <a:pathLst>
              <a:path h="6325285" w="14482490">
                <a:moveTo>
                  <a:pt x="0" y="0"/>
                </a:moveTo>
                <a:lnTo>
                  <a:pt x="14482490" y="0"/>
                </a:lnTo>
                <a:lnTo>
                  <a:pt x="14482490" y="6325285"/>
                </a:lnTo>
                <a:lnTo>
                  <a:pt x="0" y="6325285"/>
                </a:lnTo>
                <a:lnTo>
                  <a:pt x="0" y="0"/>
                </a:lnTo>
                <a:close/>
              </a:path>
            </a:pathLst>
          </a:custGeom>
          <a:blipFill>
            <a:blip r:embed="rId2"/>
            <a:stretch>
              <a:fillRect l="0" t="-51273" r="0" b="-33803"/>
            </a:stretch>
          </a:blipFill>
        </p:spPr>
      </p:sp>
      <p:sp>
        <p:nvSpPr>
          <p:cNvPr name="TextBox 3" id="3"/>
          <p:cNvSpPr txBox="true"/>
          <p:nvPr/>
        </p:nvSpPr>
        <p:spPr>
          <a:xfrm rot="0">
            <a:off x="0" y="8354880"/>
            <a:ext cx="18288000" cy="1061277"/>
          </a:xfrm>
          <a:prstGeom prst="rect">
            <a:avLst/>
          </a:prstGeom>
        </p:spPr>
        <p:txBody>
          <a:bodyPr anchor="t" rtlCol="false" tIns="0" lIns="0" bIns="0" rIns="0">
            <a:spAutoFit/>
          </a:bodyPr>
          <a:lstStyle/>
          <a:p>
            <a:pPr algn="ctr">
              <a:lnSpc>
                <a:spcPts val="4373"/>
              </a:lnSpc>
            </a:pPr>
          </a:p>
          <a:p>
            <a:pPr algn="ctr">
              <a:lnSpc>
                <a:spcPts val="4373"/>
              </a:lnSpc>
              <a:spcBef>
                <a:spcPct val="0"/>
              </a:spcBef>
            </a:pPr>
            <a:r>
              <a:rPr lang="en-US" sz="2733">
                <a:solidFill>
                  <a:srgbClr val="000000"/>
                </a:solidFill>
                <a:latin typeface="Canva Sans"/>
                <a:ea typeface="Canva Sans"/>
                <a:cs typeface="Canva Sans"/>
                <a:sym typeface="Canva Sans"/>
              </a:rPr>
              <a:t>* **A Captivating Introduction:**</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73385" y="280604"/>
            <a:ext cx="14404325" cy="6384481"/>
          </a:xfrm>
          <a:custGeom>
            <a:avLst/>
            <a:gdLst/>
            <a:ahLst/>
            <a:cxnLst/>
            <a:rect r="r" b="b" t="t" l="l"/>
            <a:pathLst>
              <a:path h="6384481" w="14404325">
                <a:moveTo>
                  <a:pt x="0" y="0"/>
                </a:moveTo>
                <a:lnTo>
                  <a:pt x="14404325" y="0"/>
                </a:lnTo>
                <a:lnTo>
                  <a:pt x="14404325" y="6384482"/>
                </a:lnTo>
                <a:lnTo>
                  <a:pt x="0" y="6384482"/>
                </a:lnTo>
                <a:lnTo>
                  <a:pt x="0" y="0"/>
                </a:lnTo>
                <a:close/>
              </a:path>
            </a:pathLst>
          </a:custGeom>
          <a:blipFill>
            <a:blip r:embed="rId2"/>
            <a:stretch>
              <a:fillRect l="0" t="-111530" r="0" b="-118535"/>
            </a:stretch>
          </a:blipFill>
        </p:spPr>
      </p:sp>
      <p:sp>
        <p:nvSpPr>
          <p:cNvPr name="TextBox 3" id="3"/>
          <p:cNvSpPr txBox="true"/>
          <p:nvPr/>
        </p:nvSpPr>
        <p:spPr>
          <a:xfrm rot="0">
            <a:off x="0" y="7802430"/>
            <a:ext cx="18288000" cy="1613727"/>
          </a:xfrm>
          <a:prstGeom prst="rect">
            <a:avLst/>
          </a:prstGeom>
        </p:spPr>
        <p:txBody>
          <a:bodyPr anchor="t" rtlCol="false" tIns="0" lIns="0" bIns="0" rIns="0">
            <a:spAutoFit/>
          </a:bodyPr>
          <a:lstStyle/>
          <a:p>
            <a:pPr algn="ctr">
              <a:lnSpc>
                <a:spcPts val="4373"/>
              </a:lnSpc>
            </a:pPr>
          </a:p>
          <a:p>
            <a:pPr algn="ctr">
              <a:lnSpc>
                <a:spcPts val="4373"/>
              </a:lnSpc>
              <a:spcBef>
                <a:spcPct val="0"/>
              </a:spcBef>
            </a:pPr>
            <a:r>
              <a:rPr lang="en-US" sz="2733">
                <a:solidFill>
                  <a:srgbClr val="000000"/>
                </a:solidFill>
                <a:latin typeface="Canva Sans"/>
                <a:ea typeface="Canva Sans"/>
                <a:cs typeface="Canva Sans"/>
                <a:sym typeface="Canva Sans"/>
              </a:rPr>
              <a:t> * Begin with a thought-provoking anecdote or a striking statistic about the impact of a strong online presence.</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183880" y="237449"/>
            <a:ext cx="14314883" cy="6523410"/>
          </a:xfrm>
          <a:custGeom>
            <a:avLst/>
            <a:gdLst/>
            <a:ahLst/>
            <a:cxnLst/>
            <a:rect r="r" b="b" t="t" l="l"/>
            <a:pathLst>
              <a:path h="6523410" w="14314883">
                <a:moveTo>
                  <a:pt x="0" y="0"/>
                </a:moveTo>
                <a:lnTo>
                  <a:pt x="14314883" y="0"/>
                </a:lnTo>
                <a:lnTo>
                  <a:pt x="14314883" y="6523411"/>
                </a:lnTo>
                <a:lnTo>
                  <a:pt x="0" y="6523411"/>
                </a:lnTo>
                <a:lnTo>
                  <a:pt x="0" y="0"/>
                </a:lnTo>
                <a:close/>
              </a:path>
            </a:pathLst>
          </a:custGeom>
          <a:blipFill>
            <a:blip r:embed="rId2"/>
            <a:stretch>
              <a:fillRect l="0" t="-32862" r="0" b="-13100"/>
            </a:stretch>
          </a:blipFill>
        </p:spPr>
      </p:sp>
      <p:sp>
        <p:nvSpPr>
          <p:cNvPr name="TextBox 3" id="3"/>
          <p:cNvSpPr txBox="true"/>
          <p:nvPr/>
        </p:nvSpPr>
        <p:spPr>
          <a:xfrm rot="0">
            <a:off x="0" y="8285444"/>
            <a:ext cx="18288000" cy="216617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 * Craft a compelling narrative that highlights the transformative power of website design and development.</a:t>
            </a:r>
          </a:p>
          <a:p>
            <a:pPr algn="ctr">
              <a:lnSpc>
                <a:spcPts val="4373"/>
              </a:lnSpc>
            </a:pPr>
          </a:p>
          <a:p>
            <a:pPr algn="ctr">
              <a:lnSpc>
                <a:spcPts val="4373"/>
              </a:lnSpc>
              <a:spcBef>
                <a:spcPct val="0"/>
              </a:spcBef>
            </a:pP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789318"/>
            <a:ext cx="18288000" cy="603332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 **The Essence of Digital Magic:**</a:t>
            </a:r>
          </a:p>
          <a:p>
            <a:pPr algn="ctr">
              <a:lnSpc>
                <a:spcPts val="4373"/>
              </a:lnSpc>
            </a:pPr>
            <a:r>
              <a:rPr lang="en-US" sz="2733">
                <a:solidFill>
                  <a:srgbClr val="000000"/>
                </a:solidFill>
                <a:latin typeface="Canva Sans"/>
                <a:ea typeface="Canva Sans"/>
                <a:cs typeface="Canva Sans"/>
                <a:sym typeface="Canva Sans"/>
              </a:rPr>
              <a:t> * Define what makes a website truly exceptional.</a:t>
            </a:r>
          </a:p>
          <a:p>
            <a:pPr algn="ctr">
              <a:lnSpc>
                <a:spcPts val="4373"/>
              </a:lnSpc>
            </a:pPr>
            <a:r>
              <a:rPr lang="en-US" sz="2733">
                <a:solidFill>
                  <a:srgbClr val="000000"/>
                </a:solidFill>
                <a:latin typeface="Canva Sans"/>
                <a:ea typeface="Canva Sans"/>
                <a:cs typeface="Canva Sans"/>
                <a:sym typeface="Canva Sans"/>
              </a:rPr>
              <a:t> * Discuss the synergy between aesthetics and functionality.</a:t>
            </a:r>
          </a:p>
          <a:p>
            <a:pPr algn="ctr">
              <a:lnSpc>
                <a:spcPts val="4373"/>
              </a:lnSpc>
            </a:pPr>
            <a:r>
              <a:rPr lang="en-US" sz="2733">
                <a:solidFill>
                  <a:srgbClr val="000000"/>
                </a:solidFill>
                <a:latin typeface="Canva Sans"/>
                <a:ea typeface="Canva Sans"/>
                <a:cs typeface="Canva Sans"/>
                <a:sym typeface="Canva Sans"/>
              </a:rPr>
              <a:t>Exceptional website design and development prioritize user experience (UX) and user interface (UI) design to create intuitive and engaging online interactions that foster user satisfaction and drive business goals.</a:t>
            </a:r>
          </a:p>
          <a:p>
            <a:pPr algn="ctr">
              <a:lnSpc>
                <a:spcPts val="4373"/>
              </a:lnSpc>
            </a:pPr>
            <a:r>
              <a:rPr lang="en-US" sz="2733">
                <a:solidFill>
                  <a:srgbClr val="000000"/>
                </a:solidFill>
                <a:latin typeface="Canva Sans"/>
                <a:ea typeface="Canva Sans"/>
                <a:cs typeface="Canva Sans"/>
                <a:sym typeface="Canva Sans"/>
              </a:rPr>
              <a:t> * Touch upon the role of responsive design and mobile optimization.</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 **The Alchemy of Design and Development:**</a:t>
            </a:r>
          </a:p>
          <a:p>
            <a:pPr algn="ctr">
              <a:lnSpc>
                <a:spcPts val="4373"/>
              </a:lnSpc>
              <a:spcBef>
                <a:spcPct val="0"/>
              </a:spcBef>
            </a:pPr>
            <a:r>
              <a:rPr lang="en-US" sz="2733">
                <a:solidFill>
                  <a:srgbClr val="000000"/>
                </a:solidFill>
                <a:latin typeface="Canva Sans"/>
                <a:ea typeface="Canva Sans"/>
                <a:cs typeface="Canva Sans"/>
                <a:sym typeface="Canva Sans"/>
              </a:rPr>
              <a:t>Effective website design and development rely on seamless collaboration between designers and developers, ensuring a shared vision and a smooth transition from creative concepts to functional realities.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20866"/>
            <a:ext cx="18288000" cy="603332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A deep understanding of target audiences, their behaviors, and their needs is paramount for successful website design and development, ensuring that the final product effectively meets user expectations and achieves desired business outcomes.</a:t>
            </a:r>
          </a:p>
          <a:p>
            <a:pPr algn="ctr">
              <a:lnSpc>
                <a:spcPts val="4373"/>
              </a:lnSpc>
            </a:pPr>
            <a:r>
              <a:rPr lang="en-US" sz="2733">
                <a:solidFill>
                  <a:srgbClr val="000000"/>
                </a:solidFill>
                <a:latin typeface="Canva Sans"/>
                <a:ea typeface="Canva Sans"/>
                <a:cs typeface="Canva Sans"/>
                <a:sym typeface="Canva Sans"/>
              </a:rPr>
              <a:t> * Discuss the role of content strategy in creating engaging websites.</a:t>
            </a:r>
          </a:p>
          <a:p>
            <a:pPr algn="ctr">
              <a:lnSpc>
                <a:spcPts val="4373"/>
              </a:lnSpc>
            </a:pPr>
            <a:r>
              <a:rPr lang="en-US" sz="2733">
                <a:solidFill>
                  <a:srgbClr val="000000"/>
                </a:solidFill>
                <a:latin typeface="Canva Sans"/>
                <a:ea typeface="Canva Sans"/>
                <a:cs typeface="Canva Sans"/>
                <a:sym typeface="Canva Sans"/>
              </a:rPr>
              <a:t> * Showcase examples of websites that effectively weave design and development together.</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 **The Magic Ingredients:**</a:t>
            </a:r>
          </a:p>
          <a:p>
            <a:pPr algn="ctr">
              <a:lnSpc>
                <a:spcPts val="4373"/>
              </a:lnSpc>
            </a:pPr>
            <a:r>
              <a:rPr lang="en-US" sz="2733">
                <a:solidFill>
                  <a:srgbClr val="000000"/>
                </a:solidFill>
                <a:latin typeface="Canva Sans"/>
                <a:ea typeface="Canva Sans"/>
                <a:cs typeface="Canva Sans"/>
                <a:sym typeface="Canva Sans"/>
              </a:rPr>
              <a:t> * Identify key elements of exceptional website design and development:</a:t>
            </a:r>
          </a:p>
          <a:p>
            <a:pPr algn="ctr">
              <a:lnSpc>
                <a:spcPts val="4373"/>
              </a:lnSpc>
            </a:pPr>
            <a:r>
              <a:rPr lang="en-US" sz="2733">
                <a:solidFill>
                  <a:srgbClr val="000000"/>
                </a:solidFill>
                <a:latin typeface="Canva Sans"/>
                <a:ea typeface="Canva Sans"/>
                <a:cs typeface="Canva Sans"/>
                <a:sym typeface="Canva Sans"/>
              </a:rPr>
              <a:t> * **Visual Hierarchy:** How elements are arranged to guide the eye.</a:t>
            </a:r>
          </a:p>
          <a:p>
            <a:pPr algn="ctr">
              <a:lnSpc>
                <a:spcPts val="4373"/>
              </a:lnSpc>
              <a:spcBef>
                <a:spcPct val="0"/>
              </a:spcBef>
            </a:pPr>
            <a:r>
              <a:rPr lang="en-US" sz="2733">
                <a:solidFill>
                  <a:srgbClr val="000000"/>
                </a:solidFill>
                <a:latin typeface="Canva Sans"/>
                <a:ea typeface="Canva Sans"/>
                <a:cs typeface="Canva Sans"/>
                <a:sym typeface="Canva Sans"/>
              </a:rPr>
              <a:t> * **Color Psychology:** The impact of color choices on user emotions.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20866"/>
            <a:ext cx="18288000" cy="603332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 * **Typography:** The art of selecting and using fonts effectively.</a:t>
            </a:r>
          </a:p>
          <a:p>
            <a:pPr algn="ctr">
              <a:lnSpc>
                <a:spcPts val="4373"/>
              </a:lnSpc>
            </a:pPr>
            <a:r>
              <a:rPr lang="en-US" sz="2733">
                <a:solidFill>
                  <a:srgbClr val="000000"/>
                </a:solidFill>
                <a:latin typeface="Canva Sans"/>
                <a:ea typeface="Canva Sans"/>
                <a:cs typeface="Canva Sans"/>
                <a:sym typeface="Canva Sans"/>
              </a:rPr>
              <a:t> * **White Space:** The strategic use of empty space for visual clarity.</a:t>
            </a:r>
          </a:p>
          <a:p>
            <a:pPr algn="ctr">
              <a:lnSpc>
                <a:spcPts val="4373"/>
              </a:lnSpc>
            </a:pPr>
            <a:r>
              <a:rPr lang="en-US" sz="2733">
                <a:solidFill>
                  <a:srgbClr val="000000"/>
                </a:solidFill>
                <a:latin typeface="Canva Sans"/>
                <a:ea typeface="Canva Sans"/>
                <a:cs typeface="Canva Sans"/>
                <a:sym typeface="Canva Sans"/>
              </a:rPr>
              <a:t>Interactive elements are engaging features, such as animations, videos, and interactive forms, that enhance user experience by encouraging active participation and creating a more dynamic and enjoyable online interaction.</a:t>
            </a:r>
          </a:p>
          <a:p>
            <a:pPr algn="ctr">
              <a:lnSpc>
                <a:spcPts val="4373"/>
              </a:lnSpc>
            </a:pPr>
            <a:r>
              <a:rPr lang="en-US" sz="2733">
                <a:solidFill>
                  <a:srgbClr val="000000"/>
                </a:solidFill>
                <a:latin typeface="Canva Sans"/>
                <a:ea typeface="Canva Sans"/>
                <a:cs typeface="Canva Sans"/>
                <a:sym typeface="Canva Sans"/>
              </a:rPr>
              <a:t> * **SEO Optimization:** Making websites discoverable through search engines.</a:t>
            </a:r>
          </a:p>
          <a:p>
            <a:pPr algn="ctr">
              <a:lnSpc>
                <a:spcPts val="4373"/>
              </a:lnSpc>
            </a:pPr>
            <a:r>
              <a:rPr lang="en-US" sz="2733">
                <a:solidFill>
                  <a:srgbClr val="000000"/>
                </a:solidFill>
                <a:latin typeface="Canva Sans"/>
                <a:ea typeface="Canva Sans"/>
                <a:cs typeface="Canva Sans"/>
                <a:sym typeface="Canva Sans"/>
              </a:rPr>
              <a:t>Performance optimization involves a range of techniques aimed at ensuring fast loading times and smooth navigation, resulting in a positive user experience and improved search engine rankings.</a:t>
            </a:r>
          </a:p>
          <a:p>
            <a:pPr algn="ctr">
              <a:lnSpc>
                <a:spcPts val="4373"/>
              </a:lnSpc>
            </a:pPr>
          </a:p>
          <a:p>
            <a:pPr algn="ctr">
              <a:lnSpc>
                <a:spcPts val="4373"/>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94556"/>
            <a:ext cx="18288000" cy="603332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 **The Magic in Action:**</a:t>
            </a:r>
          </a:p>
          <a:p>
            <a:pPr algn="ctr">
              <a:lnSpc>
                <a:spcPts val="4373"/>
              </a:lnSpc>
            </a:pPr>
            <a:r>
              <a:rPr lang="en-US" sz="2733">
                <a:solidFill>
                  <a:srgbClr val="000000"/>
                </a:solidFill>
                <a:latin typeface="Canva Sans"/>
                <a:ea typeface="Canva Sans"/>
                <a:cs typeface="Canva Sans"/>
                <a:sym typeface="Canva Sans"/>
              </a:rPr>
              <a:t> * Share real-world success stories of businesses that have benefited from exceptional website design and development.</a:t>
            </a:r>
          </a:p>
          <a:p>
            <a:pPr algn="ctr">
              <a:lnSpc>
                <a:spcPts val="4373"/>
              </a:lnSpc>
            </a:pPr>
            <a:r>
              <a:rPr lang="en-US" sz="2733">
                <a:solidFill>
                  <a:srgbClr val="000000"/>
                </a:solidFill>
                <a:latin typeface="Canva Sans"/>
                <a:ea typeface="Canva Sans"/>
                <a:cs typeface="Canva Sans"/>
                <a:sym typeface="Canva Sans"/>
              </a:rPr>
              <a:t> * Provide case studies that demonstrate the return on investment (ROI) of a well-crafted website.</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 **Conjuring Your Own Digital Magic:**</a:t>
            </a:r>
          </a:p>
          <a:p>
            <a:pPr algn="ctr">
              <a:lnSpc>
                <a:spcPts val="4373"/>
              </a:lnSpc>
            </a:pPr>
            <a:r>
              <a:rPr lang="en-US" sz="2733">
                <a:solidFill>
                  <a:srgbClr val="000000"/>
                </a:solidFill>
                <a:latin typeface="Canva Sans"/>
                <a:ea typeface="Canva Sans"/>
                <a:cs typeface="Canva Sans"/>
                <a:sym typeface="Canva Sans"/>
              </a:rPr>
              <a:t> * Offer practical advice for businesses seeking to improve their online presence.</a:t>
            </a:r>
          </a:p>
          <a:p>
            <a:pPr algn="ctr">
              <a:lnSpc>
                <a:spcPts val="4373"/>
              </a:lnSpc>
            </a:pPr>
            <a:r>
              <a:rPr lang="en-US" sz="2733">
                <a:solidFill>
                  <a:srgbClr val="000000"/>
                </a:solidFill>
                <a:latin typeface="Canva Sans"/>
                <a:ea typeface="Canva Sans"/>
                <a:cs typeface="Canva Sans"/>
                <a:sym typeface="Canva Sans"/>
              </a:rPr>
              <a:t> * Discuss the importance of choosing the right website design and development partner.</a:t>
            </a:r>
          </a:p>
          <a:p>
            <a:pPr algn="ctr">
              <a:lnSpc>
                <a:spcPts val="4373"/>
              </a:lnSpc>
            </a:pPr>
            <a:r>
              <a:rPr lang="en-US" sz="2733">
                <a:solidFill>
                  <a:srgbClr val="000000"/>
                </a:solidFill>
                <a:latin typeface="Canva Sans"/>
                <a:ea typeface="Canva Sans"/>
                <a:cs typeface="Canva Sans"/>
                <a:sym typeface="Canva Sans"/>
              </a:rPr>
              <a:t> * Provide tips for maintaining and updating a website to ensure ongoing success.</a:t>
            </a:r>
          </a:p>
          <a:p>
            <a:pPr algn="ctr">
              <a:lnSpc>
                <a:spcPts val="4373"/>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DAGaZi4R3Gg</dc:identifier>
  <dcterms:modified xsi:type="dcterms:W3CDTF">2011-08-01T06:04:30Z</dcterms:modified>
  <cp:revision>1</cp:revision>
  <dc:title>Weaving Digital Magic: The Power of Exceptional Website Design &amp; Development</dc:title>
</cp:coreProperties>
</file>