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6858000" cx="12192000"/>
  <p:notesSz cx="6858000" cy="9144000"/>
  <p:embeddedFontLst>
    <p:embeddedFont>
      <p:font typeface="Poppins"/>
      <p:regular r:id="rId16"/>
      <p:bold r:id="rId17"/>
      <p:italic r:id="rId18"/>
      <p:boldItalic r:id="rId19"/>
    </p:embeddedFont>
    <p:embeddedFont>
      <p:font typeface="Lato"/>
      <p:regular r:id="rId20"/>
      <p:bold r:id="rId21"/>
      <p:italic r:id="rId22"/>
      <p:boldItalic r:id="rId23"/>
    </p:embeddedFont>
    <p:embeddedFont>
      <p:font typeface="Poppins SemiBold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01E6026-AD5C-4E36-A32F-904A7F03907D}">
  <a:tblStyle styleId="{301E6026-AD5C-4E36-A32F-904A7F03907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regular.fntdata"/><Relationship Id="rId22" Type="http://schemas.openxmlformats.org/officeDocument/2006/relationships/font" Target="fonts/Lato-italic.fntdata"/><Relationship Id="rId21" Type="http://schemas.openxmlformats.org/officeDocument/2006/relationships/font" Target="fonts/Lato-bold.fntdata"/><Relationship Id="rId24" Type="http://schemas.openxmlformats.org/officeDocument/2006/relationships/font" Target="fonts/PoppinsSemiBold-regular.fntdata"/><Relationship Id="rId23" Type="http://schemas.openxmlformats.org/officeDocument/2006/relationships/font" Target="fonts/La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PoppinsSemiBold-italic.fntdata"/><Relationship Id="rId25" Type="http://schemas.openxmlformats.org/officeDocument/2006/relationships/font" Target="fonts/PoppinsSemiBold-bold.fntdata"/><Relationship Id="rId27" Type="http://schemas.openxmlformats.org/officeDocument/2006/relationships/font" Target="fonts/PoppinsSemiBold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Poppins-bold.fntdata"/><Relationship Id="rId16" Type="http://schemas.openxmlformats.org/officeDocument/2006/relationships/font" Target="fonts/Poppins-regular.fntdata"/><Relationship Id="rId19" Type="http://schemas.openxmlformats.org/officeDocument/2006/relationships/font" Target="fonts/Poppins-boldItalic.fntdata"/><Relationship Id="rId18" Type="http://schemas.openxmlformats.org/officeDocument/2006/relationships/font" Target="fonts/Poppi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3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30.jpg"/><Relationship Id="rId5" Type="http://schemas.openxmlformats.org/officeDocument/2006/relationships/image" Target="../media/image24.png"/><Relationship Id="rId6" Type="http://schemas.openxmlformats.org/officeDocument/2006/relationships/hyperlink" Target="https://www.airflypolicy.com/missed-flight-policy/frontier-airlines-missed-flight-policy" TargetMode="Externa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5" Type="http://schemas.openxmlformats.org/officeDocument/2006/relationships/image" Target="../media/image30.jp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9.png"/><Relationship Id="rId10" Type="http://schemas.openxmlformats.org/officeDocument/2006/relationships/image" Target="../media/image28.png"/><Relationship Id="rId13" Type="http://schemas.openxmlformats.org/officeDocument/2006/relationships/image" Target="../media/image30.jp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33.png"/><Relationship Id="rId5" Type="http://schemas.openxmlformats.org/officeDocument/2006/relationships/image" Target="../media/image4.png"/><Relationship Id="rId6" Type="http://schemas.openxmlformats.org/officeDocument/2006/relationships/image" Target="../media/image9.png"/><Relationship Id="rId7" Type="http://schemas.openxmlformats.org/officeDocument/2006/relationships/image" Target="../media/image8.png"/><Relationship Id="rId8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17.png"/><Relationship Id="rId8" Type="http://schemas.openxmlformats.org/officeDocument/2006/relationships/image" Target="../media/image3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30.jp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png"/><Relationship Id="rId10" Type="http://schemas.openxmlformats.org/officeDocument/2006/relationships/image" Target="../media/image21.png"/><Relationship Id="rId13" Type="http://schemas.openxmlformats.org/officeDocument/2006/relationships/image" Target="../media/image30.jpg"/><Relationship Id="rId1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5" Type="http://schemas.openxmlformats.org/officeDocument/2006/relationships/image" Target="../media/image22.png"/><Relationship Id="rId6" Type="http://schemas.openxmlformats.org/officeDocument/2006/relationships/image" Target="../media/image31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aisyparker845.wixsite.com/airflypolicy/post/frontier-airlines-missed-flight-policy" TargetMode="External"/><Relationship Id="rId4" Type="http://schemas.openxmlformats.org/officeDocument/2006/relationships/image" Target="../media/image25.png"/><Relationship Id="rId5" Type="http://schemas.openxmlformats.org/officeDocument/2006/relationships/image" Target="../media/image32.png"/><Relationship Id="rId6" Type="http://schemas.openxmlformats.org/officeDocument/2006/relationships/image" Target="../media/image30.jpg"/><Relationship Id="rId7" Type="http://schemas.openxmlformats.org/officeDocument/2006/relationships/hyperlink" Target="http://www.airflypolicy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91099" y="1863327"/>
            <a:ext cx="2409825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295275" y="2531864"/>
            <a:ext cx="11601450" cy="12703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350" u="none" cap="none" strike="noStrike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What Happens If You Miss a Frontier Flight?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2971800" y="3945135"/>
            <a:ext cx="62484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Essential Guide to Rules, Cutoffs, Standby Fees &amp; Rebooking Options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4400550" y="4611885"/>
            <a:ext cx="3390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</a:rPr>
              <a:t>+1-888-212-0809</a:t>
            </a:r>
            <a:r>
              <a:rPr b="1" lang="en-US" sz="2200">
                <a:solidFill>
                  <a:schemeClr val="dk1"/>
                </a:solidFill>
              </a:rPr>
              <a:t> </a:t>
            </a:r>
            <a:endParaRPr b="1" sz="2500"/>
          </a:p>
        </p:txBody>
      </p:sp>
      <p:pic>
        <p:nvPicPr>
          <p:cNvPr id="89" name="Google Shape;89;p13" title="airfly logo.jpg"/>
          <p:cNvPicPr preferRelativeResize="0"/>
          <p:nvPr/>
        </p:nvPicPr>
        <p:blipFill rotWithShape="1">
          <a:blip r:embed="rId5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0187" y="2224087"/>
            <a:ext cx="1571625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4"/>
          <p:cNvSpPr txBox="1"/>
          <p:nvPr/>
        </p:nvSpPr>
        <p:spPr>
          <a:xfrm>
            <a:off x="1095375" y="2557462"/>
            <a:ext cx="10001250" cy="742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The Core Impact of Missing Departure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5524500" y="3729037"/>
            <a:ext cx="1143000" cy="381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571500" y="4005262"/>
            <a:ext cx="110490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Frontier enforces strict check-in and boarding deadlines. Failing to board on time triggers an automatic </a:t>
            </a: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No-Show Cancellation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status across your entire itinerary.</a:t>
            </a:r>
            <a:endParaRPr/>
          </a:p>
        </p:txBody>
      </p:sp>
      <p:pic>
        <p:nvPicPr>
          <p:cNvPr id="99" name="Google Shape;99;p14" title="airfly logo.jpg"/>
          <p:cNvPicPr preferRelativeResize="0"/>
          <p:nvPr/>
        </p:nvPicPr>
        <p:blipFill rotWithShape="1">
          <a:blip r:embed="rId5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04" name="Google Shape;10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5" name="Google Shape;10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33625"/>
            <a:ext cx="5334000" cy="30194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6" name="Google Shape;10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86500" y="2333625"/>
            <a:ext cx="5334000" cy="30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5"/>
          <p:cNvSpPr txBox="1"/>
          <p:nvPr/>
        </p:nvSpPr>
        <p:spPr>
          <a:xfrm>
            <a:off x="914400" y="2676525"/>
            <a:ext cx="488061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6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66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Check-in &amp; Gate Cutoffs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914400" y="3124200"/>
            <a:ext cx="4648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Check-in Deadline: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Must complete check-in and bag drop at least 60 minutes before departure.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914400" y="3752850"/>
            <a:ext cx="4648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Boarding Gate Cutoff: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Must be on board at least 20 minutes before scheduled takeoff time.</a:t>
            </a:r>
            <a:endParaRPr/>
          </a:p>
        </p:txBody>
      </p:sp>
      <p:sp>
        <p:nvSpPr>
          <p:cNvPr id="110" name="Google Shape;110;p15"/>
          <p:cNvSpPr txBox="1"/>
          <p:nvPr/>
        </p:nvSpPr>
        <p:spPr>
          <a:xfrm>
            <a:off x="914400" y="4381500"/>
            <a:ext cx="4648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Missing either cutoff results in immediate forfeiture of your seat assignment.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6629400" y="2676525"/>
            <a:ext cx="488061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2860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6644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Automatic Cancellation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6629400" y="3124200"/>
            <a:ext cx="4648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If marked as a no-show for a </a:t>
            </a:r>
            <a:r>
              <a:rPr b="1" i="0" lang="en-US" sz="135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6"/>
              </a:rPr>
              <a:t>Frontier Airlines missed flight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, all downstream segments (including connecting and return flights) are automatically canceled.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6629400" y="4010025"/>
            <a:ext cx="4648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 automatic refund or travel credit is issued unless changes are made prior to scheduled departure.</a:t>
            </a:r>
            <a:endParaRPr/>
          </a:p>
        </p:txBody>
      </p:sp>
      <p:pic>
        <p:nvPicPr>
          <p:cNvPr descr="image.png" id="114" name="Google Shape;114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4400" y="2724150"/>
            <a:ext cx="228600" cy="228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5" name="Google Shape;115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629400" y="2724150"/>
            <a:ext cx="228600" cy="2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571500" y="810050"/>
            <a:ext cx="1160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Frontier No-Show Rules &amp; Ticket Value</a:t>
            </a:r>
            <a:endParaRPr/>
          </a:p>
        </p:txBody>
      </p:sp>
      <p:pic>
        <p:nvPicPr>
          <p:cNvPr id="117" name="Google Shape;117;p15" title="airfly logo.jpg"/>
          <p:cNvPicPr preferRelativeResize="0"/>
          <p:nvPr/>
        </p:nvPicPr>
        <p:blipFill rotWithShape="1">
          <a:blip r:embed="rId9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22" name="Google Shape;12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3" name="Google Shape;12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650331"/>
            <a:ext cx="4419600" cy="238601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866775" y="2945606"/>
            <a:ext cx="3829050" cy="1047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2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60</a:t>
            </a:r>
            <a:endParaRPr/>
          </a:p>
        </p:txBody>
      </p:sp>
      <p:sp>
        <p:nvSpPr>
          <p:cNvPr id="125" name="Google Shape;125;p16"/>
          <p:cNvSpPr txBox="1"/>
          <p:nvPr/>
        </p:nvSpPr>
        <p:spPr>
          <a:xfrm>
            <a:off x="866775" y="4088606"/>
            <a:ext cx="382905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284C7"/>
                </a:solidFill>
                <a:latin typeface="Lato"/>
                <a:ea typeface="Lato"/>
                <a:cs typeface="Lato"/>
                <a:sym typeface="Lato"/>
              </a:rPr>
              <a:t>Minutes Prior Cutoff</a:t>
            </a:r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866775" y="4412456"/>
            <a:ext cx="3829050" cy="2143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Hard deadline for online or airport check-in</a:t>
            </a:r>
            <a:endParaRPr/>
          </a:p>
        </p:txBody>
      </p:sp>
      <p:sp>
        <p:nvSpPr>
          <p:cNvPr id="127" name="Google Shape;127;p16"/>
          <p:cNvSpPr txBox="1"/>
          <p:nvPr/>
        </p:nvSpPr>
        <p:spPr>
          <a:xfrm>
            <a:off x="5372100" y="2676525"/>
            <a:ext cx="6819900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Critical Windows for Action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372100" y="3124200"/>
            <a:ext cx="6629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20 Minutes Before Takeoff: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Gate doors close. Arriving after this time prevents boarding even if the plane is still parked.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5372100" y="3752850"/>
            <a:ext cx="6629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2-Hour Informal Courtesy Window: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If you arrive at the airport within 2 hours after your scheduled departure, airport agents may assist you with same-day standby options.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5372100" y="4381500"/>
            <a:ext cx="66294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0 Residual Credit: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Tickets left unmanaged post-departure lose 100% of their monetary value.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510800" y="810050"/>
            <a:ext cx="1160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Key Deadlines To Remember</a:t>
            </a:r>
            <a:endParaRPr/>
          </a:p>
        </p:txBody>
      </p:sp>
      <p:pic>
        <p:nvPicPr>
          <p:cNvPr id="132" name="Google Shape;132;p16" title="airfly logo.jpg"/>
          <p:cNvPicPr preferRelativeResize="0"/>
          <p:nvPr/>
        </p:nvPicPr>
        <p:blipFill rotWithShape="1">
          <a:blip r:embed="rId5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7" name="Google Shape;13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8" name="Google Shape;13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95512"/>
            <a:ext cx="3492549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9" name="Google Shape;13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195512"/>
            <a:ext cx="3492549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0" name="Google Shape;140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195512"/>
            <a:ext cx="3492549" cy="3295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1" name="Google Shape;141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490787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7"/>
          <p:cNvSpPr txBox="1"/>
          <p:nvPr/>
        </p:nvSpPr>
        <p:spPr>
          <a:xfrm>
            <a:off x="866775" y="3348037"/>
            <a:ext cx="193024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Passenger Error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866775" y="3795712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Oversleeping or traffic delays lead to a no-show. Full ticket value is lost unless modified before departure or rescued at the airport counter within 2 hours.</a:t>
            </a:r>
            <a:endParaRPr/>
          </a:p>
        </p:txBody>
      </p:sp>
      <p:pic>
        <p:nvPicPr>
          <p:cNvPr descr="image.png" id="144" name="Google Shape;144;p1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4" y="2490787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7"/>
          <p:cNvSpPr txBox="1"/>
          <p:nvPr/>
        </p:nvSpPr>
        <p:spPr>
          <a:xfrm>
            <a:off x="4645074" y="3348037"/>
            <a:ext cx="1650206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Airline Delays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4645074" y="3795712"/>
            <a:ext cx="2901999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If you miss a connecting flight due to a Frontier delay or cancellation (controllable event), Frontier rebooks you on the next flight at no extra charge.</a:t>
            </a:r>
            <a:endParaRPr/>
          </a:p>
        </p:txBody>
      </p:sp>
      <p:pic>
        <p:nvPicPr>
          <p:cNvPr descr="image.png" id="147" name="Google Shape;147;p1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4" y="2490787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 txBox="1"/>
          <p:nvPr/>
        </p:nvSpPr>
        <p:spPr>
          <a:xfrm>
            <a:off x="8423374" y="3348037"/>
            <a:ext cx="180022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Weather / ATC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8423374" y="3795712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For uncontrollable disruptions like severe weather, Frontier will rebook you on the next available Frontier flight without penalty fees.</a:t>
            </a:r>
            <a:endParaRPr/>
          </a:p>
        </p:txBody>
      </p:sp>
      <p:pic>
        <p:nvPicPr>
          <p:cNvPr descr="image.png" id="150" name="Google Shape;150;p1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62025" y="2633662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1" name="Google Shape;151;p1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40324" y="2633662"/>
            <a:ext cx="4762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2" name="Google Shape;152;p1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6249" y="2633662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7"/>
          <p:cNvSpPr txBox="1"/>
          <p:nvPr/>
        </p:nvSpPr>
        <p:spPr>
          <a:xfrm>
            <a:off x="571500" y="911200"/>
            <a:ext cx="1160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Scenario Breakdown: Why Was It Missed?</a:t>
            </a:r>
            <a:endParaRPr/>
          </a:p>
        </p:txBody>
      </p:sp>
      <p:pic>
        <p:nvPicPr>
          <p:cNvPr id="154" name="Google Shape;154;p17" title="airfly logo.jpg"/>
          <p:cNvPicPr preferRelativeResize="0"/>
          <p:nvPr/>
        </p:nvPicPr>
        <p:blipFill rotWithShape="1">
          <a:blip r:embed="rId13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9" name="Google Shape;15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8"/>
          <p:cNvSpPr/>
          <p:nvPr/>
        </p:nvSpPr>
        <p:spPr>
          <a:xfrm>
            <a:off x="1333500" y="1981200"/>
            <a:ext cx="9525000" cy="914400"/>
          </a:xfrm>
          <a:prstGeom prst="roundRect">
            <a:avLst>
              <a:gd fmla="val 10416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8"/>
          <p:cNvSpPr txBox="1"/>
          <p:nvPr/>
        </p:nvSpPr>
        <p:spPr>
          <a:xfrm>
            <a:off x="1905000" y="2171700"/>
            <a:ext cx="87630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Speak to a Frontier Airport Agent Immediately: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If at the airport, head to the ticket counter within 2 hours to ask for informal flat-tire assistance.</a:t>
            </a:r>
            <a:endParaRPr/>
          </a:p>
        </p:txBody>
      </p:sp>
      <p:sp>
        <p:nvSpPr>
          <p:cNvPr id="162" name="Google Shape;162;p18"/>
          <p:cNvSpPr/>
          <p:nvPr/>
        </p:nvSpPr>
        <p:spPr>
          <a:xfrm>
            <a:off x="1333500" y="3105150"/>
            <a:ext cx="9525000" cy="657225"/>
          </a:xfrm>
          <a:prstGeom prst="roundRect">
            <a:avLst>
              <a:gd fmla="val 14492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8"/>
          <p:cNvSpPr txBox="1"/>
          <p:nvPr/>
        </p:nvSpPr>
        <p:spPr>
          <a:xfrm>
            <a:off x="1905000" y="3295650"/>
            <a:ext cx="87630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Request Same-Day Standby: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Inquire if same-day standby or a same-day confirmed flight change is available for a fee.</a:t>
            </a:r>
            <a:endParaRPr/>
          </a:p>
        </p:txBody>
      </p:sp>
      <p:sp>
        <p:nvSpPr>
          <p:cNvPr id="164" name="Google Shape;164;p18"/>
          <p:cNvSpPr/>
          <p:nvPr/>
        </p:nvSpPr>
        <p:spPr>
          <a:xfrm>
            <a:off x="1333500" y="3971925"/>
            <a:ext cx="9525000" cy="657225"/>
          </a:xfrm>
          <a:prstGeom prst="roundRect">
            <a:avLst>
              <a:gd fmla="val 14492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8"/>
          <p:cNvSpPr txBox="1"/>
          <p:nvPr/>
        </p:nvSpPr>
        <p:spPr>
          <a:xfrm>
            <a:off x="1905000" y="4162425"/>
            <a:ext cx="87630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Protect Remaining Flight Legs: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Explicitly ask agents to preserve your return journey so it is not marked as canceled.</a:t>
            </a:r>
            <a:endParaRPr/>
          </a:p>
        </p:txBody>
      </p:sp>
      <p:sp>
        <p:nvSpPr>
          <p:cNvPr id="166" name="Google Shape;166;p18"/>
          <p:cNvSpPr/>
          <p:nvPr/>
        </p:nvSpPr>
        <p:spPr>
          <a:xfrm>
            <a:off x="1333500" y="4838700"/>
            <a:ext cx="9525000" cy="657225"/>
          </a:xfrm>
          <a:prstGeom prst="roundRect">
            <a:avLst>
              <a:gd fmla="val 14492" name="adj"/>
            </a:avLst>
          </a:prstGeom>
          <a:solidFill>
            <a:srgbClr val="FFFFFF"/>
          </a:solidFill>
          <a:ln cap="flat" cmpd="sng" w="9525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1905000" y="5029200"/>
            <a:ext cx="8763000" cy="276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Use Live Chat or Frontier App:</a:t>
            </a: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If ticket counter lines are long, open live customer chat on FlyFrontier.com right away.</a:t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1333500" y="2886075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1333500" y="3752850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1333500" y="4619625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8"/>
          <p:cNvSpPr/>
          <p:nvPr/>
        </p:nvSpPr>
        <p:spPr>
          <a:xfrm>
            <a:off x="1333500" y="5486400"/>
            <a:ext cx="952500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72" name="Google Shape;172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33525" y="2195512"/>
            <a:ext cx="2381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3" name="Google Shape;173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3525" y="3319462"/>
            <a:ext cx="238125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4" name="Google Shape;17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33525" y="4186237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75" name="Google Shape;175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33525" y="5053012"/>
            <a:ext cx="26670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8"/>
          <p:cNvSpPr txBox="1"/>
          <p:nvPr/>
        </p:nvSpPr>
        <p:spPr>
          <a:xfrm>
            <a:off x="590550" y="747700"/>
            <a:ext cx="1160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Immediate Steps After Missing Your Flight</a:t>
            </a:r>
            <a:endParaRPr/>
          </a:p>
        </p:txBody>
      </p:sp>
      <p:pic>
        <p:nvPicPr>
          <p:cNvPr id="177" name="Google Shape;177;p18" title="airfly logo.jpg"/>
          <p:cNvPicPr preferRelativeResize="0"/>
          <p:nvPr/>
        </p:nvPicPr>
        <p:blipFill rotWithShape="1">
          <a:blip r:embed="rId8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2" name="Google Shape;18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/>
          <p:nvPr/>
        </p:nvSpPr>
        <p:spPr>
          <a:xfrm>
            <a:off x="571500" y="2307431"/>
            <a:ext cx="11049000" cy="3071812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2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84" name="Google Shape;184;p19"/>
          <p:cNvGraphicFramePr/>
          <p:nvPr/>
        </p:nvGraphicFramePr>
        <p:xfrm>
          <a:off x="571500" y="230743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{301E6026-AD5C-4E36-A32F-904A7F03907D}</a:tableStyleId>
              </a:tblPr>
              <a:tblGrid>
                <a:gridCol w="3483925"/>
                <a:gridCol w="2554475"/>
                <a:gridCol w="5001075"/>
              </a:tblGrid>
              <a:tr h="614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Situation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66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Policy Status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66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425" u="none" cap="none" strike="noStrike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Rebooking / Refund Outcome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6644"/>
                    </a:solidFill>
                  </a:tcPr>
                </a:tc>
              </a:tr>
              <a:tr h="614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Canceled Before Flight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Voluntary Change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Retain fare value as travel credit (minus cancel fee)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4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Arrive &lt; 2 Hours Post Departure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Airport Discretion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Possible same-day standby or rebook fee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4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Unannounced No-Show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No-Show Cancellation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Ticket forfeited ($0 value); return leg canceled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43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Controllable Missed Connection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Frontier Delay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350" u="none" cap="none" strike="noStrike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Free rebook on next flight + meal vouchers if &gt;3 hrs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5" name="Google Shape;185;p19"/>
          <p:cNvSpPr/>
          <p:nvPr/>
        </p:nvSpPr>
        <p:spPr>
          <a:xfrm>
            <a:off x="576262" y="2926556"/>
            <a:ext cx="3483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9"/>
          <p:cNvSpPr/>
          <p:nvPr/>
        </p:nvSpPr>
        <p:spPr>
          <a:xfrm>
            <a:off x="4060180" y="2926556"/>
            <a:ext cx="25544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9"/>
          <p:cNvSpPr/>
          <p:nvPr/>
        </p:nvSpPr>
        <p:spPr>
          <a:xfrm>
            <a:off x="6614666" y="2926556"/>
            <a:ext cx="50010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9"/>
          <p:cNvSpPr/>
          <p:nvPr/>
        </p:nvSpPr>
        <p:spPr>
          <a:xfrm>
            <a:off x="576262" y="3536156"/>
            <a:ext cx="3483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19"/>
          <p:cNvSpPr/>
          <p:nvPr/>
        </p:nvSpPr>
        <p:spPr>
          <a:xfrm>
            <a:off x="4060180" y="3536156"/>
            <a:ext cx="25544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9"/>
          <p:cNvSpPr/>
          <p:nvPr/>
        </p:nvSpPr>
        <p:spPr>
          <a:xfrm>
            <a:off x="6614666" y="3536156"/>
            <a:ext cx="50010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9"/>
          <p:cNvSpPr/>
          <p:nvPr/>
        </p:nvSpPr>
        <p:spPr>
          <a:xfrm>
            <a:off x="576262" y="4145756"/>
            <a:ext cx="3483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9"/>
          <p:cNvSpPr/>
          <p:nvPr/>
        </p:nvSpPr>
        <p:spPr>
          <a:xfrm>
            <a:off x="4060180" y="4145756"/>
            <a:ext cx="25544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6614666" y="4145756"/>
            <a:ext cx="50010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576262" y="4755356"/>
            <a:ext cx="3483917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4060180" y="4755356"/>
            <a:ext cx="25544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19"/>
          <p:cNvSpPr/>
          <p:nvPr/>
        </p:nvSpPr>
        <p:spPr>
          <a:xfrm>
            <a:off x="6614666" y="4755356"/>
            <a:ext cx="500107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590400" y="740750"/>
            <a:ext cx="1160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Options &amp; Financial Impact Comparison</a:t>
            </a:r>
            <a:endParaRPr/>
          </a:p>
        </p:txBody>
      </p:sp>
      <p:pic>
        <p:nvPicPr>
          <p:cNvPr id="198" name="Google Shape;198;p19" title="airfly logo.jpg"/>
          <p:cNvPicPr preferRelativeResize="0"/>
          <p:nvPr/>
        </p:nvPicPr>
        <p:blipFill rotWithShape="1">
          <a:blip r:embed="rId4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203" name="Google Shape;203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4" name="Google Shape;20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24100"/>
            <a:ext cx="3492549" cy="3038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5" name="Google Shape;205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799" y="2324100"/>
            <a:ext cx="3492549" cy="3038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6" name="Google Shape;206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28099" y="2324100"/>
            <a:ext cx="3492549" cy="3038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07" name="Google Shape;207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6775" y="2619375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0"/>
          <p:cNvSpPr txBox="1"/>
          <p:nvPr/>
        </p:nvSpPr>
        <p:spPr>
          <a:xfrm>
            <a:off x="866775" y="3476625"/>
            <a:ext cx="268033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Arrive 2–3 Hours Early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866775" y="3924300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Frontier bag drop lines and airport TSA security lines can be lengthy during peak travel hours. Always allow extra buffer time.</a:t>
            </a:r>
            <a:endParaRPr/>
          </a:p>
        </p:txBody>
      </p:sp>
      <p:pic>
        <p:nvPicPr>
          <p:cNvPr descr="image.png" id="210" name="Google Shape;210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45074" y="2619375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0"/>
          <p:cNvSpPr txBox="1"/>
          <p:nvPr/>
        </p:nvSpPr>
        <p:spPr>
          <a:xfrm>
            <a:off x="4645074" y="3476625"/>
            <a:ext cx="2970371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Check App Notifications</a:t>
            </a:r>
            <a:endParaRPr/>
          </a:p>
        </p:txBody>
      </p:sp>
      <p:sp>
        <p:nvSpPr>
          <p:cNvPr id="212" name="Google Shape;212;p20"/>
          <p:cNvSpPr txBox="1"/>
          <p:nvPr/>
        </p:nvSpPr>
        <p:spPr>
          <a:xfrm>
            <a:off x="4645074" y="3924300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Track gate changes, boarding time shifts, and aircraft status in real-time using the official Frontier mobile application.</a:t>
            </a:r>
            <a:endParaRPr/>
          </a:p>
        </p:txBody>
      </p:sp>
      <p:pic>
        <p:nvPicPr>
          <p:cNvPr descr="image.png" id="213" name="Google Shape;213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423374" y="2619375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0"/>
          <p:cNvSpPr txBox="1"/>
          <p:nvPr/>
        </p:nvSpPr>
        <p:spPr>
          <a:xfrm>
            <a:off x="8423374" y="3476625"/>
            <a:ext cx="2700337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F172A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Cancel Before Takeoff</a:t>
            </a:r>
            <a:endParaRPr/>
          </a:p>
        </p:txBody>
      </p:sp>
      <p:sp>
        <p:nvSpPr>
          <p:cNvPr id="215" name="Google Shape;215;p20"/>
          <p:cNvSpPr txBox="1"/>
          <p:nvPr/>
        </p:nvSpPr>
        <p:spPr>
          <a:xfrm>
            <a:off x="8423374" y="3924300"/>
            <a:ext cx="290199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If you know you'll be late, cancel or modify your reservation on FlyFrontier.com prior to departure to salvage your ticket credit value.</a:t>
            </a:r>
            <a:endParaRPr/>
          </a:p>
        </p:txBody>
      </p:sp>
      <p:pic>
        <p:nvPicPr>
          <p:cNvPr descr="image.png" id="216" name="Google Shape;216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33462" y="2762250"/>
            <a:ext cx="333375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7" name="Google Shape;217;p2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835574" y="2762250"/>
            <a:ext cx="28575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18" name="Google Shape;218;p20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566249" y="2762250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0"/>
          <p:cNvSpPr txBox="1"/>
          <p:nvPr/>
        </p:nvSpPr>
        <p:spPr>
          <a:xfrm>
            <a:off x="510825" y="799925"/>
            <a:ext cx="11601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5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How To Prevent Missed Frontier Flights</a:t>
            </a:r>
            <a:endParaRPr/>
          </a:p>
        </p:txBody>
      </p:sp>
      <p:pic>
        <p:nvPicPr>
          <p:cNvPr id="220" name="Google Shape;220;p20" title="airfly logo.jpg"/>
          <p:cNvPicPr preferRelativeResize="0"/>
          <p:nvPr/>
        </p:nvPicPr>
        <p:blipFill rotWithShape="1">
          <a:blip r:embed="rId13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AFC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1"/>
          <p:cNvSpPr txBox="1"/>
          <p:nvPr/>
        </p:nvSpPr>
        <p:spPr>
          <a:xfrm>
            <a:off x="295275" y="476250"/>
            <a:ext cx="11601450" cy="904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800" u="none" cap="none" strike="noStrike">
                <a:solidFill>
                  <a:srgbClr val="006644"/>
                </a:solidFill>
                <a:latin typeface="Poppins"/>
                <a:ea typeface="Poppins"/>
                <a:cs typeface="Poppins"/>
                <a:sym typeface="Poppins"/>
              </a:rPr>
              <a:t>Summary &amp; Help</a:t>
            </a:r>
            <a:endParaRPr/>
          </a:p>
        </p:txBody>
      </p:sp>
      <p:sp>
        <p:nvSpPr>
          <p:cNvPr id="226" name="Google Shape;226;p21"/>
          <p:cNvSpPr txBox="1"/>
          <p:nvPr/>
        </p:nvSpPr>
        <p:spPr>
          <a:xfrm>
            <a:off x="571500" y="1571625"/>
            <a:ext cx="11049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Understanding the policies for a </a:t>
            </a:r>
            <a:r>
              <a:rPr b="1" i="0" lang="en-US" sz="1650" u="sng" cap="none" strike="noStrike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Frontier Airlines missed flight</a:t>
            </a:r>
            <a:r>
              <a:rPr b="0" i="0" lang="en-US" sz="1650" u="none" cap="none" strike="noStrike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ensures you act quickly and minimize extra costs.</a:t>
            </a:r>
            <a:endParaRPr/>
          </a:p>
        </p:txBody>
      </p:sp>
      <p:pic>
        <p:nvPicPr>
          <p:cNvPr descr="image.png" id="227" name="Google Shape;22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2825" y="2247900"/>
            <a:ext cx="2095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228" name="Google Shape;22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57900" y="2247900"/>
            <a:ext cx="133350" cy="20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title="airfly logo.jpg"/>
          <p:cNvPicPr preferRelativeResize="0"/>
          <p:nvPr/>
        </p:nvPicPr>
        <p:blipFill rotWithShape="1">
          <a:blip r:embed="rId6">
            <a:alphaModFix/>
          </a:blip>
          <a:srcRect b="43363" l="23390" r="17186" t="34388"/>
          <a:stretch/>
        </p:blipFill>
        <p:spPr>
          <a:xfrm>
            <a:off x="0" y="97800"/>
            <a:ext cx="1043075" cy="39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 txBox="1"/>
          <p:nvPr/>
        </p:nvSpPr>
        <p:spPr>
          <a:xfrm>
            <a:off x="3304250" y="2161250"/>
            <a:ext cx="60588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hlink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  <a:hlinkClick r:id="rId7"/>
              </a:rPr>
              <a:t>www.airflypolicy.com</a:t>
            </a:r>
            <a:endParaRPr sz="3200">
              <a:solidFill>
                <a:schemeClr val="dk1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