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Lst>
  <p:sldSz cx="18288000" cy="10287000"/>
  <p:notesSz cx="6858000" cy="9144000"/>
  <p:embeddedFontLst>
    <p:embeddedFont>
      <p:font typeface="Poppins Bold" charset="1" panose="00000800000000000000"/>
      <p:regular r:id="rId11"/>
    </p:embeddedFont>
    <p:embeddedFont>
      <p:font typeface="TT Firs Neue Bold" charset="1" panose="02000803030000020004"/>
      <p:regular r:id="rId12"/>
    </p:embeddedFont>
    <p:embeddedFont>
      <p:font typeface="TT Firs Neue" charset="1" panose="02000503030000020004"/>
      <p:regular r:id="rId13"/>
    </p:embeddedFont>
    <p:embeddedFont>
      <p:font typeface="Poppins Medium" charset="1" panose="0000060000000000000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jpeg" Type="http://schemas.openxmlformats.org/officeDocument/2006/relationships/image"/><Relationship Id="rId14" Target="https://www.airflypolicy.com" TargetMode="External" Type="http://schemas.openxmlformats.org/officeDocument/2006/relationships/hyperlink"/><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png" Type="http://schemas.openxmlformats.org/officeDocument/2006/relationships/image"/><Relationship Id="rId11" Target="../media/image9.svg" Type="http://schemas.openxmlformats.org/officeDocument/2006/relationships/image"/><Relationship Id="rId12" Target="../media/image10.png" Type="http://schemas.openxmlformats.org/officeDocument/2006/relationships/image"/><Relationship Id="rId13" Target="../media/image11.svg" Type="http://schemas.openxmlformats.org/officeDocument/2006/relationships/image"/><Relationship Id="rId14" Target="../media/image12.jpeg" Type="http://schemas.openxmlformats.org/officeDocument/2006/relationships/image"/><Relationship Id="rId15" Target="https://www.airflypolicy.com" TargetMode="External" Type="http://schemas.openxmlformats.org/officeDocument/2006/relationships/hyperlink"/><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13.png" Type="http://schemas.openxmlformats.org/officeDocument/2006/relationships/image"/><Relationship Id="rId6" Target="../media/image14.png" Type="http://schemas.openxmlformats.org/officeDocument/2006/relationships/image"/><Relationship Id="rId7" Target="../media/image15.png" Type="http://schemas.openxmlformats.org/officeDocument/2006/relationships/image"/><Relationship Id="rId8" Target="../media/image16.svg" Type="http://schemas.openxmlformats.org/officeDocument/2006/relationships/image"/><Relationship Id="rId9" Target="https://www.airflypolicy.com/flights/american-airlines-flights-to-las-vegas"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8.png" Type="http://schemas.openxmlformats.org/officeDocument/2006/relationships/image"/><Relationship Id="rId11" Target="../media/image12.jpeg" Type="http://schemas.openxmlformats.org/officeDocument/2006/relationships/image"/><Relationship Id="rId12" Target="https://www.airflypolicy.com" TargetMode="External" Type="http://schemas.openxmlformats.org/officeDocument/2006/relationships/hyperlink"/><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10.png" Type="http://schemas.openxmlformats.org/officeDocument/2006/relationships/image"/><Relationship Id="rId8" Target="../media/image11.svg" Type="http://schemas.openxmlformats.org/officeDocument/2006/relationships/image"/><Relationship Id="rId9" Target="../media/image17.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png" Type="http://schemas.openxmlformats.org/officeDocument/2006/relationships/image"/><Relationship Id="rId11" Target="https://www.airflypolicy.com" TargetMode="External" Type="http://schemas.openxmlformats.org/officeDocument/2006/relationships/hyperlink"/><Relationship Id="rId12" Target="../media/image12.jpeg" Type="http://schemas.openxmlformats.org/officeDocument/2006/relationships/image"/><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10.png" Type="http://schemas.openxmlformats.org/officeDocument/2006/relationships/image"/><Relationship Id="rId8" Target="../media/image11.svg" Type="http://schemas.openxmlformats.org/officeDocument/2006/relationships/image"/><Relationship Id="rId9" Target="../media/image19.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7.png" Type="http://schemas.openxmlformats.org/officeDocument/2006/relationships/image"/><Relationship Id="rId11" Target="../media/image28.svg" Type="http://schemas.openxmlformats.org/officeDocument/2006/relationships/image"/><Relationship Id="rId12" Target="https://www.airflypolicy.com" TargetMode="External" Type="http://schemas.openxmlformats.org/officeDocument/2006/relationships/hyperlink"/><Relationship Id="rId13" Target="../media/image8.png" Type="http://schemas.openxmlformats.org/officeDocument/2006/relationships/image"/><Relationship Id="rId14" Target="../media/image9.svg" Type="http://schemas.openxmlformats.org/officeDocument/2006/relationships/image"/><Relationship Id="rId15" Target="../media/image10.png" Type="http://schemas.openxmlformats.org/officeDocument/2006/relationships/image"/><Relationship Id="rId16" Target="../media/image11.svg" Type="http://schemas.openxmlformats.org/officeDocument/2006/relationships/image"/><Relationship Id="rId17" Target="../media/image12.jpeg" Type="http://schemas.openxmlformats.org/officeDocument/2006/relationships/image"/><Relationship Id="rId2" Target="../media/image2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22.png" Type="http://schemas.openxmlformats.org/officeDocument/2006/relationships/image"/><Relationship Id="rId6" Target="../media/image23.png" Type="http://schemas.openxmlformats.org/officeDocument/2006/relationships/image"/><Relationship Id="rId7" Target="../media/image24.svg" Type="http://schemas.openxmlformats.org/officeDocument/2006/relationships/image"/><Relationship Id="rId8" Target="../media/image25.png" Type="http://schemas.openxmlformats.org/officeDocument/2006/relationships/image"/><Relationship Id="rId9" Target="../media/image26.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TextBox 3" id="3"/>
          <p:cNvSpPr txBox="true"/>
          <p:nvPr/>
        </p:nvSpPr>
        <p:spPr>
          <a:xfrm rot="0">
            <a:off x="1724512" y="4250328"/>
            <a:ext cx="7722360" cy="2035107"/>
          </a:xfrm>
          <a:prstGeom prst="rect">
            <a:avLst/>
          </a:prstGeom>
        </p:spPr>
        <p:txBody>
          <a:bodyPr anchor="t" rtlCol="false" tIns="0" lIns="0" bIns="0" rIns="0">
            <a:spAutoFit/>
          </a:bodyPr>
          <a:lstStyle/>
          <a:p>
            <a:pPr algn="l" marL="0" indent="0" lvl="0">
              <a:lnSpc>
                <a:spcPts val="5122"/>
              </a:lnSpc>
            </a:pPr>
            <a:r>
              <a:rPr lang="en-US" b="true" sz="5122">
                <a:solidFill>
                  <a:srgbClr val="15616D"/>
                </a:solidFill>
                <a:latin typeface="Poppins Bold"/>
                <a:ea typeface="Poppins Bold"/>
                <a:cs typeface="Poppins Bold"/>
                <a:sym typeface="Poppins Bold"/>
              </a:rPr>
              <a:t>WHAT AIRPORT DOES AMERICAN AIRLINES FLY INTO IN LAS VEGAS?</a:t>
            </a:r>
          </a:p>
        </p:txBody>
      </p:sp>
      <p:sp>
        <p:nvSpPr>
          <p:cNvPr name="Freeform 4" id="4"/>
          <p:cNvSpPr/>
          <p:nvPr/>
        </p:nvSpPr>
        <p:spPr>
          <a:xfrm flipH="false" flipV="false" rot="0">
            <a:off x="9112994" y="3460570"/>
            <a:ext cx="3960915" cy="3960915"/>
          </a:xfrm>
          <a:custGeom>
            <a:avLst/>
            <a:gdLst/>
            <a:ahLst/>
            <a:cxnLst/>
            <a:rect r="r" b="b" t="t" l="l"/>
            <a:pathLst>
              <a:path h="3960915" w="3960915">
                <a:moveTo>
                  <a:pt x="0" y="0"/>
                </a:moveTo>
                <a:lnTo>
                  <a:pt x="3960914" y="0"/>
                </a:lnTo>
                <a:lnTo>
                  <a:pt x="3960914" y="3960915"/>
                </a:lnTo>
                <a:lnTo>
                  <a:pt x="0" y="396091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6864818">
            <a:off x="14474511" y="1200736"/>
            <a:ext cx="4017789" cy="4047224"/>
          </a:xfrm>
          <a:custGeom>
            <a:avLst/>
            <a:gdLst/>
            <a:ahLst/>
            <a:cxnLst/>
            <a:rect r="r" b="b" t="t" l="l"/>
            <a:pathLst>
              <a:path h="4047224" w="4017789">
                <a:moveTo>
                  <a:pt x="0" y="0"/>
                </a:moveTo>
                <a:lnTo>
                  <a:pt x="4017789" y="0"/>
                </a:lnTo>
                <a:lnTo>
                  <a:pt x="4017789" y="4047223"/>
                </a:lnTo>
                <a:lnTo>
                  <a:pt x="0" y="4047223"/>
                </a:lnTo>
                <a:lnTo>
                  <a:pt x="0" y="0"/>
                </a:lnTo>
                <a:close/>
              </a:path>
            </a:pathLst>
          </a:custGeom>
          <a:blipFill>
            <a:blip r:embed="rId5">
              <a:alphaModFix amt="41000"/>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5115016">
            <a:off x="8882008" y="7388394"/>
            <a:ext cx="4017789" cy="4047224"/>
          </a:xfrm>
          <a:custGeom>
            <a:avLst/>
            <a:gdLst/>
            <a:ahLst/>
            <a:cxnLst/>
            <a:rect r="r" b="b" t="t" l="l"/>
            <a:pathLst>
              <a:path h="4047224" w="4017789">
                <a:moveTo>
                  <a:pt x="0" y="0"/>
                </a:moveTo>
                <a:lnTo>
                  <a:pt x="4017789" y="0"/>
                </a:lnTo>
                <a:lnTo>
                  <a:pt x="4017789" y="4047224"/>
                </a:lnTo>
                <a:lnTo>
                  <a:pt x="0" y="4047224"/>
                </a:lnTo>
                <a:lnTo>
                  <a:pt x="0" y="0"/>
                </a:lnTo>
                <a:close/>
              </a:path>
            </a:pathLst>
          </a:custGeom>
          <a:blipFill>
            <a:blip r:embed="rId5">
              <a:alphaModFix amt="41000"/>
              <a:extLst>
                <a:ext uri="{96DAC541-7B7A-43D3-8B79-37D633B846F1}">
                  <asvg:svgBlip xmlns:asvg="http://schemas.microsoft.com/office/drawing/2016/SVG/main" r:embed="rId6"/>
                </a:ext>
              </a:extLst>
            </a:blip>
            <a:stretch>
              <a:fillRect l="0" t="0" r="0" b="0"/>
            </a:stretch>
          </a:blipFill>
        </p:spPr>
      </p:sp>
      <p:grpSp>
        <p:nvGrpSpPr>
          <p:cNvPr name="Group 7" id="7"/>
          <p:cNvGrpSpPr>
            <a:grpSpLocks noChangeAspect="true"/>
          </p:cNvGrpSpPr>
          <p:nvPr/>
        </p:nvGrpSpPr>
        <p:grpSpPr>
          <a:xfrm rot="0">
            <a:off x="10055806" y="2125398"/>
            <a:ext cx="6036205" cy="6036205"/>
            <a:chOff x="0" y="0"/>
            <a:chExt cx="6350000" cy="6350000"/>
          </a:xfrm>
        </p:grpSpPr>
        <p:sp>
          <p:nvSpPr>
            <p:cNvPr name="Freeform 8" id="8"/>
            <p:cNvSpPr/>
            <p:nvPr/>
          </p:nvSpPr>
          <p:spPr>
            <a:xfrm flipH="false" flipV="false" rot="0">
              <a:off x="-14231" y="-32"/>
              <a:ext cx="6378462" cy="6350064"/>
            </a:xfrm>
            <a:custGeom>
              <a:avLst/>
              <a:gdLst/>
              <a:ahLst/>
              <a:cxnLst/>
              <a:rect r="r" b="b" t="t" l="l"/>
              <a:pathLst>
                <a:path h="6350064" w="6378462">
                  <a:moveTo>
                    <a:pt x="3189231" y="32"/>
                  </a:moveTo>
                  <a:lnTo>
                    <a:pt x="3189231" y="32"/>
                  </a:lnTo>
                  <a:cubicBezTo>
                    <a:pt x="2051530" y="-5056"/>
                    <a:pt x="998068" y="598980"/>
                    <a:pt x="427743" y="1583419"/>
                  </a:cubicBezTo>
                  <a:cubicBezTo>
                    <a:pt x="-142581" y="2567857"/>
                    <a:pt x="-142581" y="3782207"/>
                    <a:pt x="427743" y="4766645"/>
                  </a:cubicBezTo>
                  <a:cubicBezTo>
                    <a:pt x="998068" y="5751084"/>
                    <a:pt x="2051530" y="6355120"/>
                    <a:pt x="3189231" y="6350032"/>
                  </a:cubicBezTo>
                  <a:cubicBezTo>
                    <a:pt x="4326932" y="6355120"/>
                    <a:pt x="5380395" y="5751084"/>
                    <a:pt x="5950719" y="4766645"/>
                  </a:cubicBezTo>
                  <a:cubicBezTo>
                    <a:pt x="6521043" y="3782207"/>
                    <a:pt x="6521043" y="2567857"/>
                    <a:pt x="5950719" y="1583419"/>
                  </a:cubicBezTo>
                  <a:cubicBezTo>
                    <a:pt x="5380395" y="598980"/>
                    <a:pt x="4326932" y="-5056"/>
                    <a:pt x="3189231" y="32"/>
                  </a:cubicBezTo>
                  <a:close/>
                </a:path>
              </a:pathLst>
            </a:custGeom>
            <a:solidFill>
              <a:srgbClr val="FFB703"/>
            </a:solidFill>
          </p:spPr>
        </p:sp>
        <p:sp>
          <p:nvSpPr>
            <p:cNvPr name="Freeform 9" id="9"/>
            <p:cNvSpPr/>
            <p:nvPr/>
          </p:nvSpPr>
          <p:spPr>
            <a:xfrm flipH="false" flipV="false" rot="0">
              <a:off x="408023" y="420342"/>
              <a:ext cx="5533953" cy="5509315"/>
            </a:xfrm>
            <a:custGeom>
              <a:avLst/>
              <a:gdLst/>
              <a:ahLst/>
              <a:cxnLst/>
              <a:rect r="r" b="b" t="t" l="l"/>
              <a:pathLst>
                <a:path h="5509315" w="5533953">
                  <a:moveTo>
                    <a:pt x="2766977" y="28"/>
                  </a:moveTo>
                  <a:cubicBezTo>
                    <a:pt x="1779908" y="-4386"/>
                    <a:pt x="865924" y="519676"/>
                    <a:pt x="371110" y="1373774"/>
                  </a:cubicBezTo>
                  <a:cubicBezTo>
                    <a:pt x="-123703" y="2227873"/>
                    <a:pt x="-123703" y="3281443"/>
                    <a:pt x="371110" y="4135542"/>
                  </a:cubicBezTo>
                  <a:cubicBezTo>
                    <a:pt x="865924" y="4989640"/>
                    <a:pt x="1779908" y="5513702"/>
                    <a:pt x="2766977" y="5509288"/>
                  </a:cubicBezTo>
                  <a:cubicBezTo>
                    <a:pt x="3754046" y="5513702"/>
                    <a:pt x="4668030" y="4989640"/>
                    <a:pt x="5162844" y="4135542"/>
                  </a:cubicBezTo>
                  <a:cubicBezTo>
                    <a:pt x="5657657" y="3281443"/>
                    <a:pt x="5657657" y="2227873"/>
                    <a:pt x="5162844" y="1373775"/>
                  </a:cubicBezTo>
                  <a:cubicBezTo>
                    <a:pt x="4668030" y="519676"/>
                    <a:pt x="3754046" y="-4386"/>
                    <a:pt x="2766977" y="28"/>
                  </a:cubicBezTo>
                  <a:close/>
                </a:path>
              </a:pathLst>
            </a:custGeom>
            <a:blipFill>
              <a:blip r:embed="rId7"/>
              <a:stretch>
                <a:fillRect l="-27" t="0" r="-27" b="0"/>
              </a:stretch>
            </a:blipFill>
          </p:spPr>
        </p:sp>
      </p:grpSp>
      <p:grpSp>
        <p:nvGrpSpPr>
          <p:cNvPr name="Group 10" id="10"/>
          <p:cNvGrpSpPr/>
          <p:nvPr/>
        </p:nvGrpSpPr>
        <p:grpSpPr>
          <a:xfrm rot="0">
            <a:off x="9446872" y="5602596"/>
            <a:ext cx="2609277" cy="2609277"/>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0" t="0" r="0" b="0"/>
              </a:stretch>
            </a:blipFill>
          </p:spPr>
        </p:sp>
      </p:grpSp>
      <p:sp>
        <p:nvSpPr>
          <p:cNvPr name="AutoShape 12" id="12"/>
          <p:cNvSpPr/>
          <p:nvPr/>
        </p:nvSpPr>
        <p:spPr>
          <a:xfrm flipV="true">
            <a:off x="1047750" y="3224348"/>
            <a:ext cx="0" cy="4720232"/>
          </a:xfrm>
          <a:prstGeom prst="line">
            <a:avLst/>
          </a:prstGeom>
          <a:ln cap="flat" w="38100">
            <a:solidFill>
              <a:srgbClr val="15616D"/>
            </a:solidFill>
            <a:prstDash val="solid"/>
            <a:headEnd type="none" len="sm" w="sm"/>
            <a:tailEnd type="none" len="sm" w="sm"/>
          </a:ln>
        </p:spPr>
      </p:sp>
      <p:grpSp>
        <p:nvGrpSpPr>
          <p:cNvPr name="Group 13" id="13"/>
          <p:cNvGrpSpPr/>
          <p:nvPr/>
        </p:nvGrpSpPr>
        <p:grpSpPr>
          <a:xfrm rot="0">
            <a:off x="-2360544" y="-657107"/>
            <a:ext cx="3086100" cy="11900394"/>
            <a:chOff x="0" y="0"/>
            <a:chExt cx="812800" cy="3134260"/>
          </a:xfrm>
        </p:grpSpPr>
        <p:sp>
          <p:nvSpPr>
            <p:cNvPr name="Freeform 14" id="14"/>
            <p:cNvSpPr/>
            <p:nvPr/>
          </p:nvSpPr>
          <p:spPr>
            <a:xfrm flipH="false" flipV="false" rot="0">
              <a:off x="0" y="0"/>
              <a:ext cx="812800" cy="3134260"/>
            </a:xfrm>
            <a:custGeom>
              <a:avLst/>
              <a:gdLst/>
              <a:ahLst/>
              <a:cxnLst/>
              <a:rect r="r" b="b" t="t" l="l"/>
              <a:pathLst>
                <a:path h="3134260" w="812800">
                  <a:moveTo>
                    <a:pt x="127941" y="0"/>
                  </a:moveTo>
                  <a:lnTo>
                    <a:pt x="684859" y="0"/>
                  </a:lnTo>
                  <a:cubicBezTo>
                    <a:pt x="718791" y="0"/>
                    <a:pt x="751333" y="13479"/>
                    <a:pt x="775327" y="37473"/>
                  </a:cubicBezTo>
                  <a:cubicBezTo>
                    <a:pt x="799321" y="61467"/>
                    <a:pt x="812800" y="94009"/>
                    <a:pt x="812800" y="127941"/>
                  </a:cubicBezTo>
                  <a:lnTo>
                    <a:pt x="812800" y="3006320"/>
                  </a:lnTo>
                  <a:cubicBezTo>
                    <a:pt x="812800" y="3040251"/>
                    <a:pt x="799321" y="3072794"/>
                    <a:pt x="775327" y="3096787"/>
                  </a:cubicBezTo>
                  <a:cubicBezTo>
                    <a:pt x="751333" y="3120781"/>
                    <a:pt x="718791" y="3134260"/>
                    <a:pt x="684859" y="3134260"/>
                  </a:cubicBezTo>
                  <a:lnTo>
                    <a:pt x="127941" y="3134260"/>
                  </a:lnTo>
                  <a:cubicBezTo>
                    <a:pt x="94009" y="3134260"/>
                    <a:pt x="61467" y="3120781"/>
                    <a:pt x="37473" y="3096787"/>
                  </a:cubicBezTo>
                  <a:cubicBezTo>
                    <a:pt x="13479" y="3072794"/>
                    <a:pt x="0" y="3040251"/>
                    <a:pt x="0" y="3006320"/>
                  </a:cubicBezTo>
                  <a:lnTo>
                    <a:pt x="0" y="127941"/>
                  </a:lnTo>
                  <a:cubicBezTo>
                    <a:pt x="0" y="94009"/>
                    <a:pt x="13479" y="61467"/>
                    <a:pt x="37473" y="37473"/>
                  </a:cubicBezTo>
                  <a:cubicBezTo>
                    <a:pt x="61467" y="13479"/>
                    <a:pt x="94009" y="0"/>
                    <a:pt x="127941" y="0"/>
                  </a:cubicBezTo>
                  <a:close/>
                </a:path>
              </a:pathLst>
            </a:custGeom>
            <a:solidFill>
              <a:srgbClr val="FFB703"/>
            </a:solidFill>
          </p:spPr>
        </p:sp>
        <p:sp>
          <p:nvSpPr>
            <p:cNvPr name="TextBox 15" id="15"/>
            <p:cNvSpPr txBox="true"/>
            <p:nvPr/>
          </p:nvSpPr>
          <p:spPr>
            <a:xfrm>
              <a:off x="0" y="-47625"/>
              <a:ext cx="812800" cy="3181885"/>
            </a:xfrm>
            <a:prstGeom prst="rect">
              <a:avLst/>
            </a:prstGeom>
          </p:spPr>
          <p:txBody>
            <a:bodyPr anchor="ctr" rtlCol="false" tIns="50800" lIns="50800" bIns="50800" rIns="50800"/>
            <a:lstStyle/>
            <a:p>
              <a:pPr algn="ctr" marL="0" indent="0" lvl="0">
                <a:lnSpc>
                  <a:spcPts val="3359"/>
                </a:lnSpc>
              </a:pPr>
            </a:p>
          </p:txBody>
        </p:sp>
      </p:grpSp>
      <p:sp>
        <p:nvSpPr>
          <p:cNvPr name="Freeform 16" id="16"/>
          <p:cNvSpPr/>
          <p:nvPr/>
        </p:nvSpPr>
        <p:spPr>
          <a:xfrm flipH="false" flipV="false" rot="-5400000">
            <a:off x="-268225" y="928746"/>
            <a:ext cx="1234253" cy="408425"/>
          </a:xfrm>
          <a:custGeom>
            <a:avLst/>
            <a:gdLst/>
            <a:ahLst/>
            <a:cxnLst/>
            <a:rect r="r" b="b" t="t" l="l"/>
            <a:pathLst>
              <a:path h="408425" w="1234253">
                <a:moveTo>
                  <a:pt x="0" y="0"/>
                </a:moveTo>
                <a:lnTo>
                  <a:pt x="1234253" y="0"/>
                </a:lnTo>
                <a:lnTo>
                  <a:pt x="1234253" y="408426"/>
                </a:lnTo>
                <a:lnTo>
                  <a:pt x="0" y="40842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7" id="17"/>
          <p:cNvSpPr/>
          <p:nvPr/>
        </p:nvSpPr>
        <p:spPr>
          <a:xfrm flipH="false" flipV="false" rot="-5400000">
            <a:off x="-268225" y="8903250"/>
            <a:ext cx="1234253" cy="408425"/>
          </a:xfrm>
          <a:custGeom>
            <a:avLst/>
            <a:gdLst/>
            <a:ahLst/>
            <a:cxnLst/>
            <a:rect r="r" b="b" t="t" l="l"/>
            <a:pathLst>
              <a:path h="408425" w="1234253">
                <a:moveTo>
                  <a:pt x="0" y="0"/>
                </a:moveTo>
                <a:lnTo>
                  <a:pt x="1234253" y="0"/>
                </a:lnTo>
                <a:lnTo>
                  <a:pt x="1234253" y="408425"/>
                </a:lnTo>
                <a:lnTo>
                  <a:pt x="0" y="40842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8" id="18"/>
          <p:cNvSpPr/>
          <p:nvPr/>
        </p:nvSpPr>
        <p:spPr>
          <a:xfrm flipH="false" flipV="false" rot="5400000">
            <a:off x="7635978" y="1777820"/>
            <a:ext cx="423785" cy="1118941"/>
          </a:xfrm>
          <a:custGeom>
            <a:avLst/>
            <a:gdLst/>
            <a:ahLst/>
            <a:cxnLst/>
            <a:rect r="r" b="b" t="t" l="l"/>
            <a:pathLst>
              <a:path h="1118941" w="423785">
                <a:moveTo>
                  <a:pt x="0" y="0"/>
                </a:moveTo>
                <a:lnTo>
                  <a:pt x="423785" y="0"/>
                </a:lnTo>
                <a:lnTo>
                  <a:pt x="423785" y="1118941"/>
                </a:lnTo>
                <a:lnTo>
                  <a:pt x="0" y="1118941"/>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9" id="19"/>
          <p:cNvSpPr/>
          <p:nvPr/>
        </p:nvSpPr>
        <p:spPr>
          <a:xfrm flipH="false" flipV="false" rot="0">
            <a:off x="0" y="0"/>
            <a:ext cx="2279004" cy="859105"/>
          </a:xfrm>
          <a:custGeom>
            <a:avLst/>
            <a:gdLst/>
            <a:ahLst/>
            <a:cxnLst/>
            <a:rect r="r" b="b" t="t" l="l"/>
            <a:pathLst>
              <a:path h="859105" w="2279004">
                <a:moveTo>
                  <a:pt x="0" y="0"/>
                </a:moveTo>
                <a:lnTo>
                  <a:pt x="2279004" y="0"/>
                </a:lnTo>
                <a:lnTo>
                  <a:pt x="2279004" y="859105"/>
                </a:lnTo>
                <a:lnTo>
                  <a:pt x="0" y="859105"/>
                </a:lnTo>
                <a:lnTo>
                  <a:pt x="0" y="0"/>
                </a:lnTo>
                <a:close/>
              </a:path>
            </a:pathLst>
          </a:custGeom>
          <a:blipFill>
            <a:blip r:embed="rId13"/>
            <a:stretch>
              <a:fillRect l="-36895" t="-165276" r="-28110" b="-172446"/>
            </a:stretch>
          </a:blipFill>
        </p:spPr>
      </p:sp>
      <p:sp>
        <p:nvSpPr>
          <p:cNvPr name="TextBox 20" id="20"/>
          <p:cNvSpPr txBox="true"/>
          <p:nvPr/>
        </p:nvSpPr>
        <p:spPr>
          <a:xfrm rot="0">
            <a:off x="1724512" y="7194823"/>
            <a:ext cx="6123359" cy="405808"/>
          </a:xfrm>
          <a:prstGeom prst="rect">
            <a:avLst/>
          </a:prstGeom>
        </p:spPr>
        <p:txBody>
          <a:bodyPr anchor="t" rtlCol="false" tIns="0" lIns="0" bIns="0" rIns="0">
            <a:spAutoFit/>
          </a:bodyPr>
          <a:lstStyle/>
          <a:p>
            <a:pPr algn="l" marL="0" indent="0" lvl="0">
              <a:lnSpc>
                <a:spcPts val="3357"/>
              </a:lnSpc>
            </a:pPr>
            <a:r>
              <a:rPr lang="en-US" b="true" sz="2398">
                <a:solidFill>
                  <a:srgbClr val="000000"/>
                </a:solidFill>
                <a:latin typeface="TT Firs Neue Bold"/>
                <a:ea typeface="TT Firs Neue Bold"/>
                <a:cs typeface="TT Firs Neue Bold"/>
                <a:sym typeface="TT Firs Neue Bold"/>
              </a:rPr>
              <a:t>American Airlines flights to Las Vegas</a:t>
            </a:r>
          </a:p>
        </p:txBody>
      </p:sp>
      <p:sp>
        <p:nvSpPr>
          <p:cNvPr name="TextBox 21" id="21"/>
          <p:cNvSpPr txBox="true"/>
          <p:nvPr/>
        </p:nvSpPr>
        <p:spPr>
          <a:xfrm rot="0">
            <a:off x="1724512" y="3468184"/>
            <a:ext cx="5719028" cy="405808"/>
          </a:xfrm>
          <a:prstGeom prst="rect">
            <a:avLst/>
          </a:prstGeom>
        </p:spPr>
        <p:txBody>
          <a:bodyPr anchor="t" rtlCol="false" tIns="0" lIns="0" bIns="0" rIns="0">
            <a:spAutoFit/>
          </a:bodyPr>
          <a:lstStyle/>
          <a:p>
            <a:pPr algn="l" marL="0" indent="0" lvl="0">
              <a:lnSpc>
                <a:spcPts val="3357"/>
              </a:lnSpc>
            </a:pPr>
            <a:r>
              <a:rPr lang="en-US" sz="2398">
                <a:solidFill>
                  <a:srgbClr val="000000"/>
                </a:solidFill>
                <a:latin typeface="TT Firs Neue"/>
                <a:ea typeface="TT Firs Neue"/>
                <a:cs typeface="TT Firs Neue"/>
                <a:sym typeface="TT Firs Neue"/>
              </a:rPr>
              <a:t>Travel &amp; Aviation Presentation</a:t>
            </a:r>
          </a:p>
        </p:txBody>
      </p:sp>
      <p:sp>
        <p:nvSpPr>
          <p:cNvPr name="TextBox 22" id="22"/>
          <p:cNvSpPr txBox="true"/>
          <p:nvPr/>
        </p:nvSpPr>
        <p:spPr>
          <a:xfrm rot="0">
            <a:off x="13156804" y="8918525"/>
            <a:ext cx="4102496" cy="339761"/>
          </a:xfrm>
          <a:prstGeom prst="rect">
            <a:avLst/>
          </a:prstGeom>
        </p:spPr>
        <p:txBody>
          <a:bodyPr anchor="t" rtlCol="false" tIns="0" lIns="0" bIns="0" rIns="0">
            <a:spAutoFit/>
          </a:bodyPr>
          <a:lstStyle/>
          <a:p>
            <a:pPr algn="l" marL="0" indent="0" lvl="0">
              <a:lnSpc>
                <a:spcPts val="2798"/>
              </a:lnSpc>
            </a:pPr>
            <a:r>
              <a:rPr lang="en-US" sz="1998" u="sng">
                <a:solidFill>
                  <a:srgbClr val="000000"/>
                </a:solidFill>
                <a:latin typeface="TT Firs Neue"/>
                <a:ea typeface="TT Firs Neue"/>
                <a:cs typeface="TT Firs Neue"/>
                <a:sym typeface="TT Firs Neue"/>
                <a:hlinkClick r:id="rId14" tooltip="https://www.airflypolicy.com"/>
              </a:rPr>
              <a:t>www.airflypolicy.com</a:t>
            </a:r>
          </a:p>
        </p:txBody>
      </p:sp>
      <p:sp>
        <p:nvSpPr>
          <p:cNvPr name="TextBox 23" id="23"/>
          <p:cNvSpPr txBox="true"/>
          <p:nvPr/>
        </p:nvSpPr>
        <p:spPr>
          <a:xfrm rot="0">
            <a:off x="13156804" y="8475448"/>
            <a:ext cx="2195335" cy="339761"/>
          </a:xfrm>
          <a:prstGeom prst="rect">
            <a:avLst/>
          </a:prstGeom>
        </p:spPr>
        <p:txBody>
          <a:bodyPr anchor="t" rtlCol="false" tIns="0" lIns="0" bIns="0" rIns="0">
            <a:spAutoFit/>
          </a:bodyPr>
          <a:lstStyle/>
          <a:p>
            <a:pPr algn="l" marL="0" indent="0" lvl="0">
              <a:lnSpc>
                <a:spcPts val="2798"/>
              </a:lnSpc>
            </a:pPr>
            <a:r>
              <a:rPr lang="en-US" sz="1998">
                <a:solidFill>
                  <a:srgbClr val="000000"/>
                </a:solidFill>
                <a:latin typeface="TT Firs Neue"/>
                <a:ea typeface="TT Firs Neue"/>
                <a:cs typeface="TT Firs Neue"/>
                <a:sym typeface="TT Firs Neue"/>
              </a:rPr>
              <a:t>Presented By:</a:t>
            </a:r>
          </a:p>
        </p:txBody>
      </p:sp>
      <p:sp>
        <p:nvSpPr>
          <p:cNvPr name="TextBox 24" id="24"/>
          <p:cNvSpPr txBox="true"/>
          <p:nvPr/>
        </p:nvSpPr>
        <p:spPr>
          <a:xfrm rot="0">
            <a:off x="15024580" y="8475448"/>
            <a:ext cx="2195335" cy="339761"/>
          </a:xfrm>
          <a:prstGeom prst="rect">
            <a:avLst/>
          </a:prstGeom>
        </p:spPr>
        <p:txBody>
          <a:bodyPr anchor="t" rtlCol="false" tIns="0" lIns="0" bIns="0" rIns="0">
            <a:spAutoFit/>
          </a:bodyPr>
          <a:lstStyle/>
          <a:p>
            <a:pPr algn="l" marL="0" indent="0" lvl="0">
              <a:lnSpc>
                <a:spcPts val="2798"/>
              </a:lnSpc>
            </a:pPr>
            <a:r>
              <a:rPr lang="en-US" b="true" sz="1998">
                <a:solidFill>
                  <a:srgbClr val="000000"/>
                </a:solidFill>
                <a:latin typeface="TT Firs Neue Bold"/>
                <a:ea typeface="TT Firs Neue Bold"/>
                <a:cs typeface="TT Firs Neue Bold"/>
                <a:sym typeface="TT Firs Neue Bold"/>
              </a:rPr>
              <a:t>Peggy carter</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322730">
            <a:off x="8610135" y="-728375"/>
            <a:ext cx="4920869" cy="4956920"/>
          </a:xfrm>
          <a:custGeom>
            <a:avLst/>
            <a:gdLst/>
            <a:ahLst/>
            <a:cxnLst/>
            <a:rect r="r" b="b" t="t" l="l"/>
            <a:pathLst>
              <a:path h="4956920" w="4920869">
                <a:moveTo>
                  <a:pt x="0" y="0"/>
                </a:moveTo>
                <a:lnTo>
                  <a:pt x="4920869" y="0"/>
                </a:lnTo>
                <a:lnTo>
                  <a:pt x="4920869" y="4956920"/>
                </a:lnTo>
                <a:lnTo>
                  <a:pt x="0" y="4956920"/>
                </a:lnTo>
                <a:lnTo>
                  <a:pt x="0" y="0"/>
                </a:lnTo>
                <a:close/>
              </a:path>
            </a:pathLst>
          </a:custGeom>
          <a:blipFill>
            <a:blip r:embed="rId3">
              <a:alphaModFix amt="41000"/>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12431605" y="1181100"/>
            <a:ext cx="4429875" cy="8229600"/>
            <a:chOff x="0" y="0"/>
            <a:chExt cx="1350366" cy="2508642"/>
          </a:xfrm>
        </p:grpSpPr>
        <p:sp>
          <p:nvSpPr>
            <p:cNvPr name="Freeform 5" id="5"/>
            <p:cNvSpPr/>
            <p:nvPr/>
          </p:nvSpPr>
          <p:spPr>
            <a:xfrm flipH="false" flipV="false" rot="0">
              <a:off x="0" y="0"/>
              <a:ext cx="1350366" cy="2508642"/>
            </a:xfrm>
            <a:custGeom>
              <a:avLst/>
              <a:gdLst/>
              <a:ahLst/>
              <a:cxnLst/>
              <a:rect r="r" b="b" t="t" l="l"/>
              <a:pathLst>
                <a:path h="2508642" w="1350366">
                  <a:moveTo>
                    <a:pt x="43692" y="0"/>
                  </a:moveTo>
                  <a:lnTo>
                    <a:pt x="1306674" y="0"/>
                  </a:lnTo>
                  <a:cubicBezTo>
                    <a:pt x="1318262" y="0"/>
                    <a:pt x="1329375" y="4603"/>
                    <a:pt x="1337569" y="12797"/>
                  </a:cubicBezTo>
                  <a:cubicBezTo>
                    <a:pt x="1345763" y="20991"/>
                    <a:pt x="1350366" y="32104"/>
                    <a:pt x="1350366" y="43692"/>
                  </a:cubicBezTo>
                  <a:lnTo>
                    <a:pt x="1350366" y="2464951"/>
                  </a:lnTo>
                  <a:cubicBezTo>
                    <a:pt x="1350366" y="2476538"/>
                    <a:pt x="1345763" y="2487651"/>
                    <a:pt x="1337569" y="2495845"/>
                  </a:cubicBezTo>
                  <a:cubicBezTo>
                    <a:pt x="1329375" y="2504039"/>
                    <a:pt x="1318262" y="2508642"/>
                    <a:pt x="1306674" y="2508642"/>
                  </a:cubicBezTo>
                  <a:lnTo>
                    <a:pt x="43692" y="2508642"/>
                  </a:lnTo>
                  <a:cubicBezTo>
                    <a:pt x="32104" y="2508642"/>
                    <a:pt x="20991" y="2504039"/>
                    <a:pt x="12797" y="2495845"/>
                  </a:cubicBezTo>
                  <a:cubicBezTo>
                    <a:pt x="4603" y="2487651"/>
                    <a:pt x="0" y="2476538"/>
                    <a:pt x="0" y="2464951"/>
                  </a:cubicBezTo>
                  <a:lnTo>
                    <a:pt x="0" y="43692"/>
                  </a:lnTo>
                  <a:cubicBezTo>
                    <a:pt x="0" y="32104"/>
                    <a:pt x="4603" y="20991"/>
                    <a:pt x="12797" y="12797"/>
                  </a:cubicBezTo>
                  <a:cubicBezTo>
                    <a:pt x="20991" y="4603"/>
                    <a:pt x="32104" y="0"/>
                    <a:pt x="43692" y="0"/>
                  </a:cubicBezTo>
                  <a:close/>
                </a:path>
              </a:pathLst>
            </a:custGeom>
            <a:solidFill>
              <a:srgbClr val="FFB703"/>
            </a:solidFill>
          </p:spPr>
        </p:sp>
      </p:grpSp>
      <p:grpSp>
        <p:nvGrpSpPr>
          <p:cNvPr name="Group 6" id="6"/>
          <p:cNvGrpSpPr/>
          <p:nvPr/>
        </p:nvGrpSpPr>
        <p:grpSpPr>
          <a:xfrm rot="0">
            <a:off x="7835084" y="5481352"/>
            <a:ext cx="4049705" cy="3929348"/>
            <a:chOff x="0" y="0"/>
            <a:chExt cx="1234478" cy="1197789"/>
          </a:xfrm>
        </p:grpSpPr>
        <p:sp>
          <p:nvSpPr>
            <p:cNvPr name="Freeform 7" id="7"/>
            <p:cNvSpPr/>
            <p:nvPr/>
          </p:nvSpPr>
          <p:spPr>
            <a:xfrm flipH="false" flipV="false" rot="0">
              <a:off x="0" y="0"/>
              <a:ext cx="1234478" cy="1197789"/>
            </a:xfrm>
            <a:custGeom>
              <a:avLst/>
              <a:gdLst/>
              <a:ahLst/>
              <a:cxnLst/>
              <a:rect r="r" b="b" t="t" l="l"/>
              <a:pathLst>
                <a:path h="1197789" w="1234478">
                  <a:moveTo>
                    <a:pt x="47793" y="0"/>
                  </a:moveTo>
                  <a:lnTo>
                    <a:pt x="1186685" y="0"/>
                  </a:lnTo>
                  <a:cubicBezTo>
                    <a:pt x="1199360" y="0"/>
                    <a:pt x="1211517" y="5035"/>
                    <a:pt x="1220480" y="13998"/>
                  </a:cubicBezTo>
                  <a:cubicBezTo>
                    <a:pt x="1229443" y="22961"/>
                    <a:pt x="1234478" y="35118"/>
                    <a:pt x="1234478" y="47793"/>
                  </a:cubicBezTo>
                  <a:lnTo>
                    <a:pt x="1234478" y="1149996"/>
                  </a:lnTo>
                  <a:cubicBezTo>
                    <a:pt x="1234478" y="1162672"/>
                    <a:pt x="1229443" y="1174828"/>
                    <a:pt x="1220480" y="1183791"/>
                  </a:cubicBezTo>
                  <a:cubicBezTo>
                    <a:pt x="1211517" y="1192754"/>
                    <a:pt x="1199360" y="1197789"/>
                    <a:pt x="1186685" y="1197789"/>
                  </a:cubicBezTo>
                  <a:lnTo>
                    <a:pt x="47793" y="1197789"/>
                  </a:lnTo>
                  <a:cubicBezTo>
                    <a:pt x="35118" y="1197789"/>
                    <a:pt x="22961" y="1192754"/>
                    <a:pt x="13998" y="1183791"/>
                  </a:cubicBezTo>
                  <a:cubicBezTo>
                    <a:pt x="5035" y="1174828"/>
                    <a:pt x="0" y="1162672"/>
                    <a:pt x="0" y="1149996"/>
                  </a:cubicBezTo>
                  <a:lnTo>
                    <a:pt x="0" y="47793"/>
                  </a:lnTo>
                  <a:cubicBezTo>
                    <a:pt x="0" y="35118"/>
                    <a:pt x="5035" y="22961"/>
                    <a:pt x="13998" y="13998"/>
                  </a:cubicBezTo>
                  <a:cubicBezTo>
                    <a:pt x="22961" y="5035"/>
                    <a:pt x="35118" y="0"/>
                    <a:pt x="47793" y="0"/>
                  </a:cubicBezTo>
                  <a:close/>
                </a:path>
              </a:pathLst>
            </a:custGeom>
            <a:solidFill>
              <a:srgbClr val="FFB703"/>
            </a:solidFill>
          </p:spPr>
        </p:sp>
      </p:grpSp>
      <p:grpSp>
        <p:nvGrpSpPr>
          <p:cNvPr name="Group 8" id="8"/>
          <p:cNvGrpSpPr/>
          <p:nvPr/>
        </p:nvGrpSpPr>
        <p:grpSpPr>
          <a:xfrm rot="0">
            <a:off x="12279205" y="1028700"/>
            <a:ext cx="4429875" cy="8229600"/>
            <a:chOff x="0" y="0"/>
            <a:chExt cx="1350366" cy="2508642"/>
          </a:xfrm>
        </p:grpSpPr>
        <p:sp>
          <p:nvSpPr>
            <p:cNvPr name="Freeform 9" id="9"/>
            <p:cNvSpPr/>
            <p:nvPr/>
          </p:nvSpPr>
          <p:spPr>
            <a:xfrm flipH="false" flipV="false" rot="0">
              <a:off x="0" y="0"/>
              <a:ext cx="1350366" cy="2508642"/>
            </a:xfrm>
            <a:custGeom>
              <a:avLst/>
              <a:gdLst/>
              <a:ahLst/>
              <a:cxnLst/>
              <a:rect r="r" b="b" t="t" l="l"/>
              <a:pathLst>
                <a:path h="2508642" w="1350366">
                  <a:moveTo>
                    <a:pt x="43692" y="0"/>
                  </a:moveTo>
                  <a:lnTo>
                    <a:pt x="1306674" y="0"/>
                  </a:lnTo>
                  <a:cubicBezTo>
                    <a:pt x="1318262" y="0"/>
                    <a:pt x="1329375" y="4603"/>
                    <a:pt x="1337569" y="12797"/>
                  </a:cubicBezTo>
                  <a:cubicBezTo>
                    <a:pt x="1345763" y="20991"/>
                    <a:pt x="1350366" y="32104"/>
                    <a:pt x="1350366" y="43692"/>
                  </a:cubicBezTo>
                  <a:lnTo>
                    <a:pt x="1350366" y="2464951"/>
                  </a:lnTo>
                  <a:cubicBezTo>
                    <a:pt x="1350366" y="2476538"/>
                    <a:pt x="1345763" y="2487651"/>
                    <a:pt x="1337569" y="2495845"/>
                  </a:cubicBezTo>
                  <a:cubicBezTo>
                    <a:pt x="1329375" y="2504039"/>
                    <a:pt x="1318262" y="2508642"/>
                    <a:pt x="1306674" y="2508642"/>
                  </a:cubicBezTo>
                  <a:lnTo>
                    <a:pt x="43692" y="2508642"/>
                  </a:lnTo>
                  <a:cubicBezTo>
                    <a:pt x="32104" y="2508642"/>
                    <a:pt x="20991" y="2504039"/>
                    <a:pt x="12797" y="2495845"/>
                  </a:cubicBezTo>
                  <a:cubicBezTo>
                    <a:pt x="4603" y="2487651"/>
                    <a:pt x="0" y="2476538"/>
                    <a:pt x="0" y="2464951"/>
                  </a:cubicBezTo>
                  <a:lnTo>
                    <a:pt x="0" y="43692"/>
                  </a:lnTo>
                  <a:cubicBezTo>
                    <a:pt x="0" y="32104"/>
                    <a:pt x="4603" y="20991"/>
                    <a:pt x="12797" y="12797"/>
                  </a:cubicBezTo>
                  <a:cubicBezTo>
                    <a:pt x="20991" y="4603"/>
                    <a:pt x="32104" y="0"/>
                    <a:pt x="43692" y="0"/>
                  </a:cubicBezTo>
                  <a:close/>
                </a:path>
              </a:pathLst>
            </a:custGeom>
            <a:blipFill>
              <a:blip r:embed="rId5"/>
              <a:stretch>
                <a:fillRect l="-391" t="0" r="-391" b="0"/>
              </a:stretch>
            </a:blipFill>
          </p:spPr>
        </p:sp>
      </p:grpSp>
      <p:grpSp>
        <p:nvGrpSpPr>
          <p:cNvPr name="Group 10" id="10"/>
          <p:cNvGrpSpPr/>
          <p:nvPr/>
        </p:nvGrpSpPr>
        <p:grpSpPr>
          <a:xfrm rot="0">
            <a:off x="7682684" y="5328952"/>
            <a:ext cx="4049705" cy="3929348"/>
            <a:chOff x="0" y="0"/>
            <a:chExt cx="1234478" cy="1197789"/>
          </a:xfrm>
        </p:grpSpPr>
        <p:sp>
          <p:nvSpPr>
            <p:cNvPr name="Freeform 11" id="11"/>
            <p:cNvSpPr/>
            <p:nvPr/>
          </p:nvSpPr>
          <p:spPr>
            <a:xfrm flipH="false" flipV="false" rot="0">
              <a:off x="0" y="0"/>
              <a:ext cx="1234478" cy="1197789"/>
            </a:xfrm>
            <a:custGeom>
              <a:avLst/>
              <a:gdLst/>
              <a:ahLst/>
              <a:cxnLst/>
              <a:rect r="r" b="b" t="t" l="l"/>
              <a:pathLst>
                <a:path h="1197789" w="1234478">
                  <a:moveTo>
                    <a:pt x="47793" y="0"/>
                  </a:moveTo>
                  <a:lnTo>
                    <a:pt x="1186685" y="0"/>
                  </a:lnTo>
                  <a:cubicBezTo>
                    <a:pt x="1199360" y="0"/>
                    <a:pt x="1211517" y="5035"/>
                    <a:pt x="1220480" y="13998"/>
                  </a:cubicBezTo>
                  <a:cubicBezTo>
                    <a:pt x="1229443" y="22961"/>
                    <a:pt x="1234478" y="35118"/>
                    <a:pt x="1234478" y="47793"/>
                  </a:cubicBezTo>
                  <a:lnTo>
                    <a:pt x="1234478" y="1149996"/>
                  </a:lnTo>
                  <a:cubicBezTo>
                    <a:pt x="1234478" y="1162672"/>
                    <a:pt x="1229443" y="1174828"/>
                    <a:pt x="1220480" y="1183791"/>
                  </a:cubicBezTo>
                  <a:cubicBezTo>
                    <a:pt x="1211517" y="1192754"/>
                    <a:pt x="1199360" y="1197789"/>
                    <a:pt x="1186685" y="1197789"/>
                  </a:cubicBezTo>
                  <a:lnTo>
                    <a:pt x="47793" y="1197789"/>
                  </a:lnTo>
                  <a:cubicBezTo>
                    <a:pt x="35118" y="1197789"/>
                    <a:pt x="22961" y="1192754"/>
                    <a:pt x="13998" y="1183791"/>
                  </a:cubicBezTo>
                  <a:cubicBezTo>
                    <a:pt x="5035" y="1174828"/>
                    <a:pt x="0" y="1162672"/>
                    <a:pt x="0" y="1149996"/>
                  </a:cubicBezTo>
                  <a:lnTo>
                    <a:pt x="0" y="47793"/>
                  </a:lnTo>
                  <a:cubicBezTo>
                    <a:pt x="0" y="35118"/>
                    <a:pt x="5035" y="22961"/>
                    <a:pt x="13998" y="13998"/>
                  </a:cubicBezTo>
                  <a:cubicBezTo>
                    <a:pt x="22961" y="5035"/>
                    <a:pt x="35118" y="0"/>
                    <a:pt x="47793" y="0"/>
                  </a:cubicBezTo>
                  <a:close/>
                </a:path>
              </a:pathLst>
            </a:custGeom>
            <a:blipFill>
              <a:blip r:embed="rId6"/>
              <a:stretch>
                <a:fillRect l="-14" t="0" r="-14" b="0"/>
              </a:stretch>
            </a:blipFill>
          </p:spPr>
        </p:sp>
      </p:grpSp>
      <p:grpSp>
        <p:nvGrpSpPr>
          <p:cNvPr name="Group 12" id="12"/>
          <p:cNvGrpSpPr/>
          <p:nvPr/>
        </p:nvGrpSpPr>
        <p:grpSpPr>
          <a:xfrm rot="0">
            <a:off x="2064407" y="5094649"/>
            <a:ext cx="6852522" cy="1992635"/>
            <a:chOff x="0" y="0"/>
            <a:chExt cx="1804780" cy="524809"/>
          </a:xfrm>
        </p:grpSpPr>
        <p:sp>
          <p:nvSpPr>
            <p:cNvPr name="Freeform 13" id="13"/>
            <p:cNvSpPr/>
            <p:nvPr/>
          </p:nvSpPr>
          <p:spPr>
            <a:xfrm flipH="false" flipV="false" rot="0">
              <a:off x="0" y="0"/>
              <a:ext cx="1804780" cy="524809"/>
            </a:xfrm>
            <a:custGeom>
              <a:avLst/>
              <a:gdLst/>
              <a:ahLst/>
              <a:cxnLst/>
              <a:rect r="r" b="b" t="t" l="l"/>
              <a:pathLst>
                <a:path h="524809" w="1804780">
                  <a:moveTo>
                    <a:pt x="28245" y="0"/>
                  </a:moveTo>
                  <a:lnTo>
                    <a:pt x="1776535" y="0"/>
                  </a:lnTo>
                  <a:cubicBezTo>
                    <a:pt x="1784026" y="0"/>
                    <a:pt x="1791210" y="2976"/>
                    <a:pt x="1796507" y="8273"/>
                  </a:cubicBezTo>
                  <a:cubicBezTo>
                    <a:pt x="1801804" y="13570"/>
                    <a:pt x="1804780" y="20754"/>
                    <a:pt x="1804780" y="28245"/>
                  </a:cubicBezTo>
                  <a:lnTo>
                    <a:pt x="1804780" y="496565"/>
                  </a:lnTo>
                  <a:cubicBezTo>
                    <a:pt x="1804780" y="504055"/>
                    <a:pt x="1801804" y="511240"/>
                    <a:pt x="1796507" y="516537"/>
                  </a:cubicBezTo>
                  <a:cubicBezTo>
                    <a:pt x="1791210" y="521834"/>
                    <a:pt x="1784026" y="524809"/>
                    <a:pt x="1776535" y="524809"/>
                  </a:cubicBezTo>
                  <a:lnTo>
                    <a:pt x="28245" y="524809"/>
                  </a:lnTo>
                  <a:cubicBezTo>
                    <a:pt x="20754" y="524809"/>
                    <a:pt x="13570" y="521834"/>
                    <a:pt x="8273" y="516537"/>
                  </a:cubicBezTo>
                  <a:cubicBezTo>
                    <a:pt x="2976" y="511240"/>
                    <a:pt x="0" y="504055"/>
                    <a:pt x="0" y="496565"/>
                  </a:cubicBezTo>
                  <a:lnTo>
                    <a:pt x="0" y="28245"/>
                  </a:lnTo>
                  <a:cubicBezTo>
                    <a:pt x="0" y="20754"/>
                    <a:pt x="2976" y="13570"/>
                    <a:pt x="8273" y="8273"/>
                  </a:cubicBezTo>
                  <a:cubicBezTo>
                    <a:pt x="13570" y="2976"/>
                    <a:pt x="20754" y="0"/>
                    <a:pt x="28245" y="0"/>
                  </a:cubicBezTo>
                  <a:close/>
                </a:path>
              </a:pathLst>
            </a:custGeom>
            <a:solidFill>
              <a:srgbClr val="15616D"/>
            </a:solidFill>
          </p:spPr>
        </p:sp>
        <p:sp>
          <p:nvSpPr>
            <p:cNvPr name="TextBox 14" id="14"/>
            <p:cNvSpPr txBox="true"/>
            <p:nvPr/>
          </p:nvSpPr>
          <p:spPr>
            <a:xfrm>
              <a:off x="0" y="-47625"/>
              <a:ext cx="1804780" cy="572434"/>
            </a:xfrm>
            <a:prstGeom prst="rect">
              <a:avLst/>
            </a:prstGeom>
          </p:spPr>
          <p:txBody>
            <a:bodyPr anchor="ctr" rtlCol="false" tIns="50800" lIns="50800" bIns="50800" rIns="50800"/>
            <a:lstStyle/>
            <a:p>
              <a:pPr algn="ctr" marL="0" indent="0" lvl="0">
                <a:lnSpc>
                  <a:spcPts val="3359"/>
                </a:lnSpc>
              </a:pPr>
            </a:p>
          </p:txBody>
        </p:sp>
      </p:grpSp>
      <p:sp>
        <p:nvSpPr>
          <p:cNvPr name="Freeform 15" id="15"/>
          <p:cNvSpPr/>
          <p:nvPr/>
        </p:nvSpPr>
        <p:spPr>
          <a:xfrm flipH="false" flipV="false" rot="-2700000">
            <a:off x="2485514" y="5658225"/>
            <a:ext cx="865482" cy="865482"/>
          </a:xfrm>
          <a:custGeom>
            <a:avLst/>
            <a:gdLst/>
            <a:ahLst/>
            <a:cxnLst/>
            <a:rect r="r" b="b" t="t" l="l"/>
            <a:pathLst>
              <a:path h="865482" w="865482">
                <a:moveTo>
                  <a:pt x="0" y="0"/>
                </a:moveTo>
                <a:lnTo>
                  <a:pt x="865482" y="0"/>
                </a:lnTo>
                <a:lnTo>
                  <a:pt x="865482" y="865482"/>
                </a:lnTo>
                <a:lnTo>
                  <a:pt x="0" y="86548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6" id="16"/>
          <p:cNvSpPr txBox="true"/>
          <p:nvPr/>
        </p:nvSpPr>
        <p:spPr>
          <a:xfrm rot="0">
            <a:off x="2165708" y="2753486"/>
            <a:ext cx="7871810" cy="1842379"/>
          </a:xfrm>
          <a:prstGeom prst="rect">
            <a:avLst/>
          </a:prstGeom>
        </p:spPr>
        <p:txBody>
          <a:bodyPr anchor="t" rtlCol="false" tIns="0" lIns="0" bIns="0" rIns="0">
            <a:spAutoFit/>
          </a:bodyPr>
          <a:lstStyle/>
          <a:p>
            <a:pPr algn="l" marL="0" indent="0" lvl="0">
              <a:lnSpc>
                <a:spcPts val="4659"/>
              </a:lnSpc>
            </a:pPr>
            <a:r>
              <a:rPr lang="en-US" b="true" sz="4659">
                <a:solidFill>
                  <a:srgbClr val="000000"/>
                </a:solidFill>
                <a:latin typeface="Poppins Bold"/>
                <a:ea typeface="Poppins Bold"/>
                <a:cs typeface="Poppins Bold"/>
                <a:sym typeface="Poppins Bold"/>
              </a:rPr>
              <a:t>MCCARRAN INTERNATIONAL AIRPORT (LAS)</a:t>
            </a:r>
          </a:p>
        </p:txBody>
      </p:sp>
      <p:sp>
        <p:nvSpPr>
          <p:cNvPr name="TextBox 17" id="17"/>
          <p:cNvSpPr txBox="true"/>
          <p:nvPr/>
        </p:nvSpPr>
        <p:spPr>
          <a:xfrm rot="0">
            <a:off x="3575041" y="5382941"/>
            <a:ext cx="5138118" cy="1369572"/>
          </a:xfrm>
          <a:prstGeom prst="rect">
            <a:avLst/>
          </a:prstGeom>
        </p:spPr>
        <p:txBody>
          <a:bodyPr anchor="t" rtlCol="false" tIns="0" lIns="0" bIns="0" rIns="0">
            <a:spAutoFit/>
          </a:bodyPr>
          <a:lstStyle/>
          <a:p>
            <a:pPr algn="l" marL="0" indent="0" lvl="0">
              <a:lnSpc>
                <a:spcPts val="2211"/>
              </a:lnSpc>
            </a:pPr>
            <a:r>
              <a:rPr lang="en-US" sz="1579" u="sng">
                <a:solidFill>
                  <a:srgbClr val="FFFFFF"/>
                </a:solidFill>
                <a:latin typeface="TT Firs Neue"/>
                <a:ea typeface="TT Firs Neue"/>
                <a:cs typeface="TT Firs Neue"/>
                <a:sym typeface="TT Firs Neue"/>
                <a:hlinkClick r:id="rId9" tooltip="https://www.airflypolicy.com/flights/american-airlines-flights-to-las-vegas"/>
              </a:rPr>
              <a:t>American Airlines flights to Las Vegas </a:t>
            </a:r>
            <a:r>
              <a:rPr lang="en-US" sz="1579">
                <a:solidFill>
                  <a:srgbClr val="FFFFFF"/>
                </a:solidFill>
                <a:latin typeface="TT Firs Neue"/>
                <a:ea typeface="TT Firs Neue"/>
                <a:cs typeface="TT Firs Neue"/>
                <a:sym typeface="TT Firs Neue"/>
              </a:rPr>
              <a:t>operate into McCarran International Airport (LAS), the primary airport serving Las Vegas. LAS handles millions of passengers annually, including domestic and international flights from across the U.S.</a:t>
            </a:r>
          </a:p>
        </p:txBody>
      </p:sp>
      <p:grpSp>
        <p:nvGrpSpPr>
          <p:cNvPr name="Group 18" id="18"/>
          <p:cNvGrpSpPr/>
          <p:nvPr/>
        </p:nvGrpSpPr>
        <p:grpSpPr>
          <a:xfrm rot="0">
            <a:off x="-2360544" y="-657107"/>
            <a:ext cx="3086100" cy="11900394"/>
            <a:chOff x="0" y="0"/>
            <a:chExt cx="812800" cy="3134260"/>
          </a:xfrm>
        </p:grpSpPr>
        <p:sp>
          <p:nvSpPr>
            <p:cNvPr name="Freeform 19" id="19"/>
            <p:cNvSpPr/>
            <p:nvPr/>
          </p:nvSpPr>
          <p:spPr>
            <a:xfrm flipH="false" flipV="false" rot="0">
              <a:off x="0" y="0"/>
              <a:ext cx="812800" cy="3134260"/>
            </a:xfrm>
            <a:custGeom>
              <a:avLst/>
              <a:gdLst/>
              <a:ahLst/>
              <a:cxnLst/>
              <a:rect r="r" b="b" t="t" l="l"/>
              <a:pathLst>
                <a:path h="3134260" w="812800">
                  <a:moveTo>
                    <a:pt x="127941" y="0"/>
                  </a:moveTo>
                  <a:lnTo>
                    <a:pt x="684859" y="0"/>
                  </a:lnTo>
                  <a:cubicBezTo>
                    <a:pt x="718791" y="0"/>
                    <a:pt x="751333" y="13479"/>
                    <a:pt x="775327" y="37473"/>
                  </a:cubicBezTo>
                  <a:cubicBezTo>
                    <a:pt x="799321" y="61467"/>
                    <a:pt x="812800" y="94009"/>
                    <a:pt x="812800" y="127941"/>
                  </a:cubicBezTo>
                  <a:lnTo>
                    <a:pt x="812800" y="3006320"/>
                  </a:lnTo>
                  <a:cubicBezTo>
                    <a:pt x="812800" y="3040251"/>
                    <a:pt x="799321" y="3072794"/>
                    <a:pt x="775327" y="3096787"/>
                  </a:cubicBezTo>
                  <a:cubicBezTo>
                    <a:pt x="751333" y="3120781"/>
                    <a:pt x="718791" y="3134260"/>
                    <a:pt x="684859" y="3134260"/>
                  </a:cubicBezTo>
                  <a:lnTo>
                    <a:pt x="127941" y="3134260"/>
                  </a:lnTo>
                  <a:cubicBezTo>
                    <a:pt x="94009" y="3134260"/>
                    <a:pt x="61467" y="3120781"/>
                    <a:pt x="37473" y="3096787"/>
                  </a:cubicBezTo>
                  <a:cubicBezTo>
                    <a:pt x="13479" y="3072794"/>
                    <a:pt x="0" y="3040251"/>
                    <a:pt x="0" y="3006320"/>
                  </a:cubicBezTo>
                  <a:lnTo>
                    <a:pt x="0" y="127941"/>
                  </a:lnTo>
                  <a:cubicBezTo>
                    <a:pt x="0" y="94009"/>
                    <a:pt x="13479" y="61467"/>
                    <a:pt x="37473" y="37473"/>
                  </a:cubicBezTo>
                  <a:cubicBezTo>
                    <a:pt x="61467" y="13479"/>
                    <a:pt x="94009" y="0"/>
                    <a:pt x="127941" y="0"/>
                  </a:cubicBezTo>
                  <a:close/>
                </a:path>
              </a:pathLst>
            </a:custGeom>
            <a:solidFill>
              <a:srgbClr val="FFB703"/>
            </a:solidFill>
          </p:spPr>
        </p:sp>
        <p:sp>
          <p:nvSpPr>
            <p:cNvPr name="TextBox 20" id="20"/>
            <p:cNvSpPr txBox="true"/>
            <p:nvPr/>
          </p:nvSpPr>
          <p:spPr>
            <a:xfrm>
              <a:off x="0" y="-47625"/>
              <a:ext cx="812800" cy="3181885"/>
            </a:xfrm>
            <a:prstGeom prst="rect">
              <a:avLst/>
            </a:prstGeom>
          </p:spPr>
          <p:txBody>
            <a:bodyPr anchor="ctr" rtlCol="false" tIns="50800" lIns="50800" bIns="50800" rIns="50800"/>
            <a:lstStyle/>
            <a:p>
              <a:pPr algn="ctr" marL="0" indent="0" lvl="0">
                <a:lnSpc>
                  <a:spcPts val="3359"/>
                </a:lnSpc>
              </a:pPr>
            </a:p>
          </p:txBody>
        </p:sp>
      </p:grpSp>
      <p:sp>
        <p:nvSpPr>
          <p:cNvPr name="Freeform 21" id="21"/>
          <p:cNvSpPr/>
          <p:nvPr/>
        </p:nvSpPr>
        <p:spPr>
          <a:xfrm flipH="false" flipV="false" rot="-5400000">
            <a:off x="-268225" y="928746"/>
            <a:ext cx="1234253" cy="408425"/>
          </a:xfrm>
          <a:custGeom>
            <a:avLst/>
            <a:gdLst/>
            <a:ahLst/>
            <a:cxnLst/>
            <a:rect r="r" b="b" t="t" l="l"/>
            <a:pathLst>
              <a:path h="408425" w="1234253">
                <a:moveTo>
                  <a:pt x="0" y="0"/>
                </a:moveTo>
                <a:lnTo>
                  <a:pt x="1234253" y="0"/>
                </a:lnTo>
                <a:lnTo>
                  <a:pt x="1234253" y="408426"/>
                </a:lnTo>
                <a:lnTo>
                  <a:pt x="0" y="40842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2" id="22"/>
          <p:cNvSpPr/>
          <p:nvPr/>
        </p:nvSpPr>
        <p:spPr>
          <a:xfrm flipH="false" flipV="false" rot="-5400000">
            <a:off x="-268225" y="8903250"/>
            <a:ext cx="1234253" cy="408425"/>
          </a:xfrm>
          <a:custGeom>
            <a:avLst/>
            <a:gdLst/>
            <a:ahLst/>
            <a:cxnLst/>
            <a:rect r="r" b="b" t="t" l="l"/>
            <a:pathLst>
              <a:path h="408425" w="1234253">
                <a:moveTo>
                  <a:pt x="0" y="0"/>
                </a:moveTo>
                <a:lnTo>
                  <a:pt x="1234253" y="0"/>
                </a:lnTo>
                <a:lnTo>
                  <a:pt x="1234253" y="408425"/>
                </a:lnTo>
                <a:lnTo>
                  <a:pt x="0" y="40842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3" id="23"/>
          <p:cNvSpPr/>
          <p:nvPr/>
        </p:nvSpPr>
        <p:spPr>
          <a:xfrm flipH="false" flipV="false" rot="5400000">
            <a:off x="2094374" y="1190615"/>
            <a:ext cx="423785" cy="1118941"/>
          </a:xfrm>
          <a:custGeom>
            <a:avLst/>
            <a:gdLst/>
            <a:ahLst/>
            <a:cxnLst/>
            <a:rect r="r" b="b" t="t" l="l"/>
            <a:pathLst>
              <a:path h="1118941" w="423785">
                <a:moveTo>
                  <a:pt x="0" y="0"/>
                </a:moveTo>
                <a:lnTo>
                  <a:pt x="423785" y="0"/>
                </a:lnTo>
                <a:lnTo>
                  <a:pt x="423785" y="1118941"/>
                </a:lnTo>
                <a:lnTo>
                  <a:pt x="0" y="111894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AutoShape 24" id="24"/>
          <p:cNvSpPr/>
          <p:nvPr/>
        </p:nvSpPr>
        <p:spPr>
          <a:xfrm flipV="true">
            <a:off x="1047750" y="3118862"/>
            <a:ext cx="0" cy="4720232"/>
          </a:xfrm>
          <a:prstGeom prst="line">
            <a:avLst/>
          </a:prstGeom>
          <a:ln cap="flat" w="38100">
            <a:solidFill>
              <a:srgbClr val="15616D"/>
            </a:solidFill>
            <a:prstDash val="solid"/>
            <a:headEnd type="none" len="sm" w="sm"/>
            <a:tailEnd type="none" len="sm" w="sm"/>
          </a:ln>
        </p:spPr>
      </p:sp>
      <p:sp>
        <p:nvSpPr>
          <p:cNvPr name="Freeform 25" id="25"/>
          <p:cNvSpPr/>
          <p:nvPr/>
        </p:nvSpPr>
        <p:spPr>
          <a:xfrm flipH="false" flipV="false" rot="0">
            <a:off x="0" y="0"/>
            <a:ext cx="2279004" cy="859105"/>
          </a:xfrm>
          <a:custGeom>
            <a:avLst/>
            <a:gdLst/>
            <a:ahLst/>
            <a:cxnLst/>
            <a:rect r="r" b="b" t="t" l="l"/>
            <a:pathLst>
              <a:path h="859105" w="2279004">
                <a:moveTo>
                  <a:pt x="0" y="0"/>
                </a:moveTo>
                <a:lnTo>
                  <a:pt x="2279004" y="0"/>
                </a:lnTo>
                <a:lnTo>
                  <a:pt x="2279004" y="859105"/>
                </a:lnTo>
                <a:lnTo>
                  <a:pt x="0" y="859105"/>
                </a:lnTo>
                <a:lnTo>
                  <a:pt x="0" y="0"/>
                </a:lnTo>
                <a:close/>
              </a:path>
            </a:pathLst>
          </a:custGeom>
          <a:blipFill>
            <a:blip r:embed="rId14"/>
            <a:stretch>
              <a:fillRect l="-36895" t="-165276" r="-28110" b="-172446"/>
            </a:stretch>
          </a:blipFill>
        </p:spPr>
      </p:sp>
      <p:sp>
        <p:nvSpPr>
          <p:cNvPr name="TextBox 26" id="26"/>
          <p:cNvSpPr txBox="true"/>
          <p:nvPr/>
        </p:nvSpPr>
        <p:spPr>
          <a:xfrm rot="0">
            <a:off x="1787117" y="8326827"/>
            <a:ext cx="3283228" cy="272867"/>
          </a:xfrm>
          <a:prstGeom prst="rect">
            <a:avLst/>
          </a:prstGeom>
        </p:spPr>
        <p:txBody>
          <a:bodyPr anchor="t" rtlCol="false" tIns="0" lIns="0" bIns="0" rIns="0">
            <a:spAutoFit/>
          </a:bodyPr>
          <a:lstStyle/>
          <a:p>
            <a:pPr algn="l" marL="0" indent="0" lvl="0">
              <a:lnSpc>
                <a:spcPts val="2285"/>
              </a:lnSpc>
            </a:pPr>
            <a:r>
              <a:rPr lang="en-US" b="true" sz="1632" u="sng">
                <a:solidFill>
                  <a:srgbClr val="231F20"/>
                </a:solidFill>
                <a:latin typeface="TT Firs Neue Bold"/>
                <a:ea typeface="TT Firs Neue Bold"/>
                <a:cs typeface="TT Firs Neue Bold"/>
                <a:sym typeface="TT Firs Neue Bold"/>
                <a:hlinkClick r:id="rId15" tooltip="https://www.airflypolicy.com"/>
              </a:rPr>
              <a:t>www.airflypolicy.com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5672289">
            <a:off x="8203001" y="-1130778"/>
            <a:ext cx="4017789" cy="4047224"/>
          </a:xfrm>
          <a:custGeom>
            <a:avLst/>
            <a:gdLst/>
            <a:ahLst/>
            <a:cxnLst/>
            <a:rect r="r" b="b" t="t" l="l"/>
            <a:pathLst>
              <a:path h="4047224" w="4017789">
                <a:moveTo>
                  <a:pt x="0" y="0"/>
                </a:moveTo>
                <a:lnTo>
                  <a:pt x="4017790" y="0"/>
                </a:lnTo>
                <a:lnTo>
                  <a:pt x="4017790" y="4047224"/>
                </a:lnTo>
                <a:lnTo>
                  <a:pt x="0" y="4047224"/>
                </a:lnTo>
                <a:lnTo>
                  <a:pt x="0" y="0"/>
                </a:lnTo>
                <a:close/>
              </a:path>
            </a:pathLst>
          </a:custGeom>
          <a:blipFill>
            <a:blip r:embed="rId3">
              <a:alphaModFix amt="41000"/>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2360544" y="-657107"/>
            <a:ext cx="3086100" cy="11900394"/>
            <a:chOff x="0" y="0"/>
            <a:chExt cx="812800" cy="3134260"/>
          </a:xfrm>
        </p:grpSpPr>
        <p:sp>
          <p:nvSpPr>
            <p:cNvPr name="Freeform 5" id="5"/>
            <p:cNvSpPr/>
            <p:nvPr/>
          </p:nvSpPr>
          <p:spPr>
            <a:xfrm flipH="false" flipV="false" rot="0">
              <a:off x="0" y="0"/>
              <a:ext cx="812800" cy="3134260"/>
            </a:xfrm>
            <a:custGeom>
              <a:avLst/>
              <a:gdLst/>
              <a:ahLst/>
              <a:cxnLst/>
              <a:rect r="r" b="b" t="t" l="l"/>
              <a:pathLst>
                <a:path h="3134260" w="812800">
                  <a:moveTo>
                    <a:pt x="127941" y="0"/>
                  </a:moveTo>
                  <a:lnTo>
                    <a:pt x="684859" y="0"/>
                  </a:lnTo>
                  <a:cubicBezTo>
                    <a:pt x="718791" y="0"/>
                    <a:pt x="751333" y="13479"/>
                    <a:pt x="775327" y="37473"/>
                  </a:cubicBezTo>
                  <a:cubicBezTo>
                    <a:pt x="799321" y="61467"/>
                    <a:pt x="812800" y="94009"/>
                    <a:pt x="812800" y="127941"/>
                  </a:cubicBezTo>
                  <a:lnTo>
                    <a:pt x="812800" y="3006320"/>
                  </a:lnTo>
                  <a:cubicBezTo>
                    <a:pt x="812800" y="3040251"/>
                    <a:pt x="799321" y="3072794"/>
                    <a:pt x="775327" y="3096787"/>
                  </a:cubicBezTo>
                  <a:cubicBezTo>
                    <a:pt x="751333" y="3120781"/>
                    <a:pt x="718791" y="3134260"/>
                    <a:pt x="684859" y="3134260"/>
                  </a:cubicBezTo>
                  <a:lnTo>
                    <a:pt x="127941" y="3134260"/>
                  </a:lnTo>
                  <a:cubicBezTo>
                    <a:pt x="94009" y="3134260"/>
                    <a:pt x="61467" y="3120781"/>
                    <a:pt x="37473" y="3096787"/>
                  </a:cubicBezTo>
                  <a:cubicBezTo>
                    <a:pt x="13479" y="3072794"/>
                    <a:pt x="0" y="3040251"/>
                    <a:pt x="0" y="3006320"/>
                  </a:cubicBezTo>
                  <a:lnTo>
                    <a:pt x="0" y="127941"/>
                  </a:lnTo>
                  <a:cubicBezTo>
                    <a:pt x="0" y="94009"/>
                    <a:pt x="13479" y="61467"/>
                    <a:pt x="37473" y="37473"/>
                  </a:cubicBezTo>
                  <a:cubicBezTo>
                    <a:pt x="61467" y="13479"/>
                    <a:pt x="94009" y="0"/>
                    <a:pt x="127941" y="0"/>
                  </a:cubicBezTo>
                  <a:close/>
                </a:path>
              </a:pathLst>
            </a:custGeom>
            <a:solidFill>
              <a:srgbClr val="FFB703"/>
            </a:solidFill>
          </p:spPr>
        </p:sp>
        <p:sp>
          <p:nvSpPr>
            <p:cNvPr name="TextBox 6" id="6"/>
            <p:cNvSpPr txBox="true"/>
            <p:nvPr/>
          </p:nvSpPr>
          <p:spPr>
            <a:xfrm>
              <a:off x="0" y="-47625"/>
              <a:ext cx="812800" cy="3181885"/>
            </a:xfrm>
            <a:prstGeom prst="rect">
              <a:avLst/>
            </a:prstGeom>
          </p:spPr>
          <p:txBody>
            <a:bodyPr anchor="ctr" rtlCol="false" tIns="50800" lIns="50800" bIns="50800" rIns="50800"/>
            <a:lstStyle/>
            <a:p>
              <a:pPr algn="ctr" marL="0" indent="0" lvl="0">
                <a:lnSpc>
                  <a:spcPts val="3359"/>
                </a:lnSpc>
              </a:pPr>
            </a:p>
          </p:txBody>
        </p:sp>
      </p:grpSp>
      <p:sp>
        <p:nvSpPr>
          <p:cNvPr name="Freeform 7" id="7"/>
          <p:cNvSpPr/>
          <p:nvPr/>
        </p:nvSpPr>
        <p:spPr>
          <a:xfrm flipH="false" flipV="false" rot="-5400000">
            <a:off x="-268225" y="928746"/>
            <a:ext cx="1234253" cy="408425"/>
          </a:xfrm>
          <a:custGeom>
            <a:avLst/>
            <a:gdLst/>
            <a:ahLst/>
            <a:cxnLst/>
            <a:rect r="r" b="b" t="t" l="l"/>
            <a:pathLst>
              <a:path h="408425" w="1234253">
                <a:moveTo>
                  <a:pt x="0" y="0"/>
                </a:moveTo>
                <a:lnTo>
                  <a:pt x="1234253" y="0"/>
                </a:lnTo>
                <a:lnTo>
                  <a:pt x="1234253" y="408426"/>
                </a:lnTo>
                <a:lnTo>
                  <a:pt x="0" y="40842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5400000">
            <a:off x="-268225" y="8903250"/>
            <a:ext cx="1234253" cy="408425"/>
          </a:xfrm>
          <a:custGeom>
            <a:avLst/>
            <a:gdLst/>
            <a:ahLst/>
            <a:cxnLst/>
            <a:rect r="r" b="b" t="t" l="l"/>
            <a:pathLst>
              <a:path h="408425" w="1234253">
                <a:moveTo>
                  <a:pt x="0" y="0"/>
                </a:moveTo>
                <a:lnTo>
                  <a:pt x="1234253" y="0"/>
                </a:lnTo>
                <a:lnTo>
                  <a:pt x="1234253" y="408425"/>
                </a:lnTo>
                <a:lnTo>
                  <a:pt x="0" y="40842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5400000">
            <a:off x="9440533" y="8695234"/>
            <a:ext cx="423785" cy="1118941"/>
          </a:xfrm>
          <a:custGeom>
            <a:avLst/>
            <a:gdLst/>
            <a:ahLst/>
            <a:cxnLst/>
            <a:rect r="r" b="b" t="t" l="l"/>
            <a:pathLst>
              <a:path h="1118941" w="423785">
                <a:moveTo>
                  <a:pt x="0" y="0"/>
                </a:moveTo>
                <a:lnTo>
                  <a:pt x="423785" y="0"/>
                </a:lnTo>
                <a:lnTo>
                  <a:pt x="423785" y="1118941"/>
                </a:lnTo>
                <a:lnTo>
                  <a:pt x="0" y="111894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AutoShape 10" id="10"/>
          <p:cNvSpPr/>
          <p:nvPr/>
        </p:nvSpPr>
        <p:spPr>
          <a:xfrm flipV="true">
            <a:off x="1047750" y="3224348"/>
            <a:ext cx="0" cy="4720232"/>
          </a:xfrm>
          <a:prstGeom prst="line">
            <a:avLst/>
          </a:prstGeom>
          <a:ln cap="flat" w="38100">
            <a:solidFill>
              <a:srgbClr val="15616D"/>
            </a:solidFill>
            <a:prstDash val="solid"/>
            <a:headEnd type="none" len="sm" w="sm"/>
            <a:tailEnd type="none" len="sm" w="sm"/>
          </a:ln>
        </p:spPr>
      </p:sp>
      <p:grpSp>
        <p:nvGrpSpPr>
          <p:cNvPr name="Group 11" id="11"/>
          <p:cNvGrpSpPr/>
          <p:nvPr/>
        </p:nvGrpSpPr>
        <p:grpSpPr>
          <a:xfrm rot="0">
            <a:off x="1723922" y="1777677"/>
            <a:ext cx="8015690" cy="5246370"/>
            <a:chOff x="0" y="0"/>
            <a:chExt cx="1900332" cy="1243791"/>
          </a:xfrm>
        </p:grpSpPr>
        <p:sp>
          <p:nvSpPr>
            <p:cNvPr name="Freeform 12" id="12"/>
            <p:cNvSpPr/>
            <p:nvPr/>
          </p:nvSpPr>
          <p:spPr>
            <a:xfrm flipH="false" flipV="false" rot="0">
              <a:off x="0" y="0"/>
              <a:ext cx="1900336" cy="1243791"/>
            </a:xfrm>
            <a:custGeom>
              <a:avLst/>
              <a:gdLst/>
              <a:ahLst/>
              <a:cxnLst/>
              <a:rect r="r" b="b" t="t" l="l"/>
              <a:pathLst>
                <a:path h="1243791" w="1900336">
                  <a:moveTo>
                    <a:pt x="1486070" y="38122"/>
                  </a:moveTo>
                  <a:cubicBezTo>
                    <a:pt x="1464371" y="13865"/>
                    <a:pt x="1433366" y="0"/>
                    <a:pt x="1400819" y="0"/>
                  </a:cubicBezTo>
                  <a:lnTo>
                    <a:pt x="114385" y="0"/>
                  </a:lnTo>
                  <a:cubicBezTo>
                    <a:pt x="51213" y="1"/>
                    <a:pt x="1" y="51211"/>
                    <a:pt x="0" y="114384"/>
                  </a:cubicBezTo>
                  <a:lnTo>
                    <a:pt x="0" y="501214"/>
                  </a:lnTo>
                  <a:lnTo>
                    <a:pt x="0" y="795306"/>
                  </a:lnTo>
                  <a:cubicBezTo>
                    <a:pt x="0" y="858478"/>
                    <a:pt x="51211" y="909690"/>
                    <a:pt x="114384" y="909690"/>
                  </a:cubicBezTo>
                  <a:lnTo>
                    <a:pt x="1027294" y="909690"/>
                  </a:lnTo>
                  <a:cubicBezTo>
                    <a:pt x="1059841" y="909690"/>
                    <a:pt x="1090846" y="923554"/>
                    <a:pt x="1112546" y="947811"/>
                  </a:cubicBezTo>
                  <a:lnTo>
                    <a:pt x="1343209" y="1205669"/>
                  </a:lnTo>
                  <a:cubicBezTo>
                    <a:pt x="1364909" y="1229927"/>
                    <a:pt x="1395915" y="1243791"/>
                    <a:pt x="1428462" y="1243791"/>
                  </a:cubicBezTo>
                  <a:lnTo>
                    <a:pt x="1785948" y="1243791"/>
                  </a:lnTo>
                  <a:cubicBezTo>
                    <a:pt x="1816284" y="1243792"/>
                    <a:pt x="1845379" y="1231742"/>
                    <a:pt x="1866831" y="1210291"/>
                  </a:cubicBezTo>
                  <a:cubicBezTo>
                    <a:pt x="1888283" y="1188841"/>
                    <a:pt x="1900335" y="1159748"/>
                    <a:pt x="1900336" y="1129411"/>
                  </a:cubicBezTo>
                  <a:lnTo>
                    <a:pt x="1900336" y="562247"/>
                  </a:lnTo>
                  <a:cubicBezTo>
                    <a:pt x="1900336" y="522943"/>
                    <a:pt x="1885848" y="485019"/>
                    <a:pt x="1859643" y="455726"/>
                  </a:cubicBezTo>
                  <a:close/>
                </a:path>
              </a:pathLst>
            </a:custGeom>
            <a:solidFill>
              <a:srgbClr val="FFB703"/>
            </a:solidFill>
          </p:spPr>
        </p:sp>
      </p:grpSp>
      <p:grpSp>
        <p:nvGrpSpPr>
          <p:cNvPr name="Group 13" id="13"/>
          <p:cNvGrpSpPr/>
          <p:nvPr/>
        </p:nvGrpSpPr>
        <p:grpSpPr>
          <a:xfrm rot="0">
            <a:off x="10556017" y="5137561"/>
            <a:ext cx="6318703" cy="3905251"/>
            <a:chOff x="0" y="0"/>
            <a:chExt cx="1722883" cy="1064822"/>
          </a:xfrm>
        </p:grpSpPr>
        <p:sp>
          <p:nvSpPr>
            <p:cNvPr name="Freeform 14" id="14"/>
            <p:cNvSpPr/>
            <p:nvPr/>
          </p:nvSpPr>
          <p:spPr>
            <a:xfrm flipH="false" flipV="false" rot="0">
              <a:off x="0" y="0"/>
              <a:ext cx="1722886" cy="1064822"/>
            </a:xfrm>
            <a:custGeom>
              <a:avLst/>
              <a:gdLst/>
              <a:ahLst/>
              <a:cxnLst/>
              <a:rect r="r" b="b" t="t" l="l"/>
              <a:pathLst>
                <a:path h="1064822" w="1722886">
                  <a:moveTo>
                    <a:pt x="1375927" y="0"/>
                  </a:moveTo>
                  <a:lnTo>
                    <a:pt x="148415" y="0"/>
                  </a:lnTo>
                  <a:cubicBezTo>
                    <a:pt x="66448" y="0"/>
                    <a:pt x="0" y="66448"/>
                    <a:pt x="0" y="148415"/>
                  </a:cubicBezTo>
                  <a:lnTo>
                    <a:pt x="0" y="785429"/>
                  </a:lnTo>
                  <a:cubicBezTo>
                    <a:pt x="0" y="821940"/>
                    <a:pt x="13458" y="857170"/>
                    <a:pt x="37800" y="884381"/>
                  </a:cubicBezTo>
                  <a:lnTo>
                    <a:pt x="154967" y="1015358"/>
                  </a:lnTo>
                  <a:cubicBezTo>
                    <a:pt x="183122" y="1046833"/>
                    <a:pt x="223353" y="1064823"/>
                    <a:pt x="265584" y="1064822"/>
                  </a:cubicBezTo>
                  <a:lnTo>
                    <a:pt x="1574470" y="1064822"/>
                  </a:lnTo>
                  <a:cubicBezTo>
                    <a:pt x="1613832" y="1064822"/>
                    <a:pt x="1651582" y="1049186"/>
                    <a:pt x="1679416" y="1021353"/>
                  </a:cubicBezTo>
                  <a:cubicBezTo>
                    <a:pt x="1707249" y="993519"/>
                    <a:pt x="1722886" y="955769"/>
                    <a:pt x="1722886" y="916407"/>
                  </a:cubicBezTo>
                  <a:lnTo>
                    <a:pt x="1722886" y="366141"/>
                  </a:lnTo>
                  <a:cubicBezTo>
                    <a:pt x="1722887" y="329143"/>
                    <a:pt x="1709067" y="293478"/>
                    <a:pt x="1684137" y="266140"/>
                  </a:cubicBezTo>
                  <a:lnTo>
                    <a:pt x="1485594" y="48414"/>
                  </a:lnTo>
                  <a:cubicBezTo>
                    <a:pt x="1457472" y="17574"/>
                    <a:pt x="1417664" y="0"/>
                    <a:pt x="1375927" y="0"/>
                  </a:cubicBezTo>
                  <a:close/>
                </a:path>
              </a:pathLst>
            </a:custGeom>
            <a:solidFill>
              <a:srgbClr val="FFB703"/>
            </a:solidFill>
          </p:spPr>
        </p:sp>
      </p:grpSp>
      <p:grpSp>
        <p:nvGrpSpPr>
          <p:cNvPr name="Group 15" id="15"/>
          <p:cNvGrpSpPr/>
          <p:nvPr/>
        </p:nvGrpSpPr>
        <p:grpSpPr>
          <a:xfrm rot="0">
            <a:off x="1571522" y="1625277"/>
            <a:ext cx="8015690" cy="5246370"/>
            <a:chOff x="0" y="0"/>
            <a:chExt cx="1900332" cy="1243791"/>
          </a:xfrm>
        </p:grpSpPr>
        <p:sp>
          <p:nvSpPr>
            <p:cNvPr name="Freeform 16" id="16"/>
            <p:cNvSpPr/>
            <p:nvPr/>
          </p:nvSpPr>
          <p:spPr>
            <a:xfrm flipH="false" flipV="false" rot="0">
              <a:off x="0" y="0"/>
              <a:ext cx="1900336" cy="1243791"/>
            </a:xfrm>
            <a:custGeom>
              <a:avLst/>
              <a:gdLst/>
              <a:ahLst/>
              <a:cxnLst/>
              <a:rect r="r" b="b" t="t" l="l"/>
              <a:pathLst>
                <a:path h="1243791" w="1900336">
                  <a:moveTo>
                    <a:pt x="1486070" y="38122"/>
                  </a:moveTo>
                  <a:cubicBezTo>
                    <a:pt x="1464371" y="13865"/>
                    <a:pt x="1433366" y="0"/>
                    <a:pt x="1400819" y="0"/>
                  </a:cubicBezTo>
                  <a:lnTo>
                    <a:pt x="114385" y="0"/>
                  </a:lnTo>
                  <a:cubicBezTo>
                    <a:pt x="51213" y="1"/>
                    <a:pt x="1" y="51211"/>
                    <a:pt x="0" y="114384"/>
                  </a:cubicBezTo>
                  <a:lnTo>
                    <a:pt x="0" y="501214"/>
                  </a:lnTo>
                  <a:lnTo>
                    <a:pt x="0" y="795306"/>
                  </a:lnTo>
                  <a:cubicBezTo>
                    <a:pt x="0" y="858478"/>
                    <a:pt x="51211" y="909690"/>
                    <a:pt x="114384" y="909690"/>
                  </a:cubicBezTo>
                  <a:lnTo>
                    <a:pt x="1027294" y="909690"/>
                  </a:lnTo>
                  <a:cubicBezTo>
                    <a:pt x="1059841" y="909690"/>
                    <a:pt x="1090846" y="923554"/>
                    <a:pt x="1112546" y="947811"/>
                  </a:cubicBezTo>
                  <a:lnTo>
                    <a:pt x="1343209" y="1205669"/>
                  </a:lnTo>
                  <a:cubicBezTo>
                    <a:pt x="1364909" y="1229927"/>
                    <a:pt x="1395915" y="1243791"/>
                    <a:pt x="1428462" y="1243791"/>
                  </a:cubicBezTo>
                  <a:lnTo>
                    <a:pt x="1785948" y="1243791"/>
                  </a:lnTo>
                  <a:cubicBezTo>
                    <a:pt x="1816284" y="1243792"/>
                    <a:pt x="1845379" y="1231742"/>
                    <a:pt x="1866831" y="1210291"/>
                  </a:cubicBezTo>
                  <a:cubicBezTo>
                    <a:pt x="1888283" y="1188841"/>
                    <a:pt x="1900335" y="1159748"/>
                    <a:pt x="1900336" y="1129411"/>
                  </a:cubicBezTo>
                  <a:lnTo>
                    <a:pt x="1900336" y="562247"/>
                  </a:lnTo>
                  <a:cubicBezTo>
                    <a:pt x="1900336" y="522943"/>
                    <a:pt x="1885848" y="485019"/>
                    <a:pt x="1859643" y="455726"/>
                  </a:cubicBezTo>
                  <a:close/>
                </a:path>
              </a:pathLst>
            </a:custGeom>
            <a:blipFill>
              <a:blip r:embed="rId9"/>
              <a:stretch>
                <a:fillRect l="0" t="-37" r="0" b="-37"/>
              </a:stretch>
            </a:blipFill>
          </p:spPr>
        </p:sp>
      </p:grpSp>
      <p:grpSp>
        <p:nvGrpSpPr>
          <p:cNvPr name="Group 17" id="17"/>
          <p:cNvGrpSpPr/>
          <p:nvPr/>
        </p:nvGrpSpPr>
        <p:grpSpPr>
          <a:xfrm rot="0">
            <a:off x="10403617" y="4985161"/>
            <a:ext cx="6318703" cy="3905251"/>
            <a:chOff x="0" y="0"/>
            <a:chExt cx="1722883" cy="1064822"/>
          </a:xfrm>
        </p:grpSpPr>
        <p:sp>
          <p:nvSpPr>
            <p:cNvPr name="Freeform 18" id="18"/>
            <p:cNvSpPr/>
            <p:nvPr/>
          </p:nvSpPr>
          <p:spPr>
            <a:xfrm flipH="false" flipV="false" rot="0">
              <a:off x="0" y="0"/>
              <a:ext cx="1722886" cy="1064822"/>
            </a:xfrm>
            <a:custGeom>
              <a:avLst/>
              <a:gdLst/>
              <a:ahLst/>
              <a:cxnLst/>
              <a:rect r="r" b="b" t="t" l="l"/>
              <a:pathLst>
                <a:path h="1064822" w="1722886">
                  <a:moveTo>
                    <a:pt x="1375927" y="0"/>
                  </a:moveTo>
                  <a:lnTo>
                    <a:pt x="148415" y="0"/>
                  </a:lnTo>
                  <a:cubicBezTo>
                    <a:pt x="66448" y="0"/>
                    <a:pt x="0" y="66448"/>
                    <a:pt x="0" y="148415"/>
                  </a:cubicBezTo>
                  <a:lnTo>
                    <a:pt x="0" y="785429"/>
                  </a:lnTo>
                  <a:cubicBezTo>
                    <a:pt x="0" y="821940"/>
                    <a:pt x="13458" y="857170"/>
                    <a:pt x="37800" y="884381"/>
                  </a:cubicBezTo>
                  <a:lnTo>
                    <a:pt x="154967" y="1015358"/>
                  </a:lnTo>
                  <a:cubicBezTo>
                    <a:pt x="183122" y="1046833"/>
                    <a:pt x="223353" y="1064823"/>
                    <a:pt x="265584" y="1064822"/>
                  </a:cubicBezTo>
                  <a:lnTo>
                    <a:pt x="1574470" y="1064822"/>
                  </a:lnTo>
                  <a:cubicBezTo>
                    <a:pt x="1613832" y="1064822"/>
                    <a:pt x="1651582" y="1049186"/>
                    <a:pt x="1679416" y="1021353"/>
                  </a:cubicBezTo>
                  <a:cubicBezTo>
                    <a:pt x="1707249" y="993519"/>
                    <a:pt x="1722886" y="955769"/>
                    <a:pt x="1722886" y="916407"/>
                  </a:cubicBezTo>
                  <a:lnTo>
                    <a:pt x="1722886" y="366141"/>
                  </a:lnTo>
                  <a:cubicBezTo>
                    <a:pt x="1722887" y="329143"/>
                    <a:pt x="1709067" y="293478"/>
                    <a:pt x="1684137" y="266140"/>
                  </a:cubicBezTo>
                  <a:lnTo>
                    <a:pt x="1485594" y="48414"/>
                  </a:lnTo>
                  <a:cubicBezTo>
                    <a:pt x="1457472" y="17574"/>
                    <a:pt x="1417664" y="0"/>
                    <a:pt x="1375927" y="0"/>
                  </a:cubicBezTo>
                  <a:close/>
                </a:path>
              </a:pathLst>
            </a:custGeom>
            <a:blipFill>
              <a:blip r:embed="rId10"/>
              <a:stretch>
                <a:fillRect l="-349" t="0" r="-349" b="0"/>
              </a:stretch>
            </a:blipFill>
          </p:spPr>
        </p:sp>
      </p:grpSp>
      <p:sp>
        <p:nvSpPr>
          <p:cNvPr name="TextBox 19" id="19"/>
          <p:cNvSpPr txBox="true"/>
          <p:nvPr/>
        </p:nvSpPr>
        <p:spPr>
          <a:xfrm rot="0">
            <a:off x="1688811" y="6822128"/>
            <a:ext cx="6278221" cy="1842379"/>
          </a:xfrm>
          <a:prstGeom prst="rect">
            <a:avLst/>
          </a:prstGeom>
        </p:spPr>
        <p:txBody>
          <a:bodyPr anchor="t" rtlCol="false" tIns="0" lIns="0" bIns="0" rIns="0">
            <a:spAutoFit/>
          </a:bodyPr>
          <a:lstStyle/>
          <a:p>
            <a:pPr algn="l" marL="0" indent="0" lvl="0">
              <a:lnSpc>
                <a:spcPts val="4659"/>
              </a:lnSpc>
            </a:pPr>
            <a:r>
              <a:rPr lang="en-US" b="true" sz="4659">
                <a:solidFill>
                  <a:srgbClr val="231F20"/>
                </a:solidFill>
                <a:latin typeface="Poppins Bold"/>
                <a:ea typeface="Poppins Bold"/>
                <a:cs typeface="Poppins Bold"/>
                <a:sym typeface="Poppins Bold"/>
              </a:rPr>
              <a:t>MCCARRAN INTERNATIONAL AIRPORT</a:t>
            </a:r>
          </a:p>
        </p:txBody>
      </p:sp>
      <p:sp>
        <p:nvSpPr>
          <p:cNvPr name="TextBox 20" id="20"/>
          <p:cNvSpPr txBox="true"/>
          <p:nvPr/>
        </p:nvSpPr>
        <p:spPr>
          <a:xfrm rot="0">
            <a:off x="10403617" y="3017445"/>
            <a:ext cx="5186491" cy="674370"/>
          </a:xfrm>
          <a:prstGeom prst="rect">
            <a:avLst/>
          </a:prstGeom>
        </p:spPr>
        <p:txBody>
          <a:bodyPr anchor="t" rtlCol="false" tIns="0" lIns="0" bIns="0" rIns="0">
            <a:spAutoFit/>
          </a:bodyPr>
          <a:lstStyle/>
          <a:p>
            <a:pPr algn="l" marL="0" indent="0" lvl="0">
              <a:lnSpc>
                <a:spcPts val="2729"/>
              </a:lnSpc>
            </a:pPr>
            <a:r>
              <a:rPr lang="en-US" sz="1949">
                <a:solidFill>
                  <a:srgbClr val="231F20"/>
                </a:solidFill>
                <a:latin typeface="TT Firs Neue"/>
                <a:ea typeface="TT Firs Neue"/>
                <a:cs typeface="TT Firs Neue"/>
                <a:sym typeface="TT Firs Neue"/>
              </a:rPr>
              <a:t>McCarran International Airport, home to American Airlines flights to Las Vegas</a:t>
            </a:r>
          </a:p>
        </p:txBody>
      </p:sp>
      <p:sp>
        <p:nvSpPr>
          <p:cNvPr name="TextBox 21" id="21"/>
          <p:cNvSpPr txBox="true"/>
          <p:nvPr/>
        </p:nvSpPr>
        <p:spPr>
          <a:xfrm rot="0">
            <a:off x="10403617" y="2443375"/>
            <a:ext cx="3283228" cy="405808"/>
          </a:xfrm>
          <a:prstGeom prst="rect">
            <a:avLst/>
          </a:prstGeom>
        </p:spPr>
        <p:txBody>
          <a:bodyPr anchor="t" rtlCol="false" tIns="0" lIns="0" bIns="0" rIns="0">
            <a:spAutoFit/>
          </a:bodyPr>
          <a:lstStyle/>
          <a:p>
            <a:pPr algn="l" marL="0" indent="0" lvl="0">
              <a:lnSpc>
                <a:spcPts val="3357"/>
              </a:lnSpc>
            </a:pPr>
            <a:r>
              <a:rPr lang="en-US" b="true" sz="2398">
                <a:solidFill>
                  <a:srgbClr val="231F20"/>
                </a:solidFill>
                <a:latin typeface="TT Firs Neue Bold"/>
                <a:ea typeface="TT Firs Neue Bold"/>
                <a:cs typeface="TT Firs Neue Bold"/>
                <a:sym typeface="TT Firs Neue Bold"/>
              </a:rPr>
              <a:t>Photo Feature</a:t>
            </a:r>
          </a:p>
        </p:txBody>
      </p:sp>
      <p:sp>
        <p:nvSpPr>
          <p:cNvPr name="Freeform 22" id="22"/>
          <p:cNvSpPr/>
          <p:nvPr/>
        </p:nvSpPr>
        <p:spPr>
          <a:xfrm flipH="false" flipV="false" rot="0">
            <a:off x="0" y="0"/>
            <a:ext cx="2279004" cy="859105"/>
          </a:xfrm>
          <a:custGeom>
            <a:avLst/>
            <a:gdLst/>
            <a:ahLst/>
            <a:cxnLst/>
            <a:rect r="r" b="b" t="t" l="l"/>
            <a:pathLst>
              <a:path h="859105" w="2279004">
                <a:moveTo>
                  <a:pt x="0" y="0"/>
                </a:moveTo>
                <a:lnTo>
                  <a:pt x="2279004" y="0"/>
                </a:lnTo>
                <a:lnTo>
                  <a:pt x="2279004" y="859105"/>
                </a:lnTo>
                <a:lnTo>
                  <a:pt x="0" y="859105"/>
                </a:lnTo>
                <a:lnTo>
                  <a:pt x="0" y="0"/>
                </a:lnTo>
                <a:close/>
              </a:path>
            </a:pathLst>
          </a:custGeom>
          <a:blipFill>
            <a:blip r:embed="rId11"/>
            <a:stretch>
              <a:fillRect l="-36895" t="-165276" r="-28110" b="-172446"/>
            </a:stretch>
          </a:blipFill>
        </p:spPr>
      </p:sp>
      <p:sp>
        <p:nvSpPr>
          <p:cNvPr name="TextBox 23" id="23"/>
          <p:cNvSpPr txBox="true"/>
          <p:nvPr/>
        </p:nvSpPr>
        <p:spPr>
          <a:xfrm rot="0">
            <a:off x="1723922" y="8956742"/>
            <a:ext cx="3283228" cy="272867"/>
          </a:xfrm>
          <a:prstGeom prst="rect">
            <a:avLst/>
          </a:prstGeom>
        </p:spPr>
        <p:txBody>
          <a:bodyPr anchor="t" rtlCol="false" tIns="0" lIns="0" bIns="0" rIns="0">
            <a:spAutoFit/>
          </a:bodyPr>
          <a:lstStyle/>
          <a:p>
            <a:pPr algn="l" marL="0" indent="0" lvl="0">
              <a:lnSpc>
                <a:spcPts val="2285"/>
              </a:lnSpc>
            </a:pPr>
            <a:r>
              <a:rPr lang="en-US" b="true" sz="1632" u="sng">
                <a:solidFill>
                  <a:srgbClr val="231F20"/>
                </a:solidFill>
                <a:latin typeface="TT Firs Neue Bold"/>
                <a:ea typeface="TT Firs Neue Bold"/>
                <a:cs typeface="TT Firs Neue Bold"/>
                <a:sym typeface="TT Firs Neue Bold"/>
                <a:hlinkClick r:id="rId12" tooltip="https://www.airflypolicy.com"/>
              </a:rPr>
              <a:t>www.airflypolicy.com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6251988">
            <a:off x="4215454" y="7018677"/>
            <a:ext cx="4436430" cy="4468931"/>
          </a:xfrm>
          <a:custGeom>
            <a:avLst/>
            <a:gdLst/>
            <a:ahLst/>
            <a:cxnLst/>
            <a:rect r="r" b="b" t="t" l="l"/>
            <a:pathLst>
              <a:path h="4468931" w="4436430">
                <a:moveTo>
                  <a:pt x="0" y="0"/>
                </a:moveTo>
                <a:lnTo>
                  <a:pt x="4436430" y="0"/>
                </a:lnTo>
                <a:lnTo>
                  <a:pt x="4436430" y="4468931"/>
                </a:lnTo>
                <a:lnTo>
                  <a:pt x="0" y="4468931"/>
                </a:lnTo>
                <a:lnTo>
                  <a:pt x="0" y="0"/>
                </a:lnTo>
                <a:close/>
              </a:path>
            </a:pathLst>
          </a:custGeom>
          <a:blipFill>
            <a:blip r:embed="rId3">
              <a:alphaModFix amt="41000"/>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10800000">
            <a:off x="17532768" y="-660237"/>
            <a:ext cx="3086100" cy="11900394"/>
            <a:chOff x="0" y="0"/>
            <a:chExt cx="812800" cy="3134260"/>
          </a:xfrm>
        </p:grpSpPr>
        <p:sp>
          <p:nvSpPr>
            <p:cNvPr name="Freeform 5" id="5"/>
            <p:cNvSpPr/>
            <p:nvPr/>
          </p:nvSpPr>
          <p:spPr>
            <a:xfrm flipH="false" flipV="false" rot="0">
              <a:off x="0" y="0"/>
              <a:ext cx="812800" cy="3134260"/>
            </a:xfrm>
            <a:custGeom>
              <a:avLst/>
              <a:gdLst/>
              <a:ahLst/>
              <a:cxnLst/>
              <a:rect r="r" b="b" t="t" l="l"/>
              <a:pathLst>
                <a:path h="3134260" w="812800">
                  <a:moveTo>
                    <a:pt x="127941" y="0"/>
                  </a:moveTo>
                  <a:lnTo>
                    <a:pt x="684859" y="0"/>
                  </a:lnTo>
                  <a:cubicBezTo>
                    <a:pt x="718791" y="0"/>
                    <a:pt x="751333" y="13479"/>
                    <a:pt x="775327" y="37473"/>
                  </a:cubicBezTo>
                  <a:cubicBezTo>
                    <a:pt x="799321" y="61467"/>
                    <a:pt x="812800" y="94009"/>
                    <a:pt x="812800" y="127941"/>
                  </a:cubicBezTo>
                  <a:lnTo>
                    <a:pt x="812800" y="3006320"/>
                  </a:lnTo>
                  <a:cubicBezTo>
                    <a:pt x="812800" y="3040251"/>
                    <a:pt x="799321" y="3072794"/>
                    <a:pt x="775327" y="3096787"/>
                  </a:cubicBezTo>
                  <a:cubicBezTo>
                    <a:pt x="751333" y="3120781"/>
                    <a:pt x="718791" y="3134260"/>
                    <a:pt x="684859" y="3134260"/>
                  </a:cubicBezTo>
                  <a:lnTo>
                    <a:pt x="127941" y="3134260"/>
                  </a:lnTo>
                  <a:cubicBezTo>
                    <a:pt x="94009" y="3134260"/>
                    <a:pt x="61467" y="3120781"/>
                    <a:pt x="37473" y="3096787"/>
                  </a:cubicBezTo>
                  <a:cubicBezTo>
                    <a:pt x="13479" y="3072794"/>
                    <a:pt x="0" y="3040251"/>
                    <a:pt x="0" y="3006320"/>
                  </a:cubicBezTo>
                  <a:lnTo>
                    <a:pt x="0" y="127941"/>
                  </a:lnTo>
                  <a:cubicBezTo>
                    <a:pt x="0" y="94009"/>
                    <a:pt x="13479" y="61467"/>
                    <a:pt x="37473" y="37473"/>
                  </a:cubicBezTo>
                  <a:cubicBezTo>
                    <a:pt x="61467" y="13479"/>
                    <a:pt x="94009" y="0"/>
                    <a:pt x="127941" y="0"/>
                  </a:cubicBezTo>
                  <a:close/>
                </a:path>
              </a:pathLst>
            </a:custGeom>
            <a:solidFill>
              <a:srgbClr val="FFB703"/>
            </a:solidFill>
          </p:spPr>
        </p:sp>
        <p:sp>
          <p:nvSpPr>
            <p:cNvPr name="TextBox 6" id="6"/>
            <p:cNvSpPr txBox="true"/>
            <p:nvPr/>
          </p:nvSpPr>
          <p:spPr>
            <a:xfrm>
              <a:off x="0" y="-47625"/>
              <a:ext cx="812800" cy="3181885"/>
            </a:xfrm>
            <a:prstGeom prst="rect">
              <a:avLst/>
            </a:prstGeom>
          </p:spPr>
          <p:txBody>
            <a:bodyPr anchor="ctr" rtlCol="false" tIns="50800" lIns="50800" bIns="50800" rIns="50800"/>
            <a:lstStyle/>
            <a:p>
              <a:pPr algn="ctr" marL="0" indent="0" lvl="0">
                <a:lnSpc>
                  <a:spcPts val="3359"/>
                </a:lnSpc>
              </a:pPr>
            </a:p>
          </p:txBody>
        </p:sp>
      </p:grpSp>
      <p:sp>
        <p:nvSpPr>
          <p:cNvPr name="Freeform 7" id="7"/>
          <p:cNvSpPr/>
          <p:nvPr/>
        </p:nvSpPr>
        <p:spPr>
          <a:xfrm flipH="false" flipV="false" rot="5400000">
            <a:off x="17292296" y="9245878"/>
            <a:ext cx="1234253" cy="408425"/>
          </a:xfrm>
          <a:custGeom>
            <a:avLst/>
            <a:gdLst/>
            <a:ahLst/>
            <a:cxnLst/>
            <a:rect r="r" b="b" t="t" l="l"/>
            <a:pathLst>
              <a:path h="408425" w="1234253">
                <a:moveTo>
                  <a:pt x="0" y="0"/>
                </a:moveTo>
                <a:lnTo>
                  <a:pt x="1234253" y="0"/>
                </a:lnTo>
                <a:lnTo>
                  <a:pt x="1234253" y="408426"/>
                </a:lnTo>
                <a:lnTo>
                  <a:pt x="0" y="40842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5400000">
            <a:off x="17292296" y="1271374"/>
            <a:ext cx="1234253" cy="408425"/>
          </a:xfrm>
          <a:custGeom>
            <a:avLst/>
            <a:gdLst/>
            <a:ahLst/>
            <a:cxnLst/>
            <a:rect r="r" b="b" t="t" l="l"/>
            <a:pathLst>
              <a:path h="408425" w="1234253">
                <a:moveTo>
                  <a:pt x="0" y="0"/>
                </a:moveTo>
                <a:lnTo>
                  <a:pt x="1234253" y="0"/>
                </a:lnTo>
                <a:lnTo>
                  <a:pt x="1234253" y="408426"/>
                </a:lnTo>
                <a:lnTo>
                  <a:pt x="0" y="40842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5400000">
            <a:off x="1186073" y="1595054"/>
            <a:ext cx="423785" cy="1118941"/>
          </a:xfrm>
          <a:custGeom>
            <a:avLst/>
            <a:gdLst/>
            <a:ahLst/>
            <a:cxnLst/>
            <a:rect r="r" b="b" t="t" l="l"/>
            <a:pathLst>
              <a:path h="1118941" w="423785">
                <a:moveTo>
                  <a:pt x="0" y="0"/>
                </a:moveTo>
                <a:lnTo>
                  <a:pt x="423785" y="0"/>
                </a:lnTo>
                <a:lnTo>
                  <a:pt x="423785" y="1118941"/>
                </a:lnTo>
                <a:lnTo>
                  <a:pt x="0" y="111894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AutoShape 10" id="10"/>
          <p:cNvSpPr/>
          <p:nvPr/>
        </p:nvSpPr>
        <p:spPr>
          <a:xfrm flipV="true">
            <a:off x="17240250" y="3042692"/>
            <a:ext cx="0" cy="4720232"/>
          </a:xfrm>
          <a:prstGeom prst="line">
            <a:avLst/>
          </a:prstGeom>
          <a:ln cap="flat" w="38100">
            <a:solidFill>
              <a:srgbClr val="15616D"/>
            </a:solidFill>
            <a:prstDash val="solid"/>
            <a:headEnd type="none" len="sm" w="sm"/>
            <a:tailEnd type="none" len="sm" w="sm"/>
          </a:ln>
        </p:spPr>
      </p:sp>
      <p:grpSp>
        <p:nvGrpSpPr>
          <p:cNvPr name="Group 11" id="11"/>
          <p:cNvGrpSpPr/>
          <p:nvPr/>
        </p:nvGrpSpPr>
        <p:grpSpPr>
          <a:xfrm rot="0">
            <a:off x="7920658" y="5505454"/>
            <a:ext cx="8580225" cy="3533613"/>
            <a:chOff x="0" y="0"/>
            <a:chExt cx="2091284" cy="861258"/>
          </a:xfrm>
        </p:grpSpPr>
        <p:sp>
          <p:nvSpPr>
            <p:cNvPr name="Freeform 12" id="12"/>
            <p:cNvSpPr/>
            <p:nvPr/>
          </p:nvSpPr>
          <p:spPr>
            <a:xfrm flipH="false" flipV="false" rot="0">
              <a:off x="0" y="0"/>
              <a:ext cx="2091286" cy="861258"/>
            </a:xfrm>
            <a:custGeom>
              <a:avLst/>
              <a:gdLst/>
              <a:ahLst/>
              <a:cxnLst/>
              <a:rect r="r" b="b" t="t" l="l"/>
              <a:pathLst>
                <a:path h="861258" w="2091286">
                  <a:moveTo>
                    <a:pt x="1744327" y="0"/>
                  </a:moveTo>
                  <a:lnTo>
                    <a:pt x="148415" y="0"/>
                  </a:lnTo>
                  <a:cubicBezTo>
                    <a:pt x="66448" y="0"/>
                    <a:pt x="0" y="66448"/>
                    <a:pt x="0" y="148415"/>
                  </a:cubicBezTo>
                  <a:lnTo>
                    <a:pt x="0" y="581866"/>
                  </a:lnTo>
                  <a:cubicBezTo>
                    <a:pt x="0" y="618376"/>
                    <a:pt x="13458" y="653606"/>
                    <a:pt x="37800" y="680818"/>
                  </a:cubicBezTo>
                  <a:lnTo>
                    <a:pt x="154967" y="811794"/>
                  </a:lnTo>
                  <a:cubicBezTo>
                    <a:pt x="183122" y="843269"/>
                    <a:pt x="223353" y="861259"/>
                    <a:pt x="265584" y="861258"/>
                  </a:cubicBezTo>
                  <a:lnTo>
                    <a:pt x="1942870" y="861258"/>
                  </a:lnTo>
                  <a:cubicBezTo>
                    <a:pt x="1982232" y="861258"/>
                    <a:pt x="2019983" y="845622"/>
                    <a:pt x="2047816" y="817789"/>
                  </a:cubicBezTo>
                  <a:cubicBezTo>
                    <a:pt x="2075650" y="789956"/>
                    <a:pt x="2091286" y="752206"/>
                    <a:pt x="2091286" y="712843"/>
                  </a:cubicBezTo>
                  <a:lnTo>
                    <a:pt x="2091286" y="366141"/>
                  </a:lnTo>
                  <a:cubicBezTo>
                    <a:pt x="2091287" y="329143"/>
                    <a:pt x="2077467" y="293478"/>
                    <a:pt x="2052537" y="266140"/>
                  </a:cubicBezTo>
                  <a:lnTo>
                    <a:pt x="1853994" y="48414"/>
                  </a:lnTo>
                  <a:cubicBezTo>
                    <a:pt x="1825872" y="17574"/>
                    <a:pt x="1786064" y="0"/>
                    <a:pt x="1744327" y="0"/>
                  </a:cubicBezTo>
                  <a:close/>
                </a:path>
              </a:pathLst>
            </a:custGeom>
            <a:solidFill>
              <a:srgbClr val="FFB703"/>
            </a:solidFill>
          </p:spPr>
        </p:sp>
      </p:grpSp>
      <p:grpSp>
        <p:nvGrpSpPr>
          <p:cNvPr name="Group 13" id="13"/>
          <p:cNvGrpSpPr/>
          <p:nvPr/>
        </p:nvGrpSpPr>
        <p:grpSpPr>
          <a:xfrm rot="0">
            <a:off x="7920658" y="1552733"/>
            <a:ext cx="8580225" cy="3533613"/>
            <a:chOff x="0" y="0"/>
            <a:chExt cx="2091284" cy="861258"/>
          </a:xfrm>
        </p:grpSpPr>
        <p:sp>
          <p:nvSpPr>
            <p:cNvPr name="Freeform 14" id="14"/>
            <p:cNvSpPr/>
            <p:nvPr/>
          </p:nvSpPr>
          <p:spPr>
            <a:xfrm flipH="false" flipV="false" rot="0">
              <a:off x="0" y="0"/>
              <a:ext cx="2091286" cy="861258"/>
            </a:xfrm>
            <a:custGeom>
              <a:avLst/>
              <a:gdLst/>
              <a:ahLst/>
              <a:cxnLst/>
              <a:rect r="r" b="b" t="t" l="l"/>
              <a:pathLst>
                <a:path h="861258" w="2091286">
                  <a:moveTo>
                    <a:pt x="1744327" y="0"/>
                  </a:moveTo>
                  <a:lnTo>
                    <a:pt x="148415" y="0"/>
                  </a:lnTo>
                  <a:cubicBezTo>
                    <a:pt x="66448" y="0"/>
                    <a:pt x="0" y="66448"/>
                    <a:pt x="0" y="148415"/>
                  </a:cubicBezTo>
                  <a:lnTo>
                    <a:pt x="0" y="581866"/>
                  </a:lnTo>
                  <a:cubicBezTo>
                    <a:pt x="0" y="618376"/>
                    <a:pt x="13458" y="653606"/>
                    <a:pt x="37800" y="680818"/>
                  </a:cubicBezTo>
                  <a:lnTo>
                    <a:pt x="154967" y="811794"/>
                  </a:lnTo>
                  <a:cubicBezTo>
                    <a:pt x="183122" y="843269"/>
                    <a:pt x="223353" y="861259"/>
                    <a:pt x="265584" y="861258"/>
                  </a:cubicBezTo>
                  <a:lnTo>
                    <a:pt x="1942870" y="861258"/>
                  </a:lnTo>
                  <a:cubicBezTo>
                    <a:pt x="1982232" y="861258"/>
                    <a:pt x="2019983" y="845622"/>
                    <a:pt x="2047816" y="817789"/>
                  </a:cubicBezTo>
                  <a:cubicBezTo>
                    <a:pt x="2075650" y="789956"/>
                    <a:pt x="2091286" y="752206"/>
                    <a:pt x="2091286" y="712843"/>
                  </a:cubicBezTo>
                  <a:lnTo>
                    <a:pt x="2091286" y="366141"/>
                  </a:lnTo>
                  <a:cubicBezTo>
                    <a:pt x="2091287" y="329143"/>
                    <a:pt x="2077467" y="293478"/>
                    <a:pt x="2052537" y="266140"/>
                  </a:cubicBezTo>
                  <a:lnTo>
                    <a:pt x="1853994" y="48414"/>
                  </a:lnTo>
                  <a:cubicBezTo>
                    <a:pt x="1825872" y="17574"/>
                    <a:pt x="1786064" y="0"/>
                    <a:pt x="1744327" y="0"/>
                  </a:cubicBezTo>
                  <a:close/>
                </a:path>
              </a:pathLst>
            </a:custGeom>
            <a:solidFill>
              <a:srgbClr val="FFB703"/>
            </a:solidFill>
          </p:spPr>
        </p:sp>
      </p:grpSp>
      <p:grpSp>
        <p:nvGrpSpPr>
          <p:cNvPr name="Group 15" id="15"/>
          <p:cNvGrpSpPr/>
          <p:nvPr/>
        </p:nvGrpSpPr>
        <p:grpSpPr>
          <a:xfrm rot="0">
            <a:off x="7768258" y="5353054"/>
            <a:ext cx="8580225" cy="3533613"/>
            <a:chOff x="0" y="0"/>
            <a:chExt cx="2091284" cy="861258"/>
          </a:xfrm>
        </p:grpSpPr>
        <p:sp>
          <p:nvSpPr>
            <p:cNvPr name="Freeform 16" id="16"/>
            <p:cNvSpPr/>
            <p:nvPr/>
          </p:nvSpPr>
          <p:spPr>
            <a:xfrm flipH="false" flipV="false" rot="0">
              <a:off x="0" y="0"/>
              <a:ext cx="2091286" cy="861258"/>
            </a:xfrm>
            <a:custGeom>
              <a:avLst/>
              <a:gdLst/>
              <a:ahLst/>
              <a:cxnLst/>
              <a:rect r="r" b="b" t="t" l="l"/>
              <a:pathLst>
                <a:path h="861258" w="2091286">
                  <a:moveTo>
                    <a:pt x="1744327" y="0"/>
                  </a:moveTo>
                  <a:lnTo>
                    <a:pt x="148415" y="0"/>
                  </a:lnTo>
                  <a:cubicBezTo>
                    <a:pt x="66448" y="0"/>
                    <a:pt x="0" y="66448"/>
                    <a:pt x="0" y="148415"/>
                  </a:cubicBezTo>
                  <a:lnTo>
                    <a:pt x="0" y="581866"/>
                  </a:lnTo>
                  <a:cubicBezTo>
                    <a:pt x="0" y="618376"/>
                    <a:pt x="13458" y="653606"/>
                    <a:pt x="37800" y="680818"/>
                  </a:cubicBezTo>
                  <a:lnTo>
                    <a:pt x="154967" y="811794"/>
                  </a:lnTo>
                  <a:cubicBezTo>
                    <a:pt x="183122" y="843269"/>
                    <a:pt x="223353" y="861259"/>
                    <a:pt x="265584" y="861258"/>
                  </a:cubicBezTo>
                  <a:lnTo>
                    <a:pt x="1942870" y="861258"/>
                  </a:lnTo>
                  <a:cubicBezTo>
                    <a:pt x="1982232" y="861258"/>
                    <a:pt x="2019983" y="845622"/>
                    <a:pt x="2047816" y="817789"/>
                  </a:cubicBezTo>
                  <a:cubicBezTo>
                    <a:pt x="2075650" y="789956"/>
                    <a:pt x="2091286" y="752206"/>
                    <a:pt x="2091286" y="712843"/>
                  </a:cubicBezTo>
                  <a:lnTo>
                    <a:pt x="2091286" y="366141"/>
                  </a:lnTo>
                  <a:cubicBezTo>
                    <a:pt x="2091287" y="329143"/>
                    <a:pt x="2077467" y="293478"/>
                    <a:pt x="2052537" y="266140"/>
                  </a:cubicBezTo>
                  <a:lnTo>
                    <a:pt x="1853994" y="48414"/>
                  </a:lnTo>
                  <a:cubicBezTo>
                    <a:pt x="1825872" y="17574"/>
                    <a:pt x="1786064" y="0"/>
                    <a:pt x="1744327" y="0"/>
                  </a:cubicBezTo>
                  <a:close/>
                </a:path>
              </a:pathLst>
            </a:custGeom>
            <a:blipFill>
              <a:blip r:embed="rId9"/>
              <a:stretch>
                <a:fillRect l="0" t="-839" r="0" b="-839"/>
              </a:stretch>
            </a:blipFill>
          </p:spPr>
        </p:sp>
      </p:grpSp>
      <p:grpSp>
        <p:nvGrpSpPr>
          <p:cNvPr name="Group 17" id="17"/>
          <p:cNvGrpSpPr/>
          <p:nvPr/>
        </p:nvGrpSpPr>
        <p:grpSpPr>
          <a:xfrm rot="0">
            <a:off x="7768258" y="1400333"/>
            <a:ext cx="8580225" cy="3533613"/>
            <a:chOff x="0" y="0"/>
            <a:chExt cx="2091284" cy="861258"/>
          </a:xfrm>
        </p:grpSpPr>
        <p:sp>
          <p:nvSpPr>
            <p:cNvPr name="Freeform 18" id="18"/>
            <p:cNvSpPr/>
            <p:nvPr/>
          </p:nvSpPr>
          <p:spPr>
            <a:xfrm flipH="false" flipV="false" rot="0">
              <a:off x="0" y="0"/>
              <a:ext cx="2091286" cy="861258"/>
            </a:xfrm>
            <a:custGeom>
              <a:avLst/>
              <a:gdLst/>
              <a:ahLst/>
              <a:cxnLst/>
              <a:rect r="r" b="b" t="t" l="l"/>
              <a:pathLst>
                <a:path h="861258" w="2091286">
                  <a:moveTo>
                    <a:pt x="1744327" y="0"/>
                  </a:moveTo>
                  <a:lnTo>
                    <a:pt x="148415" y="0"/>
                  </a:lnTo>
                  <a:cubicBezTo>
                    <a:pt x="66448" y="0"/>
                    <a:pt x="0" y="66448"/>
                    <a:pt x="0" y="148415"/>
                  </a:cubicBezTo>
                  <a:lnTo>
                    <a:pt x="0" y="581866"/>
                  </a:lnTo>
                  <a:cubicBezTo>
                    <a:pt x="0" y="618376"/>
                    <a:pt x="13458" y="653606"/>
                    <a:pt x="37800" y="680818"/>
                  </a:cubicBezTo>
                  <a:lnTo>
                    <a:pt x="154967" y="811794"/>
                  </a:lnTo>
                  <a:cubicBezTo>
                    <a:pt x="183122" y="843269"/>
                    <a:pt x="223353" y="861259"/>
                    <a:pt x="265584" y="861258"/>
                  </a:cubicBezTo>
                  <a:lnTo>
                    <a:pt x="1942870" y="861258"/>
                  </a:lnTo>
                  <a:cubicBezTo>
                    <a:pt x="1982232" y="861258"/>
                    <a:pt x="2019983" y="845622"/>
                    <a:pt x="2047816" y="817789"/>
                  </a:cubicBezTo>
                  <a:cubicBezTo>
                    <a:pt x="2075650" y="789956"/>
                    <a:pt x="2091286" y="752206"/>
                    <a:pt x="2091286" y="712843"/>
                  </a:cubicBezTo>
                  <a:lnTo>
                    <a:pt x="2091286" y="366141"/>
                  </a:lnTo>
                  <a:cubicBezTo>
                    <a:pt x="2091287" y="329143"/>
                    <a:pt x="2077467" y="293478"/>
                    <a:pt x="2052537" y="266140"/>
                  </a:cubicBezTo>
                  <a:lnTo>
                    <a:pt x="1853994" y="48414"/>
                  </a:lnTo>
                  <a:cubicBezTo>
                    <a:pt x="1825872" y="17574"/>
                    <a:pt x="1786064" y="0"/>
                    <a:pt x="1744327" y="0"/>
                  </a:cubicBezTo>
                  <a:close/>
                </a:path>
              </a:pathLst>
            </a:custGeom>
            <a:blipFill>
              <a:blip r:embed="rId10"/>
              <a:stretch>
                <a:fillRect l="0" t="-839" r="0" b="-839"/>
              </a:stretch>
            </a:blipFill>
          </p:spPr>
        </p:sp>
      </p:grpSp>
      <p:grpSp>
        <p:nvGrpSpPr>
          <p:cNvPr name="Group 19" id="19"/>
          <p:cNvGrpSpPr/>
          <p:nvPr/>
        </p:nvGrpSpPr>
        <p:grpSpPr>
          <a:xfrm rot="0">
            <a:off x="12304674" y="3433788"/>
            <a:ext cx="4655766" cy="1155177"/>
            <a:chOff x="0" y="0"/>
            <a:chExt cx="1155648" cy="286736"/>
          </a:xfrm>
        </p:grpSpPr>
        <p:sp>
          <p:nvSpPr>
            <p:cNvPr name="Freeform 20" id="20"/>
            <p:cNvSpPr/>
            <p:nvPr/>
          </p:nvSpPr>
          <p:spPr>
            <a:xfrm flipH="false" flipV="false" rot="0">
              <a:off x="0" y="0"/>
              <a:ext cx="1155648" cy="286736"/>
            </a:xfrm>
            <a:custGeom>
              <a:avLst/>
              <a:gdLst/>
              <a:ahLst/>
              <a:cxnLst/>
              <a:rect r="r" b="b" t="t" l="l"/>
              <a:pathLst>
                <a:path h="286736" w="1155648">
                  <a:moveTo>
                    <a:pt x="41572" y="0"/>
                  </a:moveTo>
                  <a:lnTo>
                    <a:pt x="1114076" y="0"/>
                  </a:lnTo>
                  <a:cubicBezTo>
                    <a:pt x="1125102" y="0"/>
                    <a:pt x="1135676" y="4380"/>
                    <a:pt x="1143472" y="12176"/>
                  </a:cubicBezTo>
                  <a:cubicBezTo>
                    <a:pt x="1151268" y="19972"/>
                    <a:pt x="1155648" y="30546"/>
                    <a:pt x="1155648" y="41572"/>
                  </a:cubicBezTo>
                  <a:lnTo>
                    <a:pt x="1155648" y="245165"/>
                  </a:lnTo>
                  <a:cubicBezTo>
                    <a:pt x="1155648" y="268124"/>
                    <a:pt x="1137036" y="286736"/>
                    <a:pt x="1114076" y="286736"/>
                  </a:cubicBezTo>
                  <a:lnTo>
                    <a:pt x="41572" y="286736"/>
                  </a:lnTo>
                  <a:cubicBezTo>
                    <a:pt x="18612" y="286736"/>
                    <a:pt x="0" y="268124"/>
                    <a:pt x="0" y="245165"/>
                  </a:cubicBezTo>
                  <a:lnTo>
                    <a:pt x="0" y="41572"/>
                  </a:lnTo>
                  <a:cubicBezTo>
                    <a:pt x="0" y="18612"/>
                    <a:pt x="18612" y="0"/>
                    <a:pt x="41572" y="0"/>
                  </a:cubicBezTo>
                  <a:close/>
                </a:path>
              </a:pathLst>
            </a:custGeom>
            <a:solidFill>
              <a:srgbClr val="15616D"/>
            </a:solidFill>
            <a:ln cap="rnd">
              <a:noFill/>
              <a:prstDash val="solid"/>
              <a:round/>
            </a:ln>
          </p:spPr>
        </p:sp>
        <p:sp>
          <p:nvSpPr>
            <p:cNvPr name="TextBox 21" id="21"/>
            <p:cNvSpPr txBox="true"/>
            <p:nvPr/>
          </p:nvSpPr>
          <p:spPr>
            <a:xfrm>
              <a:off x="0" y="-47625"/>
              <a:ext cx="1155648" cy="334361"/>
            </a:xfrm>
            <a:prstGeom prst="rect">
              <a:avLst/>
            </a:prstGeom>
          </p:spPr>
          <p:txBody>
            <a:bodyPr anchor="ctr" rtlCol="false" tIns="50800" lIns="50800" bIns="50800" rIns="50800"/>
            <a:lstStyle/>
            <a:p>
              <a:pPr algn="ctr" marL="0" indent="0" lvl="0">
                <a:lnSpc>
                  <a:spcPts val="3359"/>
                </a:lnSpc>
              </a:pPr>
            </a:p>
          </p:txBody>
        </p:sp>
      </p:grpSp>
      <p:grpSp>
        <p:nvGrpSpPr>
          <p:cNvPr name="Group 22" id="22"/>
          <p:cNvGrpSpPr/>
          <p:nvPr/>
        </p:nvGrpSpPr>
        <p:grpSpPr>
          <a:xfrm rot="0">
            <a:off x="1577284" y="5414408"/>
            <a:ext cx="4779945" cy="1982300"/>
            <a:chOff x="0" y="0"/>
            <a:chExt cx="1186471" cy="492044"/>
          </a:xfrm>
        </p:grpSpPr>
        <p:sp>
          <p:nvSpPr>
            <p:cNvPr name="Freeform 23" id="23"/>
            <p:cNvSpPr/>
            <p:nvPr/>
          </p:nvSpPr>
          <p:spPr>
            <a:xfrm flipH="false" flipV="false" rot="0">
              <a:off x="0" y="0"/>
              <a:ext cx="1186471" cy="492044"/>
            </a:xfrm>
            <a:custGeom>
              <a:avLst/>
              <a:gdLst/>
              <a:ahLst/>
              <a:cxnLst/>
              <a:rect r="r" b="b" t="t" l="l"/>
              <a:pathLst>
                <a:path h="492044" w="1186471">
                  <a:moveTo>
                    <a:pt x="56688" y="0"/>
                  </a:moveTo>
                  <a:lnTo>
                    <a:pt x="1129783" y="0"/>
                  </a:lnTo>
                  <a:cubicBezTo>
                    <a:pt x="1161091" y="0"/>
                    <a:pt x="1186471" y="25380"/>
                    <a:pt x="1186471" y="56688"/>
                  </a:cubicBezTo>
                  <a:lnTo>
                    <a:pt x="1186471" y="435356"/>
                  </a:lnTo>
                  <a:cubicBezTo>
                    <a:pt x="1186471" y="450390"/>
                    <a:pt x="1180499" y="464809"/>
                    <a:pt x="1169868" y="475440"/>
                  </a:cubicBezTo>
                  <a:cubicBezTo>
                    <a:pt x="1159237" y="486071"/>
                    <a:pt x="1144818" y="492044"/>
                    <a:pt x="1129783" y="492044"/>
                  </a:cubicBezTo>
                  <a:lnTo>
                    <a:pt x="56688" y="492044"/>
                  </a:lnTo>
                  <a:cubicBezTo>
                    <a:pt x="25380" y="492044"/>
                    <a:pt x="0" y="466664"/>
                    <a:pt x="0" y="435356"/>
                  </a:cubicBezTo>
                  <a:lnTo>
                    <a:pt x="0" y="56688"/>
                  </a:lnTo>
                  <a:cubicBezTo>
                    <a:pt x="0" y="25380"/>
                    <a:pt x="25380" y="0"/>
                    <a:pt x="56688" y="0"/>
                  </a:cubicBezTo>
                  <a:close/>
                </a:path>
              </a:pathLst>
            </a:custGeom>
            <a:solidFill>
              <a:srgbClr val="15616D"/>
            </a:solidFill>
            <a:ln cap="rnd">
              <a:noFill/>
              <a:prstDash val="solid"/>
              <a:round/>
            </a:ln>
          </p:spPr>
        </p:sp>
        <p:sp>
          <p:nvSpPr>
            <p:cNvPr name="TextBox 24" id="24"/>
            <p:cNvSpPr txBox="true"/>
            <p:nvPr/>
          </p:nvSpPr>
          <p:spPr>
            <a:xfrm>
              <a:off x="0" y="-47625"/>
              <a:ext cx="1186471" cy="539669"/>
            </a:xfrm>
            <a:prstGeom prst="rect">
              <a:avLst/>
            </a:prstGeom>
          </p:spPr>
          <p:txBody>
            <a:bodyPr anchor="ctr" rtlCol="false" tIns="50800" lIns="50800" bIns="50800" rIns="50800"/>
            <a:lstStyle/>
            <a:p>
              <a:pPr algn="ctr" marL="0" indent="0" lvl="0">
                <a:lnSpc>
                  <a:spcPts val="3359"/>
                </a:lnSpc>
              </a:pPr>
            </a:p>
          </p:txBody>
        </p:sp>
      </p:grpSp>
      <p:sp>
        <p:nvSpPr>
          <p:cNvPr name="TextBox 25" id="25"/>
          <p:cNvSpPr txBox="true"/>
          <p:nvPr/>
        </p:nvSpPr>
        <p:spPr>
          <a:xfrm rot="0">
            <a:off x="1577284" y="3214765"/>
            <a:ext cx="6190974" cy="1842379"/>
          </a:xfrm>
          <a:prstGeom prst="rect">
            <a:avLst/>
          </a:prstGeom>
        </p:spPr>
        <p:txBody>
          <a:bodyPr anchor="t" rtlCol="false" tIns="0" lIns="0" bIns="0" rIns="0">
            <a:spAutoFit/>
          </a:bodyPr>
          <a:lstStyle/>
          <a:p>
            <a:pPr algn="l" marL="0" indent="0" lvl="0">
              <a:lnSpc>
                <a:spcPts val="4659"/>
              </a:lnSpc>
            </a:pPr>
            <a:r>
              <a:rPr lang="en-US" b="true" sz="4659">
                <a:solidFill>
                  <a:srgbClr val="231F20"/>
                </a:solidFill>
                <a:latin typeface="Poppins Bold"/>
                <a:ea typeface="Poppins Bold"/>
                <a:cs typeface="Poppins Bold"/>
                <a:sym typeface="Poppins Bold"/>
              </a:rPr>
              <a:t>ABOUT AMERICAN AIRLINES FLIGHTS TO LAS VEGAS</a:t>
            </a:r>
          </a:p>
        </p:txBody>
      </p:sp>
      <p:sp>
        <p:nvSpPr>
          <p:cNvPr name="TextBox 26" id="26"/>
          <p:cNvSpPr txBox="true"/>
          <p:nvPr/>
        </p:nvSpPr>
        <p:spPr>
          <a:xfrm rot="0">
            <a:off x="12459077" y="3687527"/>
            <a:ext cx="4312705" cy="523875"/>
          </a:xfrm>
          <a:prstGeom prst="rect">
            <a:avLst/>
          </a:prstGeom>
        </p:spPr>
        <p:txBody>
          <a:bodyPr anchor="t" rtlCol="false" tIns="0" lIns="0" bIns="0" rIns="0">
            <a:spAutoFit/>
          </a:bodyPr>
          <a:lstStyle/>
          <a:p>
            <a:pPr algn="ctr" marL="0" indent="0" lvl="0">
              <a:lnSpc>
                <a:spcPts val="2154"/>
              </a:lnSpc>
            </a:pPr>
            <a:r>
              <a:rPr lang="en-US" sz="1795">
                <a:solidFill>
                  <a:srgbClr val="FFFFFF"/>
                </a:solidFill>
                <a:latin typeface="TT Firs Neue"/>
                <a:ea typeface="TT Firs Neue"/>
                <a:cs typeface="TT Firs Neue"/>
                <a:sym typeface="TT Firs Neue"/>
              </a:rPr>
              <a:t>American Airlines flights to Las Vegas – Daily Departures from Across the U.S.</a:t>
            </a:r>
          </a:p>
        </p:txBody>
      </p:sp>
      <p:sp>
        <p:nvSpPr>
          <p:cNvPr name="TextBox 27" id="27"/>
          <p:cNvSpPr txBox="true"/>
          <p:nvPr/>
        </p:nvSpPr>
        <p:spPr>
          <a:xfrm rot="0">
            <a:off x="1870447" y="5697533"/>
            <a:ext cx="4231854" cy="1367226"/>
          </a:xfrm>
          <a:prstGeom prst="rect">
            <a:avLst/>
          </a:prstGeom>
        </p:spPr>
        <p:txBody>
          <a:bodyPr anchor="t" rtlCol="false" tIns="0" lIns="0" bIns="0" rIns="0">
            <a:spAutoFit/>
          </a:bodyPr>
          <a:lstStyle/>
          <a:p>
            <a:pPr algn="l" marL="0" indent="0" lvl="0">
              <a:lnSpc>
                <a:spcPts val="1816"/>
              </a:lnSpc>
            </a:pPr>
            <a:r>
              <a:rPr lang="en-US" sz="1297">
                <a:solidFill>
                  <a:srgbClr val="FFFFFF"/>
                </a:solidFill>
                <a:latin typeface="TT Firs Neue"/>
                <a:ea typeface="TT Firs Neue"/>
                <a:cs typeface="TT Firs Neue"/>
                <a:sym typeface="TT Firs Neue"/>
              </a:rPr>
              <a:t>American Airlines offers frequent daily flights to LAS from many U.S. cities. Choose economy or premium cabins with convenient schedules. LAS airport features dining, shopping, and easy ground transportation. Connect via AA hub cities for international access.</a:t>
            </a:r>
          </a:p>
        </p:txBody>
      </p:sp>
      <p:sp>
        <p:nvSpPr>
          <p:cNvPr name="TextBox 28" id="28"/>
          <p:cNvSpPr txBox="true"/>
          <p:nvPr/>
        </p:nvSpPr>
        <p:spPr>
          <a:xfrm rot="0">
            <a:off x="1787117" y="8326827"/>
            <a:ext cx="3283228" cy="272867"/>
          </a:xfrm>
          <a:prstGeom prst="rect">
            <a:avLst/>
          </a:prstGeom>
        </p:spPr>
        <p:txBody>
          <a:bodyPr anchor="t" rtlCol="false" tIns="0" lIns="0" bIns="0" rIns="0">
            <a:spAutoFit/>
          </a:bodyPr>
          <a:lstStyle/>
          <a:p>
            <a:pPr algn="l" marL="0" indent="0" lvl="0">
              <a:lnSpc>
                <a:spcPts val="2285"/>
              </a:lnSpc>
            </a:pPr>
            <a:r>
              <a:rPr lang="en-US" b="true" sz="1632" u="sng">
                <a:solidFill>
                  <a:srgbClr val="231F20"/>
                </a:solidFill>
                <a:latin typeface="TT Firs Neue Bold"/>
                <a:ea typeface="TT Firs Neue Bold"/>
                <a:cs typeface="TT Firs Neue Bold"/>
                <a:sym typeface="TT Firs Neue Bold"/>
                <a:hlinkClick r:id="rId11" tooltip="https://www.airflypolicy.com"/>
              </a:rPr>
              <a:t>www.airflypolicy.com</a:t>
            </a:r>
          </a:p>
        </p:txBody>
      </p:sp>
      <p:sp>
        <p:nvSpPr>
          <p:cNvPr name="Freeform 29" id="29"/>
          <p:cNvSpPr/>
          <p:nvPr/>
        </p:nvSpPr>
        <p:spPr>
          <a:xfrm flipH="false" flipV="false" rot="0">
            <a:off x="0" y="0"/>
            <a:ext cx="2279004" cy="859105"/>
          </a:xfrm>
          <a:custGeom>
            <a:avLst/>
            <a:gdLst/>
            <a:ahLst/>
            <a:cxnLst/>
            <a:rect r="r" b="b" t="t" l="l"/>
            <a:pathLst>
              <a:path h="859105" w="2279004">
                <a:moveTo>
                  <a:pt x="0" y="0"/>
                </a:moveTo>
                <a:lnTo>
                  <a:pt x="2279004" y="0"/>
                </a:lnTo>
                <a:lnTo>
                  <a:pt x="2279004" y="859105"/>
                </a:lnTo>
                <a:lnTo>
                  <a:pt x="0" y="859105"/>
                </a:lnTo>
                <a:lnTo>
                  <a:pt x="0" y="0"/>
                </a:lnTo>
                <a:close/>
              </a:path>
            </a:pathLst>
          </a:custGeom>
          <a:blipFill>
            <a:blip r:embed="rId12"/>
            <a:stretch>
              <a:fillRect l="-36895" t="-165276" r="-28110" b="-172446"/>
            </a:stretch>
          </a:blipFill>
        </p:spPr>
      </p:sp>
      <p:sp>
        <p:nvSpPr>
          <p:cNvPr name="TextBox 30" id="30"/>
          <p:cNvSpPr txBox="true"/>
          <p:nvPr/>
        </p:nvSpPr>
        <p:spPr>
          <a:xfrm rot="0">
            <a:off x="1779999" y="7715298"/>
            <a:ext cx="2892772" cy="405765"/>
          </a:xfrm>
          <a:prstGeom prst="rect">
            <a:avLst/>
          </a:prstGeom>
        </p:spPr>
        <p:txBody>
          <a:bodyPr anchor="t" rtlCol="false" tIns="0" lIns="0" bIns="0" rIns="0">
            <a:spAutoFit/>
          </a:bodyPr>
          <a:lstStyle/>
          <a:p>
            <a:pPr algn="ctr">
              <a:lnSpc>
                <a:spcPts val="3359"/>
              </a:lnSpc>
              <a:spcBef>
                <a:spcPct val="0"/>
              </a:spcBef>
            </a:pPr>
            <a:r>
              <a:rPr lang="en-US" b="true" sz="2400">
                <a:solidFill>
                  <a:srgbClr val="000000"/>
                </a:solidFill>
                <a:latin typeface="TT Firs Neue Bold"/>
                <a:ea typeface="TT Firs Neue Bold"/>
                <a:cs typeface="TT Firs Neue Bold"/>
                <a:sym typeface="TT Firs Neue Bold"/>
              </a:rPr>
              <a:t> +1-888-212-0809</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2617679">
            <a:off x="13857786" y="6011030"/>
            <a:ext cx="4901376" cy="4937284"/>
          </a:xfrm>
          <a:custGeom>
            <a:avLst/>
            <a:gdLst/>
            <a:ahLst/>
            <a:cxnLst/>
            <a:rect r="r" b="b" t="t" l="l"/>
            <a:pathLst>
              <a:path h="4937284" w="4901376">
                <a:moveTo>
                  <a:pt x="0" y="0"/>
                </a:moveTo>
                <a:lnTo>
                  <a:pt x="4901377" y="0"/>
                </a:lnTo>
                <a:lnTo>
                  <a:pt x="4901377" y="4937284"/>
                </a:lnTo>
                <a:lnTo>
                  <a:pt x="0" y="4937284"/>
                </a:lnTo>
                <a:lnTo>
                  <a:pt x="0" y="0"/>
                </a:lnTo>
                <a:close/>
              </a:path>
            </a:pathLst>
          </a:custGeom>
          <a:blipFill>
            <a:blip r:embed="rId3">
              <a:alphaModFix amt="41000"/>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4880420">
            <a:off x="-228557" y="4061251"/>
            <a:ext cx="3928693" cy="3957475"/>
          </a:xfrm>
          <a:custGeom>
            <a:avLst/>
            <a:gdLst/>
            <a:ahLst/>
            <a:cxnLst/>
            <a:rect r="r" b="b" t="t" l="l"/>
            <a:pathLst>
              <a:path h="3957475" w="3928693">
                <a:moveTo>
                  <a:pt x="0" y="0"/>
                </a:moveTo>
                <a:lnTo>
                  <a:pt x="3928693" y="0"/>
                </a:lnTo>
                <a:lnTo>
                  <a:pt x="3928693" y="3957474"/>
                </a:lnTo>
                <a:lnTo>
                  <a:pt x="0" y="3957474"/>
                </a:lnTo>
                <a:lnTo>
                  <a:pt x="0" y="0"/>
                </a:lnTo>
                <a:close/>
              </a:path>
            </a:pathLst>
          </a:custGeom>
          <a:blipFill>
            <a:blip r:embed="rId3">
              <a:alphaModFix amt="41000"/>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1181100" y="-714156"/>
            <a:ext cx="16230600" cy="6394830"/>
            <a:chOff x="0" y="0"/>
            <a:chExt cx="2750634" cy="1083745"/>
          </a:xfrm>
        </p:grpSpPr>
        <p:sp>
          <p:nvSpPr>
            <p:cNvPr name="Freeform 6" id="6"/>
            <p:cNvSpPr/>
            <p:nvPr/>
          </p:nvSpPr>
          <p:spPr>
            <a:xfrm flipH="false" flipV="false" rot="0">
              <a:off x="0" y="0"/>
              <a:ext cx="2750633" cy="1083745"/>
            </a:xfrm>
            <a:custGeom>
              <a:avLst/>
              <a:gdLst/>
              <a:ahLst/>
              <a:cxnLst/>
              <a:rect r="r" b="b" t="t" l="l"/>
              <a:pathLst>
                <a:path h="1083745" w="2750633">
                  <a:moveTo>
                    <a:pt x="24804" y="0"/>
                  </a:moveTo>
                  <a:lnTo>
                    <a:pt x="2725830" y="0"/>
                  </a:lnTo>
                  <a:cubicBezTo>
                    <a:pt x="2732408" y="0"/>
                    <a:pt x="2738717" y="2613"/>
                    <a:pt x="2743369" y="7265"/>
                  </a:cubicBezTo>
                  <a:cubicBezTo>
                    <a:pt x="2748020" y="11916"/>
                    <a:pt x="2750633" y="18225"/>
                    <a:pt x="2750633" y="24804"/>
                  </a:cubicBezTo>
                  <a:lnTo>
                    <a:pt x="2750633" y="1058941"/>
                  </a:lnTo>
                  <a:cubicBezTo>
                    <a:pt x="2750633" y="1072640"/>
                    <a:pt x="2739529" y="1083745"/>
                    <a:pt x="2725830" y="1083745"/>
                  </a:cubicBezTo>
                  <a:lnTo>
                    <a:pt x="24804" y="1083745"/>
                  </a:lnTo>
                  <a:cubicBezTo>
                    <a:pt x="18225" y="1083745"/>
                    <a:pt x="11916" y="1081132"/>
                    <a:pt x="7265" y="1076480"/>
                  </a:cubicBezTo>
                  <a:cubicBezTo>
                    <a:pt x="2613" y="1071829"/>
                    <a:pt x="0" y="1065520"/>
                    <a:pt x="0" y="1058941"/>
                  </a:cubicBezTo>
                  <a:lnTo>
                    <a:pt x="0" y="24804"/>
                  </a:lnTo>
                  <a:cubicBezTo>
                    <a:pt x="0" y="18225"/>
                    <a:pt x="2613" y="11916"/>
                    <a:pt x="7265" y="7265"/>
                  </a:cubicBezTo>
                  <a:cubicBezTo>
                    <a:pt x="11916" y="2613"/>
                    <a:pt x="18225" y="0"/>
                    <a:pt x="24804" y="0"/>
                  </a:cubicBezTo>
                  <a:close/>
                </a:path>
              </a:pathLst>
            </a:custGeom>
            <a:solidFill>
              <a:srgbClr val="FFB703"/>
            </a:solidFill>
          </p:spPr>
        </p:sp>
      </p:grpSp>
      <p:grpSp>
        <p:nvGrpSpPr>
          <p:cNvPr name="Group 7" id="7"/>
          <p:cNvGrpSpPr/>
          <p:nvPr/>
        </p:nvGrpSpPr>
        <p:grpSpPr>
          <a:xfrm rot="0">
            <a:off x="1028700" y="-866556"/>
            <a:ext cx="16230600" cy="6394830"/>
            <a:chOff x="0" y="0"/>
            <a:chExt cx="2750634" cy="1083745"/>
          </a:xfrm>
        </p:grpSpPr>
        <p:sp>
          <p:nvSpPr>
            <p:cNvPr name="Freeform 8" id="8"/>
            <p:cNvSpPr/>
            <p:nvPr/>
          </p:nvSpPr>
          <p:spPr>
            <a:xfrm flipH="false" flipV="false" rot="0">
              <a:off x="0" y="0"/>
              <a:ext cx="2750633" cy="1083745"/>
            </a:xfrm>
            <a:custGeom>
              <a:avLst/>
              <a:gdLst/>
              <a:ahLst/>
              <a:cxnLst/>
              <a:rect r="r" b="b" t="t" l="l"/>
              <a:pathLst>
                <a:path h="1083745" w="2750633">
                  <a:moveTo>
                    <a:pt x="24804" y="0"/>
                  </a:moveTo>
                  <a:lnTo>
                    <a:pt x="2725830" y="0"/>
                  </a:lnTo>
                  <a:cubicBezTo>
                    <a:pt x="2732408" y="0"/>
                    <a:pt x="2738717" y="2613"/>
                    <a:pt x="2743369" y="7265"/>
                  </a:cubicBezTo>
                  <a:cubicBezTo>
                    <a:pt x="2748020" y="11916"/>
                    <a:pt x="2750633" y="18225"/>
                    <a:pt x="2750633" y="24804"/>
                  </a:cubicBezTo>
                  <a:lnTo>
                    <a:pt x="2750633" y="1058941"/>
                  </a:lnTo>
                  <a:cubicBezTo>
                    <a:pt x="2750633" y="1072640"/>
                    <a:pt x="2739529" y="1083745"/>
                    <a:pt x="2725830" y="1083745"/>
                  </a:cubicBezTo>
                  <a:lnTo>
                    <a:pt x="24804" y="1083745"/>
                  </a:lnTo>
                  <a:cubicBezTo>
                    <a:pt x="18225" y="1083745"/>
                    <a:pt x="11916" y="1081132"/>
                    <a:pt x="7265" y="1076480"/>
                  </a:cubicBezTo>
                  <a:cubicBezTo>
                    <a:pt x="2613" y="1071829"/>
                    <a:pt x="0" y="1065520"/>
                    <a:pt x="0" y="1058941"/>
                  </a:cubicBezTo>
                  <a:lnTo>
                    <a:pt x="0" y="24804"/>
                  </a:lnTo>
                  <a:cubicBezTo>
                    <a:pt x="0" y="18225"/>
                    <a:pt x="2613" y="11916"/>
                    <a:pt x="7265" y="7265"/>
                  </a:cubicBezTo>
                  <a:cubicBezTo>
                    <a:pt x="11916" y="2613"/>
                    <a:pt x="18225" y="0"/>
                    <a:pt x="24804" y="0"/>
                  </a:cubicBezTo>
                  <a:close/>
                </a:path>
              </a:pathLst>
            </a:custGeom>
            <a:blipFill>
              <a:blip r:embed="rId5"/>
              <a:stretch>
                <a:fillRect l="0" t="-761" r="0" b="-761"/>
              </a:stretch>
            </a:blipFill>
          </p:spPr>
        </p:sp>
      </p:grpSp>
      <p:sp>
        <p:nvSpPr>
          <p:cNvPr name="Freeform 9" id="9"/>
          <p:cNvSpPr/>
          <p:nvPr/>
        </p:nvSpPr>
        <p:spPr>
          <a:xfrm flipH="false" flipV="false" rot="0">
            <a:off x="2701690" y="8558390"/>
            <a:ext cx="350063" cy="338606"/>
          </a:xfrm>
          <a:custGeom>
            <a:avLst/>
            <a:gdLst/>
            <a:ahLst/>
            <a:cxnLst/>
            <a:rect r="r" b="b" t="t" l="l"/>
            <a:pathLst>
              <a:path h="338606" w="350063">
                <a:moveTo>
                  <a:pt x="0" y="0"/>
                </a:moveTo>
                <a:lnTo>
                  <a:pt x="350063" y="0"/>
                </a:lnTo>
                <a:lnTo>
                  <a:pt x="350063" y="338606"/>
                </a:lnTo>
                <a:lnTo>
                  <a:pt x="0" y="33860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10630110" y="8503686"/>
            <a:ext cx="219974" cy="334215"/>
          </a:xfrm>
          <a:custGeom>
            <a:avLst/>
            <a:gdLst/>
            <a:ahLst/>
            <a:cxnLst/>
            <a:rect r="r" b="b" t="t" l="l"/>
            <a:pathLst>
              <a:path h="334215" w="219974">
                <a:moveTo>
                  <a:pt x="0" y="0"/>
                </a:moveTo>
                <a:lnTo>
                  <a:pt x="219974" y="0"/>
                </a:lnTo>
                <a:lnTo>
                  <a:pt x="219974" y="334215"/>
                </a:lnTo>
                <a:lnTo>
                  <a:pt x="0" y="33421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6709096" y="8537442"/>
            <a:ext cx="330347" cy="331552"/>
          </a:xfrm>
          <a:custGeom>
            <a:avLst/>
            <a:gdLst/>
            <a:ahLst/>
            <a:cxnLst/>
            <a:rect r="r" b="b" t="t" l="l"/>
            <a:pathLst>
              <a:path h="331552" w="330347">
                <a:moveTo>
                  <a:pt x="0" y="0"/>
                </a:moveTo>
                <a:lnTo>
                  <a:pt x="330346" y="0"/>
                </a:lnTo>
                <a:lnTo>
                  <a:pt x="330346" y="331552"/>
                </a:lnTo>
                <a:lnTo>
                  <a:pt x="0" y="33155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2" id="12"/>
          <p:cNvSpPr txBox="true"/>
          <p:nvPr/>
        </p:nvSpPr>
        <p:spPr>
          <a:xfrm rot="0">
            <a:off x="4166093" y="6323827"/>
            <a:ext cx="9822518" cy="1638318"/>
          </a:xfrm>
          <a:prstGeom prst="rect">
            <a:avLst/>
          </a:prstGeom>
        </p:spPr>
        <p:txBody>
          <a:bodyPr anchor="t" rtlCol="false" tIns="0" lIns="0" bIns="0" rIns="0">
            <a:spAutoFit/>
          </a:bodyPr>
          <a:lstStyle/>
          <a:p>
            <a:pPr algn="ctr" marL="0" indent="0" lvl="0">
              <a:lnSpc>
                <a:spcPts val="4125"/>
              </a:lnSpc>
            </a:pPr>
            <a:r>
              <a:rPr lang="en-US" b="true" sz="4125">
                <a:solidFill>
                  <a:srgbClr val="0B0A0A"/>
                </a:solidFill>
                <a:latin typeface="Poppins Bold"/>
                <a:ea typeface="Poppins Bold"/>
                <a:cs typeface="Poppins Bold"/>
                <a:sym typeface="Poppins Bold"/>
              </a:rPr>
              <a:t>THANK YOU FOR LEARNING ABOUT AMERICAN AIRLINES FLIGHTS TO LAS VEGAS!</a:t>
            </a:r>
          </a:p>
        </p:txBody>
      </p:sp>
      <p:sp>
        <p:nvSpPr>
          <p:cNvPr name="TextBox 13" id="13"/>
          <p:cNvSpPr txBox="true"/>
          <p:nvPr/>
        </p:nvSpPr>
        <p:spPr>
          <a:xfrm rot="0">
            <a:off x="3214562" y="8453615"/>
            <a:ext cx="2647031" cy="342123"/>
          </a:xfrm>
          <a:prstGeom prst="rect">
            <a:avLst/>
          </a:prstGeom>
        </p:spPr>
        <p:txBody>
          <a:bodyPr anchor="t" rtlCol="false" tIns="0" lIns="0" bIns="0" rIns="0">
            <a:spAutoFit/>
          </a:bodyPr>
          <a:lstStyle/>
          <a:p>
            <a:pPr algn="l" marL="0" indent="0" lvl="0">
              <a:lnSpc>
                <a:spcPts val="2667"/>
              </a:lnSpc>
              <a:spcBef>
                <a:spcPct val="0"/>
              </a:spcBef>
            </a:pPr>
            <a:r>
              <a:rPr lang="en-US" b="true" sz="1905" u="sng">
                <a:solidFill>
                  <a:srgbClr val="0B0A0A"/>
                </a:solidFill>
                <a:latin typeface="Poppins Medium"/>
                <a:ea typeface="Poppins Medium"/>
                <a:cs typeface="Poppins Medium"/>
                <a:sym typeface="Poppins Medium"/>
                <a:hlinkClick r:id="rId12" tooltip="https://www.airflypolicy.com"/>
              </a:rPr>
              <a:t>www.airflypolicy.com</a:t>
            </a:r>
          </a:p>
        </p:txBody>
      </p:sp>
      <p:sp>
        <p:nvSpPr>
          <p:cNvPr name="TextBox 14" id="14"/>
          <p:cNvSpPr txBox="true"/>
          <p:nvPr/>
        </p:nvSpPr>
        <p:spPr>
          <a:xfrm rot="0">
            <a:off x="7146342" y="8454411"/>
            <a:ext cx="2496651" cy="342123"/>
          </a:xfrm>
          <a:prstGeom prst="rect">
            <a:avLst/>
          </a:prstGeom>
        </p:spPr>
        <p:txBody>
          <a:bodyPr anchor="t" rtlCol="false" tIns="0" lIns="0" bIns="0" rIns="0">
            <a:spAutoFit/>
          </a:bodyPr>
          <a:lstStyle/>
          <a:p>
            <a:pPr algn="l" marL="0" indent="0" lvl="0">
              <a:lnSpc>
                <a:spcPts val="2667"/>
              </a:lnSpc>
              <a:spcBef>
                <a:spcPct val="0"/>
              </a:spcBef>
            </a:pPr>
            <a:r>
              <a:rPr lang="en-US" b="true" sz="1905">
                <a:solidFill>
                  <a:srgbClr val="0B0A0A"/>
                </a:solidFill>
                <a:latin typeface="Poppins Medium"/>
                <a:ea typeface="Poppins Medium"/>
                <a:cs typeface="Poppins Medium"/>
                <a:sym typeface="Poppins Medium"/>
              </a:rPr>
              <a:t> +</a:t>
            </a:r>
            <a:r>
              <a:rPr lang="en-US" b="true" sz="1905" strike="noStrike" u="none">
                <a:solidFill>
                  <a:srgbClr val="0B0A0A"/>
                </a:solidFill>
                <a:latin typeface="Poppins Medium"/>
                <a:ea typeface="Poppins Medium"/>
                <a:cs typeface="Poppins Medium"/>
                <a:sym typeface="Poppins Medium"/>
              </a:rPr>
              <a:t>1-8</a:t>
            </a:r>
            <a:r>
              <a:rPr lang="en-US" b="true" sz="1905" strike="noStrike" u="none">
                <a:solidFill>
                  <a:srgbClr val="0B0A0A"/>
                </a:solidFill>
                <a:latin typeface="Poppins Medium"/>
                <a:ea typeface="Poppins Medium"/>
                <a:cs typeface="Poppins Medium"/>
                <a:sym typeface="Poppins Medium"/>
              </a:rPr>
              <a:t>88</a:t>
            </a:r>
            <a:r>
              <a:rPr lang="en-US" b="true" sz="1905" strike="noStrike" u="none">
                <a:solidFill>
                  <a:srgbClr val="0B0A0A"/>
                </a:solidFill>
                <a:latin typeface="Poppins Medium"/>
                <a:ea typeface="Poppins Medium"/>
                <a:cs typeface="Poppins Medium"/>
                <a:sym typeface="Poppins Medium"/>
              </a:rPr>
              <a:t>-</a:t>
            </a:r>
            <a:r>
              <a:rPr lang="en-US" b="true" sz="1905" strike="noStrike" u="none">
                <a:solidFill>
                  <a:srgbClr val="0B0A0A"/>
                </a:solidFill>
                <a:latin typeface="Poppins Medium"/>
                <a:ea typeface="Poppins Medium"/>
                <a:cs typeface="Poppins Medium"/>
                <a:sym typeface="Poppins Medium"/>
              </a:rPr>
              <a:t>212</a:t>
            </a:r>
            <a:r>
              <a:rPr lang="en-US" b="true" sz="1905" strike="noStrike" u="none">
                <a:solidFill>
                  <a:srgbClr val="0B0A0A"/>
                </a:solidFill>
                <a:latin typeface="Poppins Medium"/>
                <a:ea typeface="Poppins Medium"/>
                <a:cs typeface="Poppins Medium"/>
                <a:sym typeface="Poppins Medium"/>
              </a:rPr>
              <a:t>-0</a:t>
            </a:r>
            <a:r>
              <a:rPr lang="en-US" b="true" sz="1905" strike="noStrike" u="none">
                <a:solidFill>
                  <a:srgbClr val="0B0A0A"/>
                </a:solidFill>
                <a:latin typeface="Poppins Medium"/>
                <a:ea typeface="Poppins Medium"/>
                <a:cs typeface="Poppins Medium"/>
                <a:sym typeface="Poppins Medium"/>
              </a:rPr>
              <a:t>8</a:t>
            </a:r>
            <a:r>
              <a:rPr lang="en-US" b="true" sz="1905" strike="noStrike" u="none">
                <a:solidFill>
                  <a:srgbClr val="0B0A0A"/>
                </a:solidFill>
                <a:latin typeface="Poppins Medium"/>
                <a:ea typeface="Poppins Medium"/>
                <a:cs typeface="Poppins Medium"/>
                <a:sym typeface="Poppins Medium"/>
              </a:rPr>
              <a:t>0</a:t>
            </a:r>
            <a:r>
              <a:rPr lang="en-US" b="true" sz="1905" strike="noStrike" u="none">
                <a:solidFill>
                  <a:srgbClr val="0B0A0A"/>
                </a:solidFill>
                <a:latin typeface="Poppins Medium"/>
                <a:ea typeface="Poppins Medium"/>
                <a:cs typeface="Poppins Medium"/>
                <a:sym typeface="Poppins Medium"/>
              </a:rPr>
              <a:t>9</a:t>
            </a:r>
          </a:p>
        </p:txBody>
      </p:sp>
      <p:sp>
        <p:nvSpPr>
          <p:cNvPr name="TextBox 15" id="15"/>
          <p:cNvSpPr txBox="true"/>
          <p:nvPr/>
        </p:nvSpPr>
        <p:spPr>
          <a:xfrm rot="0">
            <a:off x="10954859" y="8422522"/>
            <a:ext cx="4433562" cy="342123"/>
          </a:xfrm>
          <a:prstGeom prst="rect">
            <a:avLst/>
          </a:prstGeom>
        </p:spPr>
        <p:txBody>
          <a:bodyPr anchor="t" rtlCol="false" tIns="0" lIns="0" bIns="0" rIns="0">
            <a:spAutoFit/>
          </a:bodyPr>
          <a:lstStyle/>
          <a:p>
            <a:pPr algn="l" marL="0" indent="0" lvl="0">
              <a:lnSpc>
                <a:spcPts val="2667"/>
              </a:lnSpc>
              <a:spcBef>
                <a:spcPct val="0"/>
              </a:spcBef>
            </a:pPr>
            <a:r>
              <a:rPr lang="en-US" b="true" sz="1905" strike="noStrike" u="none">
                <a:solidFill>
                  <a:srgbClr val="0B0A0A"/>
                </a:solidFill>
                <a:latin typeface="Poppins Medium"/>
                <a:ea typeface="Poppins Medium"/>
                <a:cs typeface="Poppins Medium"/>
                <a:sym typeface="Poppins Medium"/>
              </a:rPr>
              <a:t>Book at aa.com or your travel agent</a:t>
            </a:r>
          </a:p>
        </p:txBody>
      </p:sp>
      <p:sp>
        <p:nvSpPr>
          <p:cNvPr name="Freeform 16" id="16"/>
          <p:cNvSpPr/>
          <p:nvPr/>
        </p:nvSpPr>
        <p:spPr>
          <a:xfrm flipH="false" flipV="false" rot="-5400000">
            <a:off x="16671322" y="7111485"/>
            <a:ext cx="1234253" cy="408425"/>
          </a:xfrm>
          <a:custGeom>
            <a:avLst/>
            <a:gdLst/>
            <a:ahLst/>
            <a:cxnLst/>
            <a:rect r="r" b="b" t="t" l="l"/>
            <a:pathLst>
              <a:path h="408425" w="1234253">
                <a:moveTo>
                  <a:pt x="0" y="0"/>
                </a:moveTo>
                <a:lnTo>
                  <a:pt x="1234253" y="0"/>
                </a:lnTo>
                <a:lnTo>
                  <a:pt x="1234253" y="408425"/>
                </a:lnTo>
                <a:lnTo>
                  <a:pt x="0" y="408425"/>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7" id="17"/>
          <p:cNvSpPr/>
          <p:nvPr/>
        </p:nvSpPr>
        <p:spPr>
          <a:xfrm flipH="false" flipV="false" rot="-5400000">
            <a:off x="411574" y="8692783"/>
            <a:ext cx="1234253" cy="408425"/>
          </a:xfrm>
          <a:custGeom>
            <a:avLst/>
            <a:gdLst/>
            <a:ahLst/>
            <a:cxnLst/>
            <a:rect r="r" b="b" t="t" l="l"/>
            <a:pathLst>
              <a:path h="408425" w="1234253">
                <a:moveTo>
                  <a:pt x="0" y="0"/>
                </a:moveTo>
                <a:lnTo>
                  <a:pt x="1234252" y="0"/>
                </a:lnTo>
                <a:lnTo>
                  <a:pt x="1234252" y="408426"/>
                </a:lnTo>
                <a:lnTo>
                  <a:pt x="0" y="408426"/>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8" id="18"/>
          <p:cNvSpPr/>
          <p:nvPr/>
        </p:nvSpPr>
        <p:spPr>
          <a:xfrm flipH="false" flipV="false" rot="5400000">
            <a:off x="18076107" y="681122"/>
            <a:ext cx="423785" cy="1118941"/>
          </a:xfrm>
          <a:custGeom>
            <a:avLst/>
            <a:gdLst/>
            <a:ahLst/>
            <a:cxnLst/>
            <a:rect r="r" b="b" t="t" l="l"/>
            <a:pathLst>
              <a:path h="1118941" w="423785">
                <a:moveTo>
                  <a:pt x="0" y="0"/>
                </a:moveTo>
                <a:lnTo>
                  <a:pt x="423786" y="0"/>
                </a:lnTo>
                <a:lnTo>
                  <a:pt x="423786" y="1118941"/>
                </a:lnTo>
                <a:lnTo>
                  <a:pt x="0" y="111894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9" id="19"/>
          <p:cNvSpPr/>
          <p:nvPr/>
        </p:nvSpPr>
        <p:spPr>
          <a:xfrm flipH="false" flipV="false" rot="0">
            <a:off x="0" y="0"/>
            <a:ext cx="2279004" cy="859105"/>
          </a:xfrm>
          <a:custGeom>
            <a:avLst/>
            <a:gdLst/>
            <a:ahLst/>
            <a:cxnLst/>
            <a:rect r="r" b="b" t="t" l="l"/>
            <a:pathLst>
              <a:path h="859105" w="2279004">
                <a:moveTo>
                  <a:pt x="0" y="0"/>
                </a:moveTo>
                <a:lnTo>
                  <a:pt x="2279004" y="0"/>
                </a:lnTo>
                <a:lnTo>
                  <a:pt x="2279004" y="859105"/>
                </a:lnTo>
                <a:lnTo>
                  <a:pt x="0" y="859105"/>
                </a:lnTo>
                <a:lnTo>
                  <a:pt x="0" y="0"/>
                </a:lnTo>
                <a:close/>
              </a:path>
            </a:pathLst>
          </a:custGeom>
          <a:blipFill>
            <a:blip r:embed="rId17"/>
            <a:stretch>
              <a:fillRect l="-36895" t="-165276" r="-28110" b="-172446"/>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DAHRO2GJNdc</dc:identifier>
  <dcterms:modified xsi:type="dcterms:W3CDTF">2011-08-01T06:04:30Z</dcterms:modified>
  <cp:revision>1</cp:revision>
  <dc:title>What airport does American Airlines fly into in Las Vegas?</dc:title>
</cp:coreProperties>
</file>