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9949" t="0" r="-2994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2282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8. Engaging Content and Microinteractions</a:t>
            </a:r>
          </a:p>
          <a:p>
            <a:pPr algn="ctr">
              <a:lnSpc>
                <a:spcPts val="3821"/>
              </a:lnSpc>
              <a:spcBef>
                <a:spcPct val="0"/>
              </a:spcBef>
            </a:pPr>
            <a:r>
              <a:rPr lang="en-US" sz="2729">
                <a:solidFill>
                  <a:srgbClr val="000000"/>
                </a:solidFill>
                <a:latin typeface="Canva Sans"/>
                <a:ea typeface="Canva Sans"/>
                <a:cs typeface="Canva Sans"/>
                <a:sym typeface="Canva Sans"/>
              </a:rPr>
              <a:t>High-quality content, interactive elements, and engaging microinteractions (e.g., hover effects, animations, and dynamic buttons) create a more immersive user experience.</a:t>
            </a:r>
          </a:p>
          <a:p>
            <a:pPr algn="ctr">
              <a:lnSpc>
                <a:spcPts val="3821"/>
              </a:lnSpc>
              <a:spcBef>
                <a:spcPct val="0"/>
              </a:spcBef>
            </a:pPr>
            <a:r>
              <a:rPr lang="en-US" sz="2729">
                <a:solidFill>
                  <a:srgbClr val="000000"/>
                </a:solidFill>
                <a:latin typeface="Canva Sans"/>
                <a:ea typeface="Canva Sans"/>
                <a:cs typeface="Canva Sans"/>
                <a:sym typeface="Canva Sans"/>
              </a:rPr>
              <a:t>Best Practices for Enhancing UX Design</a:t>
            </a:r>
          </a:p>
          <a:p>
            <a:pPr algn="ctr">
              <a:lnSpc>
                <a:spcPts val="3821"/>
              </a:lnSpc>
              <a:spcBef>
                <a:spcPct val="0"/>
              </a:spcBef>
            </a:pPr>
            <a:r>
              <a:rPr lang="en-US" sz="2729">
                <a:solidFill>
                  <a:srgbClr val="000000"/>
                </a:solidFill>
                <a:latin typeface="Canva Sans"/>
                <a:ea typeface="Canva Sans"/>
                <a:cs typeface="Canva Sans"/>
                <a:sym typeface="Canva Sans"/>
              </a:rPr>
              <a:t>Conduct User Testing</a:t>
            </a:r>
          </a:p>
          <a:p>
            <a:pPr algn="ctr">
              <a:lnSpc>
                <a:spcPts val="3821"/>
              </a:lnSpc>
              <a:spcBef>
                <a:spcPct val="0"/>
              </a:spcBef>
            </a:pPr>
            <a:r>
              <a:rPr lang="en-US" sz="2729">
                <a:solidFill>
                  <a:srgbClr val="000000"/>
                </a:solidFill>
                <a:latin typeface="Canva Sans"/>
                <a:ea typeface="Canva Sans"/>
                <a:cs typeface="Canva Sans"/>
                <a:sym typeface="Canva Sans"/>
              </a:rPr>
              <a:t>Regular user testing helps identify pain points and areas for improvement. A/B testing, heatmaps, and session recordings provide valuable insights into user behavior.</a:t>
            </a:r>
          </a:p>
          <a:p>
            <a:pPr algn="ctr">
              <a:lnSpc>
                <a:spcPts val="3821"/>
              </a:lnSpc>
              <a:spcBef>
                <a:spcPct val="0"/>
              </a:spcBef>
            </a:pPr>
            <a:r>
              <a:rPr lang="en-US" sz="2729">
                <a:solidFill>
                  <a:srgbClr val="000000"/>
                </a:solidFill>
                <a:latin typeface="Canva Sans"/>
                <a:ea typeface="Canva Sans"/>
                <a:cs typeface="Canva Sans"/>
                <a:sym typeface="Canva Sans"/>
              </a:rPr>
              <a:t>Optimize Forms and Checkout Processes</a:t>
            </a:r>
          </a:p>
          <a:p>
            <a:pPr algn="ctr">
              <a:lnSpc>
                <a:spcPts val="3821"/>
              </a:lnSpc>
              <a:spcBef>
                <a:spcPct val="0"/>
              </a:spcBef>
            </a:pPr>
            <a:r>
              <a:rPr lang="en-US" sz="2729">
                <a:solidFill>
                  <a:srgbClr val="000000"/>
                </a:solidFill>
                <a:latin typeface="Canva Sans"/>
                <a:ea typeface="Canva Sans"/>
                <a:cs typeface="Canva Sans"/>
                <a:sym typeface="Canva Sans"/>
              </a:rPr>
              <a:t>Simplifying forms, reducing the number of required fields, and implementing autofill features can improve form completion rates and enhance user satisfaction.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Ensure Secure and Trustworthy Interactions</a:t>
            </a:r>
          </a:p>
          <a:p>
            <a:pPr algn="ctr">
              <a:lnSpc>
                <a:spcPts val="3821"/>
              </a:lnSpc>
              <a:spcBef>
                <a:spcPct val="0"/>
              </a:spcBef>
            </a:pPr>
            <a:r>
              <a:rPr lang="en-US" sz="2729">
                <a:solidFill>
                  <a:srgbClr val="000000"/>
                </a:solidFill>
                <a:latin typeface="Canva Sans"/>
                <a:ea typeface="Canva Sans"/>
                <a:cs typeface="Canva Sans"/>
                <a:sym typeface="Canva Sans"/>
              </a:rPr>
              <a:t>Using SSL certificates, displaying trust badges, and providing transparent privacy policies build trust and credibility among users.</a:t>
            </a:r>
          </a:p>
          <a:p>
            <a:pPr algn="ctr">
              <a:lnSpc>
                <a:spcPts val="3821"/>
              </a:lnSpc>
              <a:spcBef>
                <a:spcPct val="0"/>
              </a:spcBef>
            </a:pPr>
            <a:r>
              <a:rPr lang="en-US" sz="2729">
                <a:solidFill>
                  <a:srgbClr val="000000"/>
                </a:solidFill>
                <a:latin typeface="Canva Sans"/>
                <a:ea typeface="Canva Sans"/>
                <a:cs typeface="Canva Sans"/>
                <a:sym typeface="Canva Sans"/>
              </a:rPr>
              <a:t>Leverage Analytics for Continuous Improvement</a:t>
            </a:r>
          </a:p>
          <a:p>
            <a:pPr algn="ctr">
              <a:lnSpc>
                <a:spcPts val="3821"/>
              </a:lnSpc>
              <a:spcBef>
                <a:spcPct val="0"/>
              </a:spcBef>
            </a:pPr>
            <a:r>
              <a:rPr lang="en-US" sz="2729">
                <a:solidFill>
                  <a:srgbClr val="000000"/>
                </a:solidFill>
                <a:latin typeface="Canva Sans"/>
                <a:ea typeface="Canva Sans"/>
                <a:cs typeface="Canva Sans"/>
                <a:sym typeface="Canva Sans"/>
              </a:rPr>
              <a:t>Analyzing user data using tools like Google Analytics helps in making data-driven decisions to enhance the overall UX.</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30396"/>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Optimizing user experience through web design is a continuous process that requires a deep understanding of user needs and behaviors. By focusing on intuitive navigation, responsive design, fast loading speed, and engaging content, businesses can create a seamless and enjoyable digital journey for their users. Implementing UX best practices not only enhances user satisfaction but also contributes to increased conversions and long-term success in the digital world.</a:t>
            </a:r>
          </a:p>
        </p:txBody>
      </p:sp>
      <p:sp>
        <p:nvSpPr>
          <p:cNvPr name="TextBox 3" id="3"/>
          <p:cNvSpPr txBox="true"/>
          <p:nvPr/>
        </p:nvSpPr>
        <p:spPr>
          <a:xfrm rot="0">
            <a:off x="0" y="8060253"/>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Understanding the Website Development Process: A Step-by-Step Approach to Creating a High-Performance Website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7888"/>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Building a high-performance website requires a structured approach to ensure functionality, user experience, and efficiency. From planning to launch, each stage plays a crucial role in the success of the final product. This article outlines the key steps in website development to help you create a well-optimized and effective online presence.</a:t>
            </a:r>
          </a:p>
          <a:p>
            <a:pPr algn="ctr">
              <a:lnSpc>
                <a:spcPts val="3821"/>
              </a:lnSpc>
              <a:spcBef>
                <a:spcPct val="0"/>
              </a:spcBef>
            </a:pPr>
            <a:r>
              <a:rPr lang="en-US" sz="2729">
                <a:solidFill>
                  <a:srgbClr val="000000"/>
                </a:solidFill>
                <a:latin typeface="Canva Sans"/>
                <a:ea typeface="Canva Sans"/>
                <a:cs typeface="Canva Sans"/>
                <a:sym typeface="Canva Sans"/>
              </a:rPr>
              <a:t>1. Planning and Research</a:t>
            </a:r>
          </a:p>
          <a:p>
            <a:pPr algn="ctr">
              <a:lnSpc>
                <a:spcPts val="3821"/>
              </a:lnSpc>
              <a:spcBef>
                <a:spcPct val="0"/>
              </a:spcBef>
            </a:pPr>
            <a:r>
              <a:rPr lang="en-US" sz="2729">
                <a:solidFill>
                  <a:srgbClr val="000000"/>
                </a:solidFill>
                <a:latin typeface="Canva Sans"/>
                <a:ea typeface="Canva Sans"/>
                <a:cs typeface="Canva Sans"/>
                <a:sym typeface="Canva Sans"/>
              </a:rPr>
              <a:t>Before development begins, it's essential to define the website's purpose, target audience, and goals. Conducting competitor analysis and user research helps in creating a strategic roadmap for design and functionality.</a:t>
            </a:r>
          </a:p>
          <a:p>
            <a:pPr algn="ctr">
              <a:lnSpc>
                <a:spcPts val="3821"/>
              </a:lnSpc>
              <a:spcBef>
                <a:spcPct val="0"/>
              </a:spcBef>
            </a:pPr>
            <a:r>
              <a:rPr lang="en-US" sz="2729">
                <a:solidFill>
                  <a:srgbClr val="000000"/>
                </a:solidFill>
                <a:latin typeface="Canva Sans"/>
                <a:ea typeface="Canva Sans"/>
                <a:cs typeface="Canva Sans"/>
                <a:sym typeface="Canva Sans"/>
              </a:rPr>
              <a:t>2. Wireframing and Design</a:t>
            </a:r>
          </a:p>
          <a:p>
            <a:pPr algn="ctr">
              <a:lnSpc>
                <a:spcPts val="3821"/>
              </a:lnSpc>
              <a:spcBef>
                <a:spcPct val="0"/>
              </a:spcBef>
            </a:pPr>
            <a:r>
              <a:rPr lang="en-US" sz="2729">
                <a:solidFill>
                  <a:srgbClr val="000000"/>
                </a:solidFill>
                <a:latin typeface="Canva Sans"/>
                <a:ea typeface="Canva Sans"/>
                <a:cs typeface="Canva Sans"/>
                <a:sym typeface="Canva Sans"/>
              </a:rPr>
              <a:t>A wireframe serves as a blueprint for the website’s layout and user flow.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Once approved, designers create visually appealing interfaces that align with the brand identity and enhance user experience. Responsive design ensures compatibility across devices.</a:t>
            </a:r>
          </a:p>
          <a:p>
            <a:pPr algn="ctr">
              <a:lnSpc>
                <a:spcPts val="3821"/>
              </a:lnSpc>
              <a:spcBef>
                <a:spcPct val="0"/>
              </a:spcBef>
            </a:pPr>
            <a:r>
              <a:rPr lang="en-US" sz="2729">
                <a:solidFill>
                  <a:srgbClr val="000000"/>
                </a:solidFill>
                <a:latin typeface="Canva Sans"/>
                <a:ea typeface="Canva Sans"/>
                <a:cs typeface="Canva Sans"/>
                <a:sym typeface="Canva Sans"/>
              </a:rPr>
              <a:t>3. Development and Coding</a:t>
            </a:r>
          </a:p>
          <a:p>
            <a:pPr algn="ctr">
              <a:lnSpc>
                <a:spcPts val="3821"/>
              </a:lnSpc>
              <a:spcBef>
                <a:spcPct val="0"/>
              </a:spcBef>
            </a:pPr>
            <a:r>
              <a:rPr lang="en-US" sz="2729">
                <a:solidFill>
                  <a:srgbClr val="000000"/>
                </a:solidFill>
                <a:latin typeface="Canva Sans"/>
                <a:ea typeface="Canva Sans"/>
                <a:cs typeface="Canva Sans"/>
                <a:sym typeface="Canva Sans"/>
              </a:rPr>
              <a:t>Developers bring the design to life using front-end (HTML, CSS, JavaScript) and back-end (PHP, Python, or Node.js) technologies. A content management system (CMS) like WordPress or custom development is chosen based on project needs.</a:t>
            </a:r>
          </a:p>
          <a:p>
            <a:pPr algn="ctr">
              <a:lnSpc>
                <a:spcPts val="3821"/>
              </a:lnSpc>
              <a:spcBef>
                <a:spcPct val="0"/>
              </a:spcBef>
            </a:pPr>
            <a:r>
              <a:rPr lang="en-US" sz="2729">
                <a:solidFill>
                  <a:srgbClr val="000000"/>
                </a:solidFill>
                <a:latin typeface="Canva Sans"/>
                <a:ea typeface="Canva Sans"/>
                <a:cs typeface="Canva Sans"/>
                <a:sym typeface="Canva Sans"/>
              </a:rPr>
              <a:t>4. Content Creation</a:t>
            </a:r>
          </a:p>
          <a:p>
            <a:pPr algn="ctr">
              <a:lnSpc>
                <a:spcPts val="3821"/>
              </a:lnSpc>
              <a:spcBef>
                <a:spcPct val="0"/>
              </a:spcBef>
            </a:pPr>
            <a:r>
              <a:rPr lang="en-US" sz="2729">
                <a:solidFill>
                  <a:srgbClr val="000000"/>
                </a:solidFill>
                <a:latin typeface="Canva Sans"/>
                <a:ea typeface="Canva Sans"/>
                <a:cs typeface="Canva Sans"/>
                <a:sym typeface="Canva Sans"/>
              </a:rPr>
              <a:t>Engaging, high-quality content is essential for user engagement and SEO.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850052"/>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includes text, images, videos, and other media that communicate the brand message and provide value to visitors.</a:t>
            </a:r>
          </a:p>
          <a:p>
            <a:pPr algn="ctr">
              <a:lnSpc>
                <a:spcPts val="3821"/>
              </a:lnSpc>
              <a:spcBef>
                <a:spcPct val="0"/>
              </a:spcBef>
            </a:pPr>
            <a:r>
              <a:rPr lang="en-US" sz="2729">
                <a:solidFill>
                  <a:srgbClr val="000000"/>
                </a:solidFill>
                <a:latin typeface="Canva Sans"/>
                <a:ea typeface="Canva Sans"/>
                <a:cs typeface="Canva Sans"/>
                <a:sym typeface="Canva Sans"/>
              </a:rPr>
              <a:t>5. Testing and Optimization</a:t>
            </a:r>
          </a:p>
          <a:p>
            <a:pPr algn="ctr">
              <a:lnSpc>
                <a:spcPts val="3821"/>
              </a:lnSpc>
              <a:spcBef>
                <a:spcPct val="0"/>
              </a:spcBef>
            </a:pPr>
            <a:r>
              <a:rPr lang="en-US" sz="2729">
                <a:solidFill>
                  <a:srgbClr val="000000"/>
                </a:solidFill>
                <a:latin typeface="Canva Sans"/>
                <a:ea typeface="Canva Sans"/>
                <a:cs typeface="Canva Sans"/>
                <a:sym typeface="Canva Sans"/>
              </a:rPr>
              <a:t>Before launching, rigorous testing is conducted to check for bugs, responsiveness, loading speed, and overall functionality. User testing and SEO optimization ensure the website performs well in search engines.</a:t>
            </a:r>
          </a:p>
          <a:p>
            <a:pPr algn="ctr">
              <a:lnSpc>
                <a:spcPts val="3821"/>
              </a:lnSpc>
              <a:spcBef>
                <a:spcPct val="0"/>
              </a:spcBef>
            </a:pPr>
            <a:r>
              <a:rPr lang="en-US" sz="2729">
                <a:solidFill>
                  <a:srgbClr val="000000"/>
                </a:solidFill>
                <a:latin typeface="Canva Sans"/>
                <a:ea typeface="Canva Sans"/>
                <a:cs typeface="Canva Sans"/>
                <a:sym typeface="Canva Sans"/>
              </a:rPr>
              <a:t>6. Deployment and Maintenance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54669"/>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Once everything is tested, the website goes live. Continuous monitoring, updates, and security measures are crucial to maintaining performance and keeping the site up to date.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well-structured website development process ensures a high-performance website that delivers a seamless user experience. By following these key steps, businesses can create an engaging and effective online presence that meets their goals.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9534" y="210476"/>
            <a:ext cx="14579504" cy="4504933"/>
          </a:xfrm>
          <a:custGeom>
            <a:avLst/>
            <a:gdLst/>
            <a:ahLst/>
            <a:cxnLst/>
            <a:rect r="r" b="b" t="t" l="l"/>
            <a:pathLst>
              <a:path h="4504933" w="14579504">
                <a:moveTo>
                  <a:pt x="0" y="0"/>
                </a:moveTo>
                <a:lnTo>
                  <a:pt x="14579504" y="0"/>
                </a:lnTo>
                <a:lnTo>
                  <a:pt x="14579504" y="4504933"/>
                </a:lnTo>
                <a:lnTo>
                  <a:pt x="0" y="4504933"/>
                </a:lnTo>
                <a:lnTo>
                  <a:pt x="0" y="0"/>
                </a:lnTo>
                <a:close/>
              </a:path>
            </a:pathLst>
          </a:custGeom>
          <a:blipFill>
            <a:blip r:embed="rId2"/>
            <a:stretch>
              <a:fillRect l="0" t="-50576" r="0" b="-97003"/>
            </a:stretch>
          </a:blipFill>
        </p:spPr>
      </p:sp>
      <p:sp>
        <p:nvSpPr>
          <p:cNvPr name="TextBox 3" id="3"/>
          <p:cNvSpPr txBox="true"/>
          <p:nvPr/>
        </p:nvSpPr>
        <p:spPr>
          <a:xfrm rot="0">
            <a:off x="0" y="695833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Optimizing User Experience Through Web Design: How to Create a Seamless and Engaging Digital Journey</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the ever-evolving digital world, user experience (UX) serves as a fundamental factor in shaping a website's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641" y="329109"/>
            <a:ext cx="14495504" cy="4629971"/>
          </a:xfrm>
          <a:custGeom>
            <a:avLst/>
            <a:gdLst/>
            <a:ahLst/>
            <a:cxnLst/>
            <a:rect r="r" b="b" t="t" l="l"/>
            <a:pathLst>
              <a:path h="4629971" w="14495504">
                <a:moveTo>
                  <a:pt x="0" y="0"/>
                </a:moveTo>
                <a:lnTo>
                  <a:pt x="14495504" y="0"/>
                </a:lnTo>
                <a:lnTo>
                  <a:pt x="14495504" y="4629971"/>
                </a:lnTo>
                <a:lnTo>
                  <a:pt x="0" y="4629971"/>
                </a:lnTo>
                <a:lnTo>
                  <a:pt x="0" y="0"/>
                </a:lnTo>
                <a:close/>
              </a:path>
            </a:pathLst>
          </a:custGeom>
          <a:blipFill>
            <a:blip r:embed="rId2"/>
            <a:stretch>
              <a:fillRect l="0" t="-11628" r="0" b="-63907"/>
            </a:stretch>
          </a:blipFill>
        </p:spPr>
      </p:sp>
      <p:sp>
        <p:nvSpPr>
          <p:cNvPr name="TextBox 3" id="3"/>
          <p:cNvSpPr txBox="true"/>
          <p:nvPr/>
        </p:nvSpPr>
        <p:spPr>
          <a:xfrm rot="0">
            <a:off x="0" y="7352975"/>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An effectively designed website not only captures visitors' attention but also maintains their engagement, fosters interaction, and ultimately leads to higher conversion rates.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7268" y="346391"/>
            <a:ext cx="14597632" cy="4174455"/>
          </a:xfrm>
          <a:custGeom>
            <a:avLst/>
            <a:gdLst/>
            <a:ahLst/>
            <a:cxnLst/>
            <a:rect r="r" b="b" t="t" l="l"/>
            <a:pathLst>
              <a:path h="4174455" w="14597632">
                <a:moveTo>
                  <a:pt x="0" y="0"/>
                </a:moveTo>
                <a:lnTo>
                  <a:pt x="14597631" y="0"/>
                </a:lnTo>
                <a:lnTo>
                  <a:pt x="14597631" y="4174455"/>
                </a:lnTo>
                <a:lnTo>
                  <a:pt x="0" y="4174455"/>
                </a:lnTo>
                <a:lnTo>
                  <a:pt x="0" y="0"/>
                </a:lnTo>
                <a:close/>
              </a:path>
            </a:pathLst>
          </a:custGeom>
          <a:blipFill>
            <a:blip r:embed="rId2"/>
            <a:stretch>
              <a:fillRect l="0" t="-14062" r="0" b="-69524"/>
            </a:stretch>
          </a:blipFill>
        </p:spPr>
      </p:sp>
      <p:sp>
        <p:nvSpPr>
          <p:cNvPr name="TextBox 3" id="3"/>
          <p:cNvSpPr txBox="true"/>
          <p:nvPr/>
        </p:nvSpPr>
        <p:spPr>
          <a:xfrm rot="0">
            <a:off x="0" y="732666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article, we will explore the key principles of UX design and provide actionable strategies to create a seamless and engaging digital journey for your users.</a:t>
            </a:r>
          </a:p>
          <a:p>
            <a:pPr algn="ctr">
              <a:lnSpc>
                <a:spcPts val="4373"/>
              </a:lnSpc>
              <a:spcBef>
                <a:spcPct val="0"/>
              </a:spcBef>
            </a:pPr>
            <a:r>
              <a:rPr lang="en-US" sz="2733">
                <a:solidFill>
                  <a:srgbClr val="000000"/>
                </a:solidFill>
                <a:latin typeface="Canva Sans"/>
                <a:ea typeface="Canva Sans"/>
                <a:cs typeface="Canva Sans"/>
                <a:sym typeface="Canva Sans"/>
              </a:rPr>
              <a:t>Understanding User Experience (UX)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2103" y="351787"/>
            <a:ext cx="14519508" cy="4505687"/>
          </a:xfrm>
          <a:custGeom>
            <a:avLst/>
            <a:gdLst/>
            <a:ahLst/>
            <a:cxnLst/>
            <a:rect r="r" b="b" t="t" l="l"/>
            <a:pathLst>
              <a:path h="4505687" w="14519508">
                <a:moveTo>
                  <a:pt x="0" y="0"/>
                </a:moveTo>
                <a:lnTo>
                  <a:pt x="14519508" y="0"/>
                </a:lnTo>
                <a:lnTo>
                  <a:pt x="14519508" y="4505687"/>
                </a:lnTo>
                <a:lnTo>
                  <a:pt x="0" y="4505687"/>
                </a:lnTo>
                <a:lnTo>
                  <a:pt x="0" y="0"/>
                </a:lnTo>
                <a:close/>
              </a:path>
            </a:pathLst>
          </a:custGeom>
          <a:blipFill>
            <a:blip r:embed="rId2"/>
            <a:stretch>
              <a:fillRect l="0" t="-61965" r="0" b="-101087"/>
            </a:stretch>
          </a:blipFill>
        </p:spPr>
      </p:sp>
      <p:sp>
        <p:nvSpPr>
          <p:cNvPr name="TextBox 3" id="3"/>
          <p:cNvSpPr txBox="true"/>
          <p:nvPr/>
        </p:nvSpPr>
        <p:spPr>
          <a:xfrm rot="0">
            <a:off x="0" y="724773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User experience design focuses on enhancing user satisfaction by improving the usability, accessibility, and overall interaction between the user and the website. Good UX design ensures that visitors can navigate the site effortlessly, find relevant information quickly, and enjoy a smooth browsing experience.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6964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Importance of UX Design</a:t>
            </a:r>
          </a:p>
          <a:p>
            <a:pPr algn="ctr">
              <a:lnSpc>
                <a:spcPts val="4373"/>
              </a:lnSpc>
              <a:spcBef>
                <a:spcPct val="0"/>
              </a:spcBef>
            </a:pPr>
            <a:r>
              <a:rPr lang="en-US" sz="2733">
                <a:solidFill>
                  <a:srgbClr val="000000"/>
                </a:solidFill>
                <a:latin typeface="Canva Sans"/>
                <a:ea typeface="Canva Sans"/>
                <a:cs typeface="Canva Sans"/>
                <a:sym typeface="Canva Sans"/>
              </a:rPr>
              <a:t>Increases User Engagement: A well-structured and visually appealing website encourages users to stay longer and explore more pages.</a:t>
            </a:r>
          </a:p>
          <a:p>
            <a:pPr algn="ctr">
              <a:lnSpc>
                <a:spcPts val="4373"/>
              </a:lnSpc>
              <a:spcBef>
                <a:spcPct val="0"/>
              </a:spcBef>
            </a:pPr>
            <a:r>
              <a:rPr lang="en-US" sz="2733">
                <a:solidFill>
                  <a:srgbClr val="000000"/>
                </a:solidFill>
                <a:latin typeface="Canva Sans"/>
                <a:ea typeface="Canva Sans"/>
                <a:cs typeface="Canva Sans"/>
                <a:sym typeface="Canva Sans"/>
              </a:rPr>
              <a:t>Boosts Conversion Rates: Improved UX reduces friction in the user journey, leading to higher conversion rates.</a:t>
            </a:r>
          </a:p>
          <a:p>
            <a:pPr algn="ctr">
              <a:lnSpc>
                <a:spcPts val="4373"/>
              </a:lnSpc>
              <a:spcBef>
                <a:spcPct val="0"/>
              </a:spcBef>
            </a:pPr>
            <a:r>
              <a:rPr lang="en-US" sz="2733">
                <a:solidFill>
                  <a:srgbClr val="000000"/>
                </a:solidFill>
                <a:latin typeface="Canva Sans"/>
                <a:ea typeface="Canva Sans"/>
                <a:cs typeface="Canva Sans"/>
                <a:sym typeface="Canva Sans"/>
              </a:rPr>
              <a:t>Enhances Brand Reputation: A seamless user experience reflects professionalism and builds trust with visitors.</a:t>
            </a:r>
          </a:p>
          <a:p>
            <a:pPr algn="ctr">
              <a:lnSpc>
                <a:spcPts val="4373"/>
              </a:lnSpc>
              <a:spcBef>
                <a:spcPct val="0"/>
              </a:spcBef>
            </a:pPr>
            <a:r>
              <a:rPr lang="en-US" sz="2733">
                <a:solidFill>
                  <a:srgbClr val="000000"/>
                </a:solidFill>
                <a:latin typeface="Canva Sans"/>
                <a:ea typeface="Canva Sans"/>
                <a:cs typeface="Canva Sans"/>
                <a:sym typeface="Canva Sans"/>
              </a:rPr>
              <a:t>Improves SEO Performance: Search engines favor websites that offer a positive user experience, leading to better rankings.</a:t>
            </a:r>
          </a:p>
          <a:p>
            <a:pPr algn="ctr">
              <a:lnSpc>
                <a:spcPts val="4373"/>
              </a:lnSpc>
              <a:spcBef>
                <a:spcPct val="0"/>
              </a:spcBef>
            </a:pPr>
            <a:r>
              <a:rPr lang="en-US" sz="2733">
                <a:solidFill>
                  <a:srgbClr val="000000"/>
                </a:solidFill>
                <a:latin typeface="Canva Sans"/>
                <a:ea typeface="Canva Sans"/>
                <a:cs typeface="Canva Sans"/>
                <a:sym typeface="Canva Sans"/>
              </a:rPr>
              <a:t>Key Elements of an Effective UX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226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User-Centered Design</a:t>
            </a:r>
          </a:p>
          <a:p>
            <a:pPr algn="ctr">
              <a:lnSpc>
                <a:spcPts val="4373"/>
              </a:lnSpc>
              <a:spcBef>
                <a:spcPct val="0"/>
              </a:spcBef>
            </a:pPr>
            <a:r>
              <a:rPr lang="en-US" sz="2733">
                <a:solidFill>
                  <a:srgbClr val="000000"/>
                </a:solidFill>
                <a:latin typeface="Canva Sans"/>
                <a:ea typeface="Canva Sans"/>
                <a:cs typeface="Canva Sans"/>
                <a:sym typeface="Canva Sans"/>
              </a:rPr>
              <a:t>User-centered design prioritizes the needs and preferences of the users. Conducting research, gathering user feedback, and understanding user behavior are essential steps in creating a website that meets user expectations.</a:t>
            </a:r>
          </a:p>
          <a:p>
            <a:pPr algn="ctr">
              <a:lnSpc>
                <a:spcPts val="4373"/>
              </a:lnSpc>
              <a:spcBef>
                <a:spcPct val="0"/>
              </a:spcBef>
            </a:pPr>
            <a:r>
              <a:rPr lang="en-US" sz="2733">
                <a:solidFill>
                  <a:srgbClr val="000000"/>
                </a:solidFill>
                <a:latin typeface="Canva Sans"/>
                <a:ea typeface="Canva Sans"/>
                <a:cs typeface="Canva Sans"/>
                <a:sym typeface="Canva Sans"/>
              </a:rPr>
              <a:t>2. Intuitive Navigation</a:t>
            </a:r>
          </a:p>
          <a:p>
            <a:pPr algn="ctr">
              <a:lnSpc>
                <a:spcPts val="4373"/>
              </a:lnSpc>
              <a:spcBef>
                <a:spcPct val="0"/>
              </a:spcBef>
            </a:pPr>
            <a:r>
              <a:rPr lang="en-US" sz="2733">
                <a:solidFill>
                  <a:srgbClr val="000000"/>
                </a:solidFill>
                <a:latin typeface="Canva Sans"/>
                <a:ea typeface="Canva Sans"/>
                <a:cs typeface="Canva Sans"/>
                <a:sym typeface="Canva Sans"/>
              </a:rPr>
              <a:t>A well-structured and intuitive navigation system enables users to effortlessly locate the information they need, enhancing their overall experience. Implementing a well-organized menu, breadcrumb trails, and search functionality can enhance user navigation.</a:t>
            </a:r>
          </a:p>
          <a:p>
            <a:pPr algn="ctr">
              <a:lnSpc>
                <a:spcPts val="4373"/>
              </a:lnSpc>
              <a:spcBef>
                <a:spcPct val="0"/>
              </a:spcBef>
            </a:pPr>
            <a:r>
              <a:rPr lang="en-US" sz="2733">
                <a:solidFill>
                  <a:srgbClr val="000000"/>
                </a:solidFill>
                <a:latin typeface="Canva Sans"/>
                <a:ea typeface="Canva Sans"/>
                <a:cs typeface="Canva Sans"/>
                <a:sym typeface="Canva Sans"/>
              </a:rPr>
              <a:t>3. Responsive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16784"/>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an increasing number of users browsing on mobile devices, a responsive design ensures a consistent experience across all screen sizes. Using flexible grids, scalable images, and adaptive layouts improves usability on different devices.</a:t>
            </a:r>
          </a:p>
          <a:p>
            <a:pPr algn="ctr">
              <a:lnSpc>
                <a:spcPts val="4373"/>
              </a:lnSpc>
              <a:spcBef>
                <a:spcPct val="0"/>
              </a:spcBef>
            </a:pPr>
            <a:r>
              <a:rPr lang="en-US" sz="2733">
                <a:solidFill>
                  <a:srgbClr val="000000"/>
                </a:solidFill>
                <a:latin typeface="Canva Sans"/>
                <a:ea typeface="Canva Sans"/>
                <a:cs typeface="Canva Sans"/>
                <a:sym typeface="Canva Sans"/>
              </a:rPr>
              <a:t>4. Fast Loading Speed</a:t>
            </a:r>
          </a:p>
          <a:p>
            <a:pPr algn="ctr">
              <a:lnSpc>
                <a:spcPts val="4373"/>
              </a:lnSpc>
              <a:spcBef>
                <a:spcPct val="0"/>
              </a:spcBef>
            </a:pPr>
            <a:r>
              <a:rPr lang="en-US" sz="2733">
                <a:solidFill>
                  <a:srgbClr val="000000"/>
                </a:solidFill>
                <a:latin typeface="Canva Sans"/>
                <a:ea typeface="Canva Sans"/>
                <a:cs typeface="Canva Sans"/>
                <a:sym typeface="Canva Sans"/>
              </a:rPr>
              <a:t>Websites that load slowly can frustrate users, resulting in increased bounce rates and decreased engagement. Optimizing images, minimizing HTTP requests, using a Content Delivery Network (CDN), and implementing caching techniques can improve page speed.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714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Clear Call-to-Actions (CTAs)</a:t>
            </a:r>
          </a:p>
          <a:p>
            <a:pPr algn="ctr">
              <a:lnSpc>
                <a:spcPts val="4373"/>
              </a:lnSpc>
              <a:spcBef>
                <a:spcPct val="0"/>
              </a:spcBef>
            </a:pPr>
            <a:r>
              <a:rPr lang="en-US" sz="2733">
                <a:solidFill>
                  <a:srgbClr val="000000"/>
                </a:solidFill>
                <a:latin typeface="Canva Sans"/>
                <a:ea typeface="Canva Sans"/>
                <a:cs typeface="Canva Sans"/>
                <a:sym typeface="Canva Sans"/>
              </a:rPr>
              <a:t>Effective CTAs guide users toward desired actions, such as signing up for a newsletter, purchasing a product, or contacting support. CTAs should be visually distinct, persuasive, and strategically placed.</a:t>
            </a:r>
          </a:p>
          <a:p>
            <a:pPr algn="ctr">
              <a:lnSpc>
                <a:spcPts val="4373"/>
              </a:lnSpc>
              <a:spcBef>
                <a:spcPct val="0"/>
              </a:spcBef>
            </a:pPr>
            <a:r>
              <a:rPr lang="en-US" sz="2733">
                <a:solidFill>
                  <a:srgbClr val="000000"/>
                </a:solidFill>
                <a:latin typeface="Canva Sans"/>
                <a:ea typeface="Canva Sans"/>
                <a:cs typeface="Canva Sans"/>
                <a:sym typeface="Canva Sans"/>
              </a:rPr>
              <a:t>6. Consistent Branding and Visual Appeal</a:t>
            </a:r>
          </a:p>
          <a:p>
            <a:pPr algn="ctr">
              <a:lnSpc>
                <a:spcPts val="4373"/>
              </a:lnSpc>
              <a:spcBef>
                <a:spcPct val="0"/>
              </a:spcBef>
            </a:pPr>
            <a:r>
              <a:rPr lang="en-US" sz="2733">
                <a:solidFill>
                  <a:srgbClr val="000000"/>
                </a:solidFill>
                <a:latin typeface="Canva Sans"/>
                <a:ea typeface="Canva Sans"/>
                <a:cs typeface="Canva Sans"/>
                <a:sym typeface="Canva Sans"/>
              </a:rPr>
              <a:t>A cohesive design, including consistent fonts, colors, and imagery, enhances brand identity and creates a visually appealing website. A clutter-free design with ample white space improves readability and aesthetics.</a:t>
            </a:r>
          </a:p>
          <a:p>
            <a:pPr algn="ctr">
              <a:lnSpc>
                <a:spcPts val="4373"/>
              </a:lnSpc>
              <a:spcBef>
                <a:spcPct val="0"/>
              </a:spcBef>
            </a:pPr>
            <a:r>
              <a:rPr lang="en-US" sz="2733">
                <a:solidFill>
                  <a:srgbClr val="000000"/>
                </a:solidFill>
                <a:latin typeface="Canva Sans"/>
                <a:ea typeface="Canva Sans"/>
                <a:cs typeface="Canva Sans"/>
                <a:sym typeface="Canva Sans"/>
              </a:rPr>
              <a:t>7. Accessibility and Inclusivity</a:t>
            </a:r>
          </a:p>
          <a:p>
            <a:pPr algn="ctr">
              <a:lnSpc>
                <a:spcPts val="4373"/>
              </a:lnSpc>
              <a:spcBef>
                <a:spcPct val="0"/>
              </a:spcBef>
            </a:pPr>
            <a:r>
              <a:rPr lang="en-US" sz="2733">
                <a:solidFill>
                  <a:srgbClr val="000000"/>
                </a:solidFill>
                <a:latin typeface="Canva Sans"/>
                <a:ea typeface="Canva Sans"/>
                <a:cs typeface="Canva Sans"/>
                <a:sym typeface="Canva Sans"/>
              </a:rPr>
              <a:t>Making your website accessible to all users, including those with disabilities, is essential for creating an inclusive and user-friendly experience. Implementing proper color contrast, readable fonts, alt text for images, and keyboard navigation enhances accessibility.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DAGivymDad4</dc:identifier>
  <dcterms:modified xsi:type="dcterms:W3CDTF">2011-08-01T06:04:30Z</dcterms:modified>
  <cp:revision>1</cp:revision>
  <dc:title>Optimizing User Experience Through Web Design: How to Create a Seamless and Engaging Digital Journey</dc:title>
</cp:coreProperties>
</file>