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x="18288000" cy="10287000"/>
  <p:notesSz cx="6858000" cy="9144000"/>
  <p:embeddedFontLst>
    <p:embeddedFont>
      <p:font typeface="Aileron" charset="1" panose="00000500000000000000"/>
      <p:regular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fonts/font22.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10" Target="https://www.quorawebsolution.com/drupal-development-company-in-bangalore" TargetMode="External" Type="http://schemas.openxmlformats.org/officeDocument/2006/relationships/hyperlink"/><Relationship Id="rId11" Target="https://www.quorawebsolution.com/website-maintenance-services-in-bangalore" TargetMode="External" Type="http://schemas.openxmlformats.org/officeDocument/2006/relationships/hyperlink"/><Relationship Id="rId12" Target="https://www.quorawebsolution.com/web-portal-development-company-in-bangalore" TargetMode="External" Type="http://schemas.openxmlformats.org/officeDocument/2006/relationships/hyperlink"/><Relationship Id="rId13" Target="https://www.quorawebsolution.com/magento-website-development-company-in-bangalore" TargetMode="External" Type="http://schemas.openxmlformats.org/officeDocument/2006/relationships/hyperlink"/><Relationship Id="rId14" Target="https://www.quorawebsolution.com/website-development-company-in-bangalore" TargetMode="External" Type="http://schemas.openxmlformats.org/officeDocument/2006/relationships/hyperlink"/><Relationship Id="rId15" Target="https://www.quorawebsolution.com/joomla-development-company-in-bangalore" TargetMode="External" Type="http://schemas.openxmlformats.org/officeDocument/2006/relationships/hyperlink"/><Relationship Id="rId16" Target="https://www.quorawebsolution.com/small-business-web-design-and-development-company-in-bangalore" TargetMode="External" Type="http://schemas.openxmlformats.org/officeDocument/2006/relationships/hyperlink"/><Relationship Id="rId17" Target="https://www.quorawebsolution.com/cheap-website-development-company-in-bangalore" TargetMode="External" Type="http://schemas.openxmlformats.org/officeDocument/2006/relationships/hyperlink"/><Relationship Id="rId18" Target="https://www.quorawebsolution.com/static-website-development-company-in-bangalore" TargetMode="External" Type="http://schemas.openxmlformats.org/officeDocument/2006/relationships/hyperlink"/><Relationship Id="rId19" Target="https://www.quorawebsolution.com/dynamic-website-development-company-in-bangalore" TargetMode="External" Type="http://schemas.openxmlformats.org/officeDocument/2006/relationships/hyperlink"/><Relationship Id="rId2" Target="../media/image8.jpeg" Type="http://schemas.openxmlformats.org/officeDocument/2006/relationships/image"/><Relationship Id="rId20" Target="https://www.quorawebsolution.com/website-design-company-in-bangalore" TargetMode="External" Type="http://schemas.openxmlformats.org/officeDocument/2006/relationships/hyperlink"/><Relationship Id="rId21" Target="https://www.quorawebsolution.com/tour-and-travel-website-development-company-in-bangalore" TargetMode="External" Type="http://schemas.openxmlformats.org/officeDocument/2006/relationships/hyperlink"/><Relationship Id="rId3" Target="../media/image9.png" Type="http://schemas.openxmlformats.org/officeDocument/2006/relationships/image"/><Relationship Id="rId4" Target="../media/image10.jpeg" Type="http://schemas.openxmlformats.org/officeDocument/2006/relationships/image"/><Relationship Id="rId5" Target="../media/image11.jpeg" Type="http://schemas.openxmlformats.org/officeDocument/2006/relationships/image"/><Relationship Id="rId6" Target="https://www.quorawebsolution.com/wordpress-website-development-company-in-bangalore" TargetMode="External" Type="http://schemas.openxmlformats.org/officeDocument/2006/relationships/hyperlink"/><Relationship Id="rId7" Target="https://www.quorawebsolution.com/ecommerce-website-development-company-in-bangalore" TargetMode="External" Type="http://schemas.openxmlformats.org/officeDocument/2006/relationships/hyperlink"/><Relationship Id="rId8" Target="https://www.quorawebsolution.com/php-website-development-company-in-bangalore" TargetMode="External" Type="http://schemas.openxmlformats.org/officeDocument/2006/relationships/hyperlink"/><Relationship Id="rId9" Target="https://www.quorawebsolution.com/cms-website-development-company-in-bangalore" TargetMode="External" Type="http://schemas.openxmlformats.org/officeDocument/2006/relationships/hyperlink"/></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7049033" y="385762"/>
            <a:ext cx="11238967" cy="1285875"/>
          </a:xfrm>
          <a:prstGeom prst="rect">
            <a:avLst/>
          </a:prstGeom>
        </p:spPr>
        <p:txBody>
          <a:bodyPr anchor="t" rtlCol="false" tIns="0" lIns="0" bIns="0" rIns="0">
            <a:spAutoFit/>
          </a:bodyPr>
          <a:lstStyle/>
          <a:p>
            <a:pPr algn="ctr">
              <a:lnSpc>
                <a:spcPts val="10199"/>
              </a:lnSpc>
            </a:pPr>
            <a:r>
              <a:rPr lang="en-US" sz="8499">
                <a:solidFill>
                  <a:srgbClr val="8C52FF"/>
                </a:solidFill>
                <a:latin typeface="Aileron"/>
                <a:ea typeface="Aileron"/>
                <a:cs typeface="Aileron"/>
                <a:sym typeface="Aileron"/>
              </a:rPr>
              <a:t>Quora Web Solution</a:t>
            </a:r>
          </a:p>
        </p:txBody>
      </p:sp>
      <p:grpSp>
        <p:nvGrpSpPr>
          <p:cNvPr name="Group 3" id="3"/>
          <p:cNvGrpSpPr/>
          <p:nvPr/>
        </p:nvGrpSpPr>
        <p:grpSpPr>
          <a:xfrm rot="0">
            <a:off x="0" y="2532255"/>
            <a:ext cx="9634620" cy="7706950"/>
            <a:chOff x="0" y="0"/>
            <a:chExt cx="12846159" cy="10275934"/>
          </a:xfrm>
        </p:grpSpPr>
        <p:sp>
          <p:nvSpPr>
            <p:cNvPr name="Freeform 4" id="4"/>
            <p:cNvSpPr/>
            <p:nvPr/>
          </p:nvSpPr>
          <p:spPr>
            <a:xfrm flipH="false" flipV="false" rot="0">
              <a:off x="0" y="0"/>
              <a:ext cx="12846152" cy="10275951"/>
            </a:xfrm>
            <a:custGeom>
              <a:avLst/>
              <a:gdLst/>
              <a:ahLst/>
              <a:cxnLst/>
              <a:rect r="r" b="b" t="t" l="l"/>
              <a:pathLst>
                <a:path h="10275951" w="12846152">
                  <a:moveTo>
                    <a:pt x="12846152" y="10275951"/>
                  </a:moveTo>
                  <a:lnTo>
                    <a:pt x="0" y="10275951"/>
                  </a:lnTo>
                  <a:lnTo>
                    <a:pt x="0" y="0"/>
                  </a:lnTo>
                  <a:lnTo>
                    <a:pt x="12846152" y="0"/>
                  </a:lnTo>
                  <a:lnTo>
                    <a:pt x="12846152" y="10275951"/>
                  </a:lnTo>
                  <a:close/>
                </a:path>
              </a:pathLst>
            </a:custGeom>
            <a:blipFill>
              <a:blip r:embed="rId2"/>
              <a:stretch>
                <a:fillRect l="-3393" t="0" r="-3393" b="0"/>
              </a:stretch>
            </a:blipFill>
          </p:spPr>
        </p:sp>
      </p:grpSp>
      <p:grpSp>
        <p:nvGrpSpPr>
          <p:cNvPr name="Group 5" id="5"/>
          <p:cNvGrpSpPr/>
          <p:nvPr/>
        </p:nvGrpSpPr>
        <p:grpSpPr>
          <a:xfrm rot="282846">
            <a:off x="-4730483" y="9210221"/>
            <a:ext cx="16230600" cy="4402550"/>
            <a:chOff x="0" y="0"/>
            <a:chExt cx="21640800" cy="5870067"/>
          </a:xfrm>
        </p:grpSpPr>
        <p:sp>
          <p:nvSpPr>
            <p:cNvPr name="Freeform 6" id="6"/>
            <p:cNvSpPr/>
            <p:nvPr/>
          </p:nvSpPr>
          <p:spPr>
            <a:xfrm flipH="false" flipV="true" rot="0">
              <a:off x="0" y="0"/>
              <a:ext cx="21640800" cy="5870067"/>
            </a:xfrm>
            <a:custGeom>
              <a:avLst/>
              <a:gdLst/>
              <a:ahLst/>
              <a:cxnLst/>
              <a:rect r="r" b="b" t="t" l="l"/>
              <a:pathLst>
                <a:path h="5870067" w="21640800">
                  <a:moveTo>
                    <a:pt x="0" y="5870067"/>
                  </a:moveTo>
                  <a:lnTo>
                    <a:pt x="21640800" y="5870067"/>
                  </a:lnTo>
                  <a:lnTo>
                    <a:pt x="21640800" y="0"/>
                  </a:lnTo>
                  <a:lnTo>
                    <a:pt x="0" y="0"/>
                  </a:lnTo>
                  <a:lnTo>
                    <a:pt x="0" y="5870067"/>
                  </a:lnTo>
                  <a:close/>
                </a:path>
              </a:pathLst>
            </a:custGeom>
            <a:blipFill>
              <a:blip r:embed="rId3"/>
              <a:stretch>
                <a:fillRect l="-60" t="0" r="-60" b="0"/>
              </a:stretch>
            </a:blipFill>
          </p:spPr>
        </p:sp>
      </p:grpSp>
      <p:sp>
        <p:nvSpPr>
          <p:cNvPr name="TextBox 7" id="7"/>
          <p:cNvSpPr txBox="true"/>
          <p:nvPr/>
        </p:nvSpPr>
        <p:spPr>
          <a:xfrm rot="0">
            <a:off x="10057053" y="2034917"/>
            <a:ext cx="7818239" cy="2457450"/>
          </a:xfrm>
          <a:prstGeom prst="rect">
            <a:avLst/>
          </a:prstGeom>
        </p:spPr>
        <p:txBody>
          <a:bodyPr anchor="t" rtlCol="false" tIns="0" lIns="0" bIns="0" rIns="0">
            <a:spAutoFit/>
          </a:bodyPr>
          <a:lstStyle/>
          <a:p>
            <a:pPr algn="ctr">
              <a:lnSpc>
                <a:spcPts val="6480"/>
              </a:lnSpc>
            </a:pPr>
            <a:r>
              <a:rPr lang="en-US" sz="5400">
                <a:solidFill>
                  <a:srgbClr val="38B6FF"/>
                </a:solidFill>
                <a:latin typeface="Aileron"/>
                <a:ea typeface="Aileron"/>
                <a:cs typeface="Aileron"/>
                <a:sym typeface="Aileron"/>
              </a:rPr>
              <a:t>Website Design and </a:t>
            </a:r>
          </a:p>
          <a:p>
            <a:pPr algn="ctr">
              <a:lnSpc>
                <a:spcPts val="6480"/>
              </a:lnSpc>
            </a:pPr>
            <a:r>
              <a:rPr lang="en-US" sz="5400">
                <a:solidFill>
                  <a:srgbClr val="38B6FF"/>
                </a:solidFill>
                <a:latin typeface="Aileron"/>
                <a:ea typeface="Aileron"/>
                <a:cs typeface="Aileron"/>
                <a:sym typeface="Aileron"/>
              </a:rPr>
              <a:t>Development </a:t>
            </a:r>
          </a:p>
          <a:p>
            <a:pPr algn="ctr">
              <a:lnSpc>
                <a:spcPts val="6480"/>
              </a:lnSpc>
            </a:pPr>
            <a:r>
              <a:rPr lang="en-US" sz="5400">
                <a:solidFill>
                  <a:srgbClr val="38B6FF"/>
                </a:solidFill>
                <a:latin typeface="Aileron"/>
                <a:ea typeface="Aileron"/>
                <a:cs typeface="Aileron"/>
                <a:sym typeface="Aileron"/>
              </a:rPr>
              <a:t>Company</a:t>
            </a:r>
          </a:p>
        </p:txBody>
      </p:sp>
      <p:grpSp>
        <p:nvGrpSpPr>
          <p:cNvPr name="Group 8" id="8"/>
          <p:cNvGrpSpPr/>
          <p:nvPr/>
        </p:nvGrpSpPr>
        <p:grpSpPr>
          <a:xfrm rot="0">
            <a:off x="605579" y="485616"/>
            <a:ext cx="4426575" cy="1549301"/>
            <a:chOff x="0" y="0"/>
            <a:chExt cx="5902100" cy="2065735"/>
          </a:xfrm>
        </p:grpSpPr>
        <p:sp>
          <p:nvSpPr>
            <p:cNvPr name="Freeform 9" id="9"/>
            <p:cNvSpPr/>
            <p:nvPr/>
          </p:nvSpPr>
          <p:spPr>
            <a:xfrm flipH="false" flipV="false" rot="0">
              <a:off x="0" y="0"/>
              <a:ext cx="5902071" cy="2065782"/>
            </a:xfrm>
            <a:custGeom>
              <a:avLst/>
              <a:gdLst/>
              <a:ahLst/>
              <a:cxnLst/>
              <a:rect r="r" b="b" t="t" l="l"/>
              <a:pathLst>
                <a:path h="2065782" w="5902071">
                  <a:moveTo>
                    <a:pt x="0" y="0"/>
                  </a:moveTo>
                  <a:lnTo>
                    <a:pt x="5902071" y="0"/>
                  </a:lnTo>
                  <a:lnTo>
                    <a:pt x="5902071" y="2065782"/>
                  </a:lnTo>
                  <a:lnTo>
                    <a:pt x="0" y="2065782"/>
                  </a:lnTo>
                  <a:lnTo>
                    <a:pt x="0" y="0"/>
                  </a:lnTo>
                  <a:close/>
                </a:path>
              </a:pathLst>
            </a:custGeom>
            <a:blipFill>
              <a:blip r:embed="rId4"/>
              <a:stretch>
                <a:fillRect l="0" t="0" r="0" b="2"/>
              </a:stretch>
            </a:blipFill>
          </p:spPr>
        </p:sp>
      </p:grpSp>
      <p:sp>
        <p:nvSpPr>
          <p:cNvPr name="TextBox 10" id="10"/>
          <p:cNvSpPr txBox="true"/>
          <p:nvPr/>
        </p:nvSpPr>
        <p:spPr>
          <a:xfrm rot="0">
            <a:off x="11192929" y="4871231"/>
            <a:ext cx="5863828" cy="1021334"/>
          </a:xfrm>
          <a:prstGeom prst="rect">
            <a:avLst/>
          </a:prstGeom>
        </p:spPr>
        <p:txBody>
          <a:bodyPr anchor="t" rtlCol="false" tIns="0" lIns="0" bIns="0" rIns="0">
            <a:spAutoFit/>
          </a:bodyPr>
          <a:lstStyle/>
          <a:p>
            <a:pPr algn="ctr">
              <a:lnSpc>
                <a:spcPts val="4104"/>
              </a:lnSpc>
            </a:pPr>
            <a:r>
              <a:rPr lang="en-US" sz="2565">
                <a:solidFill>
                  <a:srgbClr val="FFDE59"/>
                </a:solidFill>
                <a:latin typeface="Aileron"/>
                <a:ea typeface="Aileron"/>
                <a:cs typeface="Aileron"/>
                <a:sym typeface="Aileron"/>
              </a:rPr>
              <a:t> Web Design &amp; Web Development </a:t>
            </a:r>
          </a:p>
          <a:p>
            <a:pPr algn="ctr">
              <a:lnSpc>
                <a:spcPts val="4160"/>
              </a:lnSpc>
            </a:pPr>
            <a:r>
              <a:rPr lang="en-US" sz="2600">
                <a:solidFill>
                  <a:srgbClr val="FFDE59"/>
                </a:solidFill>
                <a:latin typeface="Aileron"/>
                <a:ea typeface="Aileron"/>
                <a:cs typeface="Aileron"/>
                <a:sym typeface="Aileron"/>
              </a:rPr>
              <a:t>Company in Bangalore, India</a:t>
            </a:r>
          </a:p>
        </p:txBody>
      </p:sp>
      <p:sp>
        <p:nvSpPr>
          <p:cNvPr name="TextBox 11" id="11"/>
          <p:cNvSpPr txBox="true"/>
          <p:nvPr/>
        </p:nvSpPr>
        <p:spPr>
          <a:xfrm rot="0">
            <a:off x="11949261" y="6280955"/>
            <a:ext cx="5863828" cy="2068195"/>
          </a:xfrm>
          <a:prstGeom prst="rect">
            <a:avLst/>
          </a:prstGeom>
        </p:spPr>
        <p:txBody>
          <a:bodyPr anchor="t" rtlCol="false" tIns="0" lIns="0" bIns="0" rIns="0">
            <a:spAutoFit/>
          </a:bodyPr>
          <a:lstStyle/>
          <a:p>
            <a:pPr algn="ctr">
              <a:lnSpc>
                <a:spcPts val="4160"/>
              </a:lnSpc>
            </a:pPr>
            <a:r>
              <a:rPr lang="en-US" sz="2600">
                <a:solidFill>
                  <a:srgbClr val="FFFFFF"/>
                </a:solidFill>
                <a:latin typeface="Aileron"/>
                <a:ea typeface="Aileron"/>
                <a:cs typeface="Aileron"/>
                <a:sym typeface="Aileron"/>
              </a:rPr>
              <a:t>www.quorawebsolution.com</a:t>
            </a:r>
          </a:p>
          <a:p>
            <a:pPr algn="ctr">
              <a:lnSpc>
                <a:spcPts val="4160"/>
              </a:lnSpc>
            </a:pPr>
            <a:r>
              <a:rPr lang="en-US" sz="2600">
                <a:solidFill>
                  <a:srgbClr val="FFFFFF"/>
                </a:solidFill>
                <a:latin typeface="Aileron"/>
                <a:ea typeface="Aileron"/>
                <a:cs typeface="Aileron"/>
                <a:sym typeface="Aileron"/>
              </a:rPr>
              <a:t>+91 9986 056 909</a:t>
            </a:r>
          </a:p>
          <a:p>
            <a:pPr algn="ctr">
              <a:lnSpc>
                <a:spcPts val="4160"/>
              </a:lnSpc>
            </a:pPr>
            <a:r>
              <a:rPr lang="en-US" sz="2600">
                <a:solidFill>
                  <a:srgbClr val="FFFFFF"/>
                </a:solidFill>
                <a:latin typeface="Aileron"/>
                <a:ea typeface="Aileron"/>
                <a:cs typeface="Aileron"/>
                <a:sym typeface="Aileron"/>
              </a:rPr>
              <a:t>info@quorawebsolutions.com</a:t>
            </a:r>
          </a:p>
          <a:p>
            <a:pPr algn="ctr">
              <a:lnSpc>
                <a:spcPts val="4160"/>
              </a:lnSpc>
            </a:pPr>
          </a:p>
        </p:txBody>
      </p:sp>
      <p:sp>
        <p:nvSpPr>
          <p:cNvPr name="TextBox 12" id="12"/>
          <p:cNvSpPr txBox="true"/>
          <p:nvPr/>
        </p:nvSpPr>
        <p:spPr>
          <a:xfrm rot="0">
            <a:off x="11949261" y="7933004"/>
            <a:ext cx="6338739" cy="2068195"/>
          </a:xfrm>
          <a:prstGeom prst="rect">
            <a:avLst/>
          </a:prstGeom>
        </p:spPr>
        <p:txBody>
          <a:bodyPr anchor="t" rtlCol="false" tIns="0" lIns="0" bIns="0" rIns="0">
            <a:spAutoFit/>
          </a:bodyPr>
          <a:lstStyle/>
          <a:p>
            <a:pPr algn="ctr">
              <a:lnSpc>
                <a:spcPts val="4160"/>
              </a:lnSpc>
            </a:pPr>
            <a:r>
              <a:rPr lang="en-US" sz="2600">
                <a:solidFill>
                  <a:srgbClr val="FFFFFF"/>
                </a:solidFill>
                <a:latin typeface="Aileron"/>
                <a:ea typeface="Aileron"/>
                <a:cs typeface="Aileron"/>
                <a:sym typeface="Aileron"/>
              </a:rPr>
              <a:t>24A, 1st Main Rd, Chandra Reddy </a:t>
            </a:r>
          </a:p>
          <a:p>
            <a:pPr algn="ctr">
              <a:lnSpc>
                <a:spcPts val="4160"/>
              </a:lnSpc>
            </a:pPr>
            <a:r>
              <a:rPr lang="en-US" sz="2600">
                <a:solidFill>
                  <a:srgbClr val="FFFFFF"/>
                </a:solidFill>
                <a:latin typeface="Aileron"/>
                <a:ea typeface="Aileron"/>
                <a:cs typeface="Aileron"/>
                <a:sym typeface="Aileron"/>
              </a:rPr>
              <a:t>Layout, Koramangala 4th Block, </a:t>
            </a:r>
          </a:p>
          <a:p>
            <a:pPr algn="ctr">
              <a:lnSpc>
                <a:spcPts val="4160"/>
              </a:lnSpc>
            </a:pPr>
            <a:r>
              <a:rPr lang="en-US" sz="2600">
                <a:solidFill>
                  <a:srgbClr val="FFFFFF"/>
                </a:solidFill>
                <a:latin typeface="Aileron"/>
                <a:ea typeface="Aileron"/>
                <a:cs typeface="Aileron"/>
                <a:sym typeface="Aileron"/>
              </a:rPr>
              <a:t>Koramangala, Bengaluru, </a:t>
            </a:r>
          </a:p>
          <a:p>
            <a:pPr algn="ctr">
              <a:lnSpc>
                <a:spcPts val="4160"/>
              </a:lnSpc>
            </a:pPr>
            <a:r>
              <a:rPr lang="en-US" sz="2600">
                <a:solidFill>
                  <a:srgbClr val="FFFFFF"/>
                </a:solidFill>
                <a:latin typeface="Aileron"/>
                <a:ea typeface="Aileron"/>
                <a:cs typeface="Aileron"/>
                <a:sym typeface="Aileron"/>
              </a:rPr>
              <a:t>Karnataka 560034</a:t>
            </a:r>
          </a:p>
        </p:txBody>
      </p:sp>
    </p:spTree>
  </p:cSld>
  <p:clrMapOvr>
    <a:masterClrMapping/>
  </p:clrMapOvr>
</p:sld>
</file>

<file path=ppt/slides/slide10.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2965228"/>
            <a:ext cx="18288000" cy="3115945"/>
          </a:xfrm>
          <a:prstGeom prst="rect">
            <a:avLst/>
          </a:prstGeom>
        </p:spPr>
        <p:txBody>
          <a:bodyPr anchor="t" rtlCol="false" tIns="0" lIns="0" bIns="0" rIns="0">
            <a:spAutoFit/>
          </a:bodyPr>
          <a:lstStyle/>
          <a:p>
            <a:pPr algn="ctr" marL="561341" indent="-280670" lvl="1">
              <a:lnSpc>
                <a:spcPts val="4160"/>
              </a:lnSpc>
              <a:buFont typeface="Arial"/>
              <a:buChar char="•"/>
            </a:pPr>
          </a:p>
          <a:p>
            <a:pPr algn="ctr" marL="561341" indent="-280670" lvl="1">
              <a:lnSpc>
                <a:spcPts val="4160"/>
              </a:lnSpc>
              <a:buFont typeface="Arial"/>
              <a:buChar char="•"/>
            </a:pPr>
            <a:r>
              <a:rPr lang="en-US" sz="2600">
                <a:solidFill>
                  <a:srgbClr val="FFFFFF"/>
                </a:solidFill>
                <a:latin typeface="Aileron"/>
                <a:ea typeface="Aileron"/>
                <a:cs typeface="Aileron"/>
                <a:sym typeface="Aileron"/>
              </a:rPr>
              <a:t>Performance Optimization: Monitoring and improving website performance.</a:t>
            </a:r>
          </a:p>
          <a:p>
            <a:pPr algn="ctr" marL="561341" indent="-280670" lvl="1">
              <a:lnSpc>
                <a:spcPts val="4160"/>
              </a:lnSpc>
              <a:spcBef>
                <a:spcPct val="0"/>
              </a:spcBef>
              <a:buFont typeface="Arial"/>
              <a:buChar char="•"/>
            </a:pPr>
            <a:r>
              <a:rPr lang="en-US" sz="2600">
                <a:solidFill>
                  <a:srgbClr val="FFFFFF"/>
                </a:solidFill>
                <a:latin typeface="Aileron"/>
                <a:ea typeface="Aileron"/>
                <a:cs typeface="Aileron"/>
                <a:sym typeface="Aileron"/>
              </a:rPr>
              <a:t>Security Audits: Identifying and addressing p</a:t>
            </a:r>
            <a:r>
              <a:rPr lang="en-US" sz="2600">
                <a:solidFill>
                  <a:srgbClr val="FFFFFF"/>
                </a:solidFill>
                <a:latin typeface="Aileron"/>
                <a:ea typeface="Aileron"/>
                <a:cs typeface="Aileron"/>
                <a:sym typeface="Aileron"/>
              </a:rPr>
              <a:t>otential security vulnerabilities.</a:t>
            </a:r>
          </a:p>
          <a:p>
            <a:pPr algn="ctr">
              <a:lnSpc>
                <a:spcPts val="4160"/>
              </a:lnSpc>
              <a:spcBef>
                <a:spcPct val="0"/>
              </a:spcBef>
            </a:pPr>
            <a:r>
              <a:rPr lang="en-US" sz="2600">
                <a:solidFill>
                  <a:srgbClr val="FFFFFF"/>
                </a:solidFill>
                <a:latin typeface="Aileron"/>
                <a:ea typeface="Aileron"/>
                <a:cs typeface="Aileron"/>
                <a:sym typeface="Aileron"/>
              </a:rPr>
              <a:t>By partnering with a top design and development firm, businesses can harness the power of the web to achieve their digital goals. From concept to creation, these firms bring websites to life, delivering exceptional user experiences and driving business growth.</a:t>
            </a:r>
          </a:p>
        </p:txBody>
      </p:sp>
      <p:sp>
        <p:nvSpPr>
          <p:cNvPr name="TextBox 3" id="3"/>
          <p:cNvSpPr txBox="true"/>
          <p:nvPr/>
        </p:nvSpPr>
        <p:spPr>
          <a:xfrm rot="0">
            <a:off x="0" y="7404431"/>
            <a:ext cx="18288000" cy="2068195"/>
          </a:xfrm>
          <a:prstGeom prst="rect">
            <a:avLst/>
          </a:prstGeom>
        </p:spPr>
        <p:txBody>
          <a:bodyPr anchor="t" rtlCol="false" tIns="0" lIns="0" bIns="0" rIns="0">
            <a:spAutoFit/>
          </a:bodyPr>
          <a:lstStyle/>
          <a:p>
            <a:pPr algn="ctr">
              <a:lnSpc>
                <a:spcPts val="4160"/>
              </a:lnSpc>
            </a:pPr>
            <a:r>
              <a:rPr lang="en-US" sz="2600">
                <a:solidFill>
                  <a:srgbClr val="FFFFFF"/>
                </a:solidFill>
                <a:latin typeface="Aileron"/>
                <a:ea typeface="Aileron"/>
                <a:cs typeface="Aileron"/>
                <a:sym typeface="Aileron"/>
              </a:rPr>
              <a:t>The Architects of the Digital Age: Top Website Design and Development Companies</a:t>
            </a:r>
          </a:p>
          <a:p>
            <a:pPr algn="ctr">
              <a:lnSpc>
                <a:spcPts val="4160"/>
              </a:lnSpc>
              <a:spcBef>
                <a:spcPct val="0"/>
              </a:spcBef>
            </a:pPr>
            <a:r>
              <a:rPr lang="en-US" sz="2600">
                <a:solidFill>
                  <a:srgbClr val="FFFFFF"/>
                </a:solidFill>
                <a:latin typeface="Aileron"/>
                <a:ea typeface="Aileron"/>
                <a:cs typeface="Aileron"/>
                <a:sym typeface="Aileron"/>
              </a:rPr>
              <a:t>In today's digital age, a website is m</a:t>
            </a:r>
            <a:r>
              <a:rPr lang="en-US" sz="2600">
                <a:solidFill>
                  <a:srgbClr val="FFFFFF"/>
                </a:solidFill>
                <a:latin typeface="Aileron"/>
                <a:ea typeface="Aileron"/>
                <a:cs typeface="Aileron"/>
                <a:sym typeface="Aileron"/>
              </a:rPr>
              <a:t>ore than just a digital storefront; it's a powerful tool that can shape brand perception, drive customer engagement, and boost sales. To navigate this complex landscape, businesses often turn to top-tier website design and development companies. </a:t>
            </a:r>
          </a:p>
        </p:txBody>
      </p:sp>
      <p:sp>
        <p:nvSpPr>
          <p:cNvPr name="TextBox 4" id="4"/>
          <p:cNvSpPr txBox="true"/>
          <p:nvPr/>
        </p:nvSpPr>
        <p:spPr>
          <a:xfrm rot="0">
            <a:off x="11015052" y="9559649"/>
            <a:ext cx="4754017" cy="496570"/>
          </a:xfrm>
          <a:prstGeom prst="rect">
            <a:avLst/>
          </a:prstGeom>
        </p:spPr>
        <p:txBody>
          <a:bodyPr anchor="t" rtlCol="false" tIns="0" lIns="0" bIns="0" rIns="0">
            <a:spAutoFit/>
          </a:bodyPr>
          <a:lstStyle/>
          <a:p>
            <a:pPr algn="ctr">
              <a:lnSpc>
                <a:spcPts val="4160"/>
              </a:lnSpc>
            </a:pPr>
            <a:r>
              <a:rPr lang="en-US" sz="2600">
                <a:solidFill>
                  <a:srgbClr val="FFFFFF"/>
                </a:solidFill>
                <a:latin typeface="Aileron"/>
                <a:ea typeface="Aileron"/>
                <a:cs typeface="Aileron"/>
                <a:sym typeface="Aileron"/>
              </a:rPr>
              <a:t>www.quorawebsolution.com</a:t>
            </a:r>
          </a:p>
        </p:txBody>
      </p:sp>
    </p:spTree>
  </p:cSld>
  <p:clrMapOvr>
    <a:masterClrMapping/>
  </p:clrMapOvr>
</p:sld>
</file>

<file path=ppt/slides/slide11.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2938783"/>
            <a:ext cx="18288000" cy="4163695"/>
          </a:xfrm>
          <a:prstGeom prst="rect">
            <a:avLst/>
          </a:prstGeom>
        </p:spPr>
        <p:txBody>
          <a:bodyPr anchor="t" rtlCol="false" tIns="0" lIns="0" bIns="0" rIns="0">
            <a:spAutoFit/>
          </a:bodyPr>
          <a:lstStyle/>
          <a:p>
            <a:pPr algn="ctr">
              <a:lnSpc>
                <a:spcPts val="4160"/>
              </a:lnSpc>
              <a:spcBef>
                <a:spcPct val="0"/>
              </a:spcBef>
            </a:pPr>
            <a:r>
              <a:rPr lang="en-US" sz="2600">
                <a:solidFill>
                  <a:srgbClr val="FFFFFF"/>
                </a:solidFill>
                <a:latin typeface="Aileron"/>
                <a:ea typeface="Aileron"/>
                <a:cs typeface="Aileron"/>
                <a:sym typeface="Aileron"/>
              </a:rPr>
              <a:t>These firms are the architects </a:t>
            </a:r>
            <a:r>
              <a:rPr lang="en-US" sz="2600">
                <a:solidFill>
                  <a:srgbClr val="FFFFFF"/>
                </a:solidFill>
                <a:latin typeface="Aileron"/>
                <a:ea typeface="Aileron"/>
                <a:cs typeface="Aileron"/>
                <a:sym typeface="Aileron"/>
              </a:rPr>
              <a:t>of the digital age, crafting stunning, functional, and effective websites that leave a lasting impression.</a:t>
            </a:r>
          </a:p>
          <a:p>
            <a:pPr algn="ctr">
              <a:lnSpc>
                <a:spcPts val="4160"/>
              </a:lnSpc>
              <a:spcBef>
                <a:spcPct val="0"/>
              </a:spcBef>
            </a:pPr>
            <a:r>
              <a:rPr lang="en-US" sz="2600">
                <a:solidFill>
                  <a:srgbClr val="FFFFFF"/>
                </a:solidFill>
                <a:latin typeface="Aileron"/>
                <a:ea typeface="Aileron"/>
                <a:cs typeface="Aileron"/>
                <a:sym typeface="Aileron"/>
              </a:rPr>
              <a:t>The Role of a Top Website Design and Development Company</a:t>
            </a:r>
          </a:p>
          <a:p>
            <a:pPr algn="ctr">
              <a:lnSpc>
                <a:spcPts val="4160"/>
              </a:lnSpc>
              <a:spcBef>
                <a:spcPct val="0"/>
              </a:spcBef>
            </a:pPr>
            <a:r>
              <a:rPr lang="en-US" sz="2600">
                <a:solidFill>
                  <a:srgbClr val="FFFFFF"/>
                </a:solidFill>
                <a:latin typeface="Aileron"/>
                <a:ea typeface="Aileron"/>
                <a:cs typeface="Aileron"/>
                <a:sym typeface="Aileron"/>
              </a:rPr>
              <a:t>A top-notch website design and development company plays a crucial role in a business's online success. They offer a wide range of services, including:</a:t>
            </a:r>
          </a:p>
          <a:p>
            <a:pPr algn="ctr" marL="561341" indent="-280670" lvl="1">
              <a:lnSpc>
                <a:spcPts val="4160"/>
              </a:lnSpc>
              <a:spcBef>
                <a:spcPct val="0"/>
              </a:spcBef>
              <a:buFont typeface="Arial"/>
              <a:buChar char="•"/>
            </a:pPr>
            <a:r>
              <a:rPr lang="en-US" sz="2600">
                <a:solidFill>
                  <a:srgbClr val="FFFFFF"/>
                </a:solidFill>
                <a:latin typeface="Aileron"/>
                <a:ea typeface="Aileron"/>
                <a:cs typeface="Aileron"/>
                <a:sym typeface="Aileron"/>
              </a:rPr>
              <a:t>Website Design: Creating visually appealing and user-friendly website designs that align with the brand's identity.</a:t>
            </a:r>
          </a:p>
          <a:p>
            <a:pPr algn="ctr" marL="561341" indent="-280670" lvl="1">
              <a:lnSpc>
                <a:spcPts val="4160"/>
              </a:lnSpc>
              <a:spcBef>
                <a:spcPct val="0"/>
              </a:spcBef>
              <a:buFont typeface="Arial"/>
              <a:buChar char="•"/>
            </a:pPr>
            <a:r>
              <a:rPr lang="en-US" sz="2600">
                <a:solidFill>
                  <a:srgbClr val="FFFFFF"/>
                </a:solidFill>
                <a:latin typeface="Aileron"/>
                <a:ea typeface="Aileron"/>
                <a:cs typeface="Aileron"/>
                <a:sym typeface="Aileron"/>
              </a:rPr>
              <a:t>Web Development: Building robust and scalable websites using cutting-edge technologies.</a:t>
            </a:r>
          </a:p>
          <a:p>
            <a:pPr algn="ctr" marL="561341" indent="-280670" lvl="1">
              <a:lnSpc>
                <a:spcPts val="4160"/>
              </a:lnSpc>
              <a:spcBef>
                <a:spcPct val="0"/>
              </a:spcBef>
              <a:buFont typeface="Arial"/>
              <a:buChar char="•"/>
            </a:pPr>
            <a:r>
              <a:rPr lang="en-US" sz="2600">
                <a:solidFill>
                  <a:srgbClr val="FFFFFF"/>
                </a:solidFill>
                <a:latin typeface="Aileron"/>
                <a:ea typeface="Aileron"/>
                <a:cs typeface="Aileron"/>
                <a:sym typeface="Aileron"/>
              </a:rPr>
              <a:t>E-commerce Development: Developing online stores that enable seamless online shopping experiences.</a:t>
            </a:r>
          </a:p>
        </p:txBody>
      </p:sp>
      <p:sp>
        <p:nvSpPr>
          <p:cNvPr name="TextBox 3" id="3"/>
          <p:cNvSpPr txBox="true"/>
          <p:nvPr/>
        </p:nvSpPr>
        <p:spPr>
          <a:xfrm rot="0">
            <a:off x="11015052" y="9559649"/>
            <a:ext cx="4754017" cy="496570"/>
          </a:xfrm>
          <a:prstGeom prst="rect">
            <a:avLst/>
          </a:prstGeom>
        </p:spPr>
        <p:txBody>
          <a:bodyPr anchor="t" rtlCol="false" tIns="0" lIns="0" bIns="0" rIns="0">
            <a:spAutoFit/>
          </a:bodyPr>
          <a:lstStyle/>
          <a:p>
            <a:pPr algn="ctr">
              <a:lnSpc>
                <a:spcPts val="4160"/>
              </a:lnSpc>
            </a:pPr>
            <a:r>
              <a:rPr lang="en-US" sz="2600">
                <a:solidFill>
                  <a:srgbClr val="FFFFFF"/>
                </a:solidFill>
                <a:latin typeface="Aileron"/>
                <a:ea typeface="Aileron"/>
                <a:cs typeface="Aileron"/>
                <a:sym typeface="Aileron"/>
              </a:rPr>
              <a:t>www.quorawebsolution.com</a:t>
            </a:r>
          </a:p>
        </p:txBody>
      </p:sp>
    </p:spTree>
  </p:cSld>
  <p:clrMapOvr>
    <a:masterClrMapping/>
  </p:clrMapOvr>
</p:sld>
</file>

<file path=ppt/slides/slide12.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3599910"/>
            <a:ext cx="18288000" cy="4163695"/>
          </a:xfrm>
          <a:prstGeom prst="rect">
            <a:avLst/>
          </a:prstGeom>
        </p:spPr>
        <p:txBody>
          <a:bodyPr anchor="t" rtlCol="false" tIns="0" lIns="0" bIns="0" rIns="0">
            <a:spAutoFit/>
          </a:bodyPr>
          <a:lstStyle/>
          <a:p>
            <a:pPr algn="ctr" marL="561341" indent="-280670" lvl="1">
              <a:lnSpc>
                <a:spcPts val="4160"/>
              </a:lnSpc>
              <a:buFont typeface="Arial"/>
              <a:buChar char="•"/>
            </a:pPr>
          </a:p>
          <a:p>
            <a:pPr algn="ctr" marL="561341" indent="-280670" lvl="1">
              <a:lnSpc>
                <a:spcPts val="4160"/>
              </a:lnSpc>
              <a:buFont typeface="Arial"/>
              <a:buChar char="•"/>
            </a:pPr>
            <a:r>
              <a:rPr lang="en-US" sz="2600">
                <a:solidFill>
                  <a:srgbClr val="FFFFFF"/>
                </a:solidFill>
                <a:latin typeface="Aileron"/>
                <a:ea typeface="Aileron"/>
                <a:cs typeface="Aileron"/>
                <a:sym typeface="Aileron"/>
              </a:rPr>
              <a:t>Digital Marketing: Implementing effective digital marketing strategies to drive traffic and conversions.</a:t>
            </a:r>
          </a:p>
          <a:p>
            <a:pPr algn="ctr" marL="561341" indent="-280670" lvl="1">
              <a:lnSpc>
                <a:spcPts val="4160"/>
              </a:lnSpc>
              <a:buFont typeface="Arial"/>
              <a:buChar char="•"/>
            </a:pPr>
            <a:r>
              <a:rPr lang="en-US" sz="2600">
                <a:solidFill>
                  <a:srgbClr val="FFFFFF"/>
                </a:solidFill>
                <a:latin typeface="Aileron"/>
                <a:ea typeface="Aileron"/>
                <a:cs typeface="Aileron"/>
                <a:sym typeface="Aileron"/>
              </a:rPr>
              <a:t>SEO: Optimizing websites to rank higher in search engine results.</a:t>
            </a:r>
          </a:p>
          <a:p>
            <a:pPr algn="ctr" marL="561341" indent="-280670" lvl="1">
              <a:lnSpc>
                <a:spcPts val="4160"/>
              </a:lnSpc>
              <a:buFont typeface="Arial"/>
              <a:buChar char="•"/>
            </a:pPr>
            <a:r>
              <a:rPr lang="en-US" sz="2600">
                <a:solidFill>
                  <a:srgbClr val="FFFFFF"/>
                </a:solidFill>
                <a:latin typeface="Aileron"/>
                <a:ea typeface="Aileron"/>
                <a:cs typeface="Aileron"/>
                <a:sym typeface="Aileron"/>
              </a:rPr>
              <a:t>Content Management Systems (CMS): Developing and managing content-rich websites.</a:t>
            </a:r>
          </a:p>
          <a:p>
            <a:pPr algn="ctr" marL="561341" indent="-280670" lvl="1">
              <a:lnSpc>
                <a:spcPts val="4160"/>
              </a:lnSpc>
              <a:buFont typeface="Arial"/>
              <a:buChar char="•"/>
            </a:pPr>
            <a:r>
              <a:rPr lang="en-US" sz="2600">
                <a:solidFill>
                  <a:srgbClr val="FFFFFF"/>
                </a:solidFill>
                <a:latin typeface="Aileron"/>
                <a:ea typeface="Aileron"/>
                <a:cs typeface="Aileron"/>
                <a:sym typeface="Aileron"/>
              </a:rPr>
              <a:t>Web Application Development: Creating custom web applications to meet specific business needs.</a:t>
            </a:r>
          </a:p>
          <a:p>
            <a:pPr algn="ctr">
              <a:lnSpc>
                <a:spcPts val="4160"/>
              </a:lnSpc>
            </a:pPr>
            <a:r>
              <a:rPr lang="en-US" sz="2600">
                <a:solidFill>
                  <a:srgbClr val="FFFFFF"/>
                </a:solidFill>
                <a:latin typeface="Aileron"/>
                <a:ea typeface="Aileron"/>
                <a:cs typeface="Aileron"/>
                <a:sym typeface="Aileron"/>
              </a:rPr>
              <a:t>Key Qualities of a Top Website Design and Development Company</a:t>
            </a:r>
          </a:p>
          <a:p>
            <a:pPr algn="ctr">
              <a:lnSpc>
                <a:spcPts val="4160"/>
              </a:lnSpc>
            </a:pPr>
            <a:r>
              <a:rPr lang="en-US" sz="2600">
                <a:solidFill>
                  <a:srgbClr val="FFFFFF"/>
                </a:solidFill>
                <a:latin typeface="Aileron"/>
                <a:ea typeface="Aileron"/>
                <a:cs typeface="Aileron"/>
                <a:sym typeface="Aileron"/>
              </a:rPr>
              <a:t>When selecting a website design and development company, look for the following qualities:</a:t>
            </a:r>
          </a:p>
          <a:p>
            <a:pPr algn="ctr" marL="561341" indent="-280670" lvl="1">
              <a:lnSpc>
                <a:spcPts val="4160"/>
              </a:lnSpc>
              <a:spcBef>
                <a:spcPct val="0"/>
              </a:spcBef>
              <a:buFont typeface="Arial"/>
              <a:buChar char="•"/>
            </a:pPr>
            <a:r>
              <a:rPr lang="en-US" sz="2600">
                <a:solidFill>
                  <a:srgbClr val="FFFFFF"/>
                </a:solidFill>
                <a:latin typeface="Aileron"/>
                <a:ea typeface="Aileron"/>
                <a:cs typeface="Aileron"/>
                <a:sym typeface="Aileron"/>
              </a:rPr>
              <a:t>Expertise and Experience: A proven track record of delivering successful projects.</a:t>
            </a:r>
          </a:p>
        </p:txBody>
      </p:sp>
      <p:sp>
        <p:nvSpPr>
          <p:cNvPr name="TextBox 3" id="3"/>
          <p:cNvSpPr txBox="true"/>
          <p:nvPr/>
        </p:nvSpPr>
        <p:spPr>
          <a:xfrm rot="0">
            <a:off x="11015052" y="9559649"/>
            <a:ext cx="4754017" cy="496570"/>
          </a:xfrm>
          <a:prstGeom prst="rect">
            <a:avLst/>
          </a:prstGeom>
        </p:spPr>
        <p:txBody>
          <a:bodyPr anchor="t" rtlCol="false" tIns="0" lIns="0" bIns="0" rIns="0">
            <a:spAutoFit/>
          </a:bodyPr>
          <a:lstStyle/>
          <a:p>
            <a:pPr algn="ctr">
              <a:lnSpc>
                <a:spcPts val="4160"/>
              </a:lnSpc>
            </a:pPr>
            <a:r>
              <a:rPr lang="en-US" sz="2600">
                <a:solidFill>
                  <a:srgbClr val="FFFFFF"/>
                </a:solidFill>
                <a:latin typeface="Aileron"/>
                <a:ea typeface="Aileron"/>
                <a:cs typeface="Aileron"/>
                <a:sym typeface="Aileron"/>
              </a:rPr>
              <a:t>www.quorawebsolution.com</a:t>
            </a:r>
          </a:p>
        </p:txBody>
      </p:sp>
    </p:spTree>
  </p:cSld>
  <p:clrMapOvr>
    <a:masterClrMapping/>
  </p:clrMapOvr>
</p:sld>
</file>

<file path=ppt/slides/slide13.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3547020"/>
            <a:ext cx="18288000" cy="4163695"/>
          </a:xfrm>
          <a:prstGeom prst="rect">
            <a:avLst/>
          </a:prstGeom>
        </p:spPr>
        <p:txBody>
          <a:bodyPr anchor="t" rtlCol="false" tIns="0" lIns="0" bIns="0" rIns="0">
            <a:spAutoFit/>
          </a:bodyPr>
          <a:lstStyle/>
          <a:p>
            <a:pPr algn="ctr" marL="561341" indent="-280670" lvl="1">
              <a:lnSpc>
                <a:spcPts val="4160"/>
              </a:lnSpc>
              <a:buFont typeface="Arial"/>
              <a:buChar char="•"/>
            </a:pPr>
          </a:p>
          <a:p>
            <a:pPr algn="ctr" marL="561341" indent="-280670" lvl="1">
              <a:lnSpc>
                <a:spcPts val="4160"/>
              </a:lnSpc>
              <a:buFont typeface="Arial"/>
              <a:buChar char="•"/>
            </a:pPr>
            <a:r>
              <a:rPr lang="en-US" sz="2600">
                <a:solidFill>
                  <a:srgbClr val="FFFFFF"/>
                </a:solidFill>
                <a:latin typeface="Aileron"/>
                <a:ea typeface="Aileron"/>
                <a:cs typeface="Aileron"/>
                <a:sym typeface="Aileron"/>
              </a:rPr>
              <a:t>Creative Talent: A team of skilled designers who can create visually stunning websites.</a:t>
            </a:r>
          </a:p>
          <a:p>
            <a:pPr algn="ctr" marL="561341" indent="-280670" lvl="1">
              <a:lnSpc>
                <a:spcPts val="4160"/>
              </a:lnSpc>
              <a:buFont typeface="Arial"/>
              <a:buChar char="•"/>
            </a:pPr>
            <a:r>
              <a:rPr lang="en-US" sz="2600">
                <a:solidFill>
                  <a:srgbClr val="FFFFFF"/>
                </a:solidFill>
                <a:latin typeface="Aileron"/>
                <a:ea typeface="Aileron"/>
                <a:cs typeface="Aileron"/>
                <a:sym typeface="Aileron"/>
              </a:rPr>
              <a:t>Technical Proficiency: A deep understanding of the latest web technologies and trends.</a:t>
            </a:r>
          </a:p>
          <a:p>
            <a:pPr algn="ctr" marL="561341" indent="-280670" lvl="1">
              <a:lnSpc>
                <a:spcPts val="4160"/>
              </a:lnSpc>
              <a:buFont typeface="Arial"/>
              <a:buChar char="•"/>
            </a:pPr>
            <a:r>
              <a:rPr lang="en-US" sz="2600">
                <a:solidFill>
                  <a:srgbClr val="FFFFFF"/>
                </a:solidFill>
                <a:latin typeface="Aileron"/>
                <a:ea typeface="Aileron"/>
                <a:cs typeface="Aileron"/>
                <a:sym typeface="Aileron"/>
              </a:rPr>
              <a:t>Client Focus: A commitment to understanding client needs and exceeding expectations.</a:t>
            </a:r>
          </a:p>
          <a:p>
            <a:pPr algn="ctr" marL="561341" indent="-280670" lvl="1">
              <a:lnSpc>
                <a:spcPts val="4160"/>
              </a:lnSpc>
              <a:buFont typeface="Arial"/>
              <a:buChar char="•"/>
            </a:pPr>
            <a:r>
              <a:rPr lang="en-US" sz="2600">
                <a:solidFill>
                  <a:srgbClr val="FFFFFF"/>
                </a:solidFill>
                <a:latin typeface="Aileron"/>
                <a:ea typeface="Aileron"/>
                <a:cs typeface="Aileron"/>
                <a:sym typeface="Aileron"/>
              </a:rPr>
              <a:t>Project Management Skills: Effective project management to ensure timely delivery.</a:t>
            </a:r>
          </a:p>
          <a:p>
            <a:pPr algn="ctr" marL="561341" indent="-280670" lvl="1">
              <a:lnSpc>
                <a:spcPts val="4160"/>
              </a:lnSpc>
              <a:buFont typeface="Arial"/>
              <a:buChar char="•"/>
            </a:pPr>
            <a:r>
              <a:rPr lang="en-US" sz="2600">
                <a:solidFill>
                  <a:srgbClr val="FFFFFF"/>
                </a:solidFill>
                <a:latin typeface="Aileron"/>
                <a:ea typeface="Aileron"/>
                <a:cs typeface="Aileron"/>
                <a:sym typeface="Aileron"/>
              </a:rPr>
              <a:t>Communication Skills: Clear and effective communication to keep clients informed throughout the process.</a:t>
            </a:r>
          </a:p>
          <a:p>
            <a:pPr algn="ctr">
              <a:lnSpc>
                <a:spcPts val="4160"/>
              </a:lnSpc>
            </a:pPr>
            <a:r>
              <a:rPr lang="en-US" sz="2600">
                <a:solidFill>
                  <a:srgbClr val="FFFFFF"/>
                </a:solidFill>
                <a:latin typeface="Aileron"/>
                <a:ea typeface="Aileron"/>
                <a:cs typeface="Aileron"/>
                <a:sym typeface="Aileron"/>
              </a:rPr>
              <a:t>How to Choose the Right Website Design and Development Company</a:t>
            </a:r>
          </a:p>
          <a:p>
            <a:pPr algn="ctr" marL="561341" indent="-280670" lvl="1">
              <a:lnSpc>
                <a:spcPts val="4160"/>
              </a:lnSpc>
              <a:spcBef>
                <a:spcPct val="0"/>
              </a:spcBef>
              <a:buFont typeface="Arial"/>
              <a:buChar char="•"/>
            </a:pPr>
            <a:r>
              <a:rPr lang="en-US" sz="2600">
                <a:solidFill>
                  <a:srgbClr val="FFFFFF"/>
                </a:solidFill>
                <a:latin typeface="Aileron"/>
                <a:ea typeface="Aileron"/>
                <a:cs typeface="Aileron"/>
                <a:sym typeface="Aileron"/>
              </a:rPr>
              <a:t>Define </a:t>
            </a:r>
            <a:r>
              <a:rPr lang="en-US" sz="2600">
                <a:solidFill>
                  <a:srgbClr val="FFFFFF"/>
                </a:solidFill>
                <a:latin typeface="Aileron"/>
                <a:ea typeface="Aileron"/>
                <a:cs typeface="Aileron"/>
                <a:sym typeface="Aileron"/>
              </a:rPr>
              <a:t>Your Needs: Clearly outline your project requirements, including budget, timeline, and specific features.</a:t>
            </a:r>
          </a:p>
        </p:txBody>
      </p:sp>
      <p:sp>
        <p:nvSpPr>
          <p:cNvPr name="TextBox 3" id="3"/>
          <p:cNvSpPr txBox="true"/>
          <p:nvPr/>
        </p:nvSpPr>
        <p:spPr>
          <a:xfrm rot="0">
            <a:off x="11015052" y="9559649"/>
            <a:ext cx="4754017" cy="496570"/>
          </a:xfrm>
          <a:prstGeom prst="rect">
            <a:avLst/>
          </a:prstGeom>
        </p:spPr>
        <p:txBody>
          <a:bodyPr anchor="t" rtlCol="false" tIns="0" lIns="0" bIns="0" rIns="0">
            <a:spAutoFit/>
          </a:bodyPr>
          <a:lstStyle/>
          <a:p>
            <a:pPr algn="ctr">
              <a:lnSpc>
                <a:spcPts val="4160"/>
              </a:lnSpc>
            </a:pPr>
            <a:r>
              <a:rPr lang="en-US" sz="2600">
                <a:solidFill>
                  <a:srgbClr val="FFFFFF"/>
                </a:solidFill>
                <a:latin typeface="Aileron"/>
                <a:ea typeface="Aileron"/>
                <a:cs typeface="Aileron"/>
                <a:sym typeface="Aileron"/>
              </a:rPr>
              <a:t>www.quorawebsolution.com</a:t>
            </a:r>
          </a:p>
        </p:txBody>
      </p:sp>
    </p:spTree>
  </p:cSld>
  <p:clrMapOvr>
    <a:masterClrMapping/>
  </p:clrMapOvr>
</p:sld>
</file>

<file path=ppt/slides/slide14.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4882383"/>
            <a:ext cx="18288000" cy="5020310"/>
          </a:xfrm>
          <a:prstGeom prst="rect">
            <a:avLst/>
          </a:prstGeom>
        </p:spPr>
        <p:txBody>
          <a:bodyPr anchor="t" rtlCol="false" tIns="0" lIns="0" bIns="0" rIns="0">
            <a:spAutoFit/>
          </a:bodyPr>
          <a:lstStyle/>
          <a:p>
            <a:pPr algn="ctr" marL="561341" indent="-280670" lvl="1">
              <a:lnSpc>
                <a:spcPts val="3640"/>
              </a:lnSpc>
              <a:buFont typeface="Arial"/>
              <a:buChar char="•"/>
            </a:pPr>
          </a:p>
          <a:p>
            <a:pPr algn="ctr" marL="561341" indent="-280670" lvl="1">
              <a:lnSpc>
                <a:spcPts val="3640"/>
              </a:lnSpc>
              <a:spcBef>
                <a:spcPct val="0"/>
              </a:spcBef>
              <a:buFont typeface="Arial"/>
              <a:buChar char="•"/>
            </a:pPr>
            <a:r>
              <a:rPr lang="en-US" sz="2600">
                <a:solidFill>
                  <a:srgbClr val="FFFFFF"/>
                </a:solidFill>
                <a:latin typeface="Aileron"/>
                <a:ea typeface="Aileron"/>
                <a:cs typeface="Aileron"/>
                <a:sym typeface="Aileron"/>
              </a:rPr>
              <a:t>Research and Shortlist: Identify potential companies based </a:t>
            </a:r>
            <a:r>
              <a:rPr lang="en-US" sz="2600">
                <a:solidFill>
                  <a:srgbClr val="FFFFFF"/>
                </a:solidFill>
                <a:latin typeface="Aileron"/>
                <a:ea typeface="Aileron"/>
                <a:cs typeface="Aileron"/>
                <a:sym typeface="Aileron"/>
              </a:rPr>
              <a:t>on their portfolio, reviews, and online presence.</a:t>
            </a:r>
          </a:p>
          <a:p>
            <a:pPr algn="ctr" marL="561341" indent="-280670" lvl="1">
              <a:lnSpc>
                <a:spcPts val="3640"/>
              </a:lnSpc>
              <a:spcBef>
                <a:spcPct val="0"/>
              </a:spcBef>
              <a:buFont typeface="Arial"/>
              <a:buChar char="•"/>
            </a:pPr>
            <a:r>
              <a:rPr lang="en-US" sz="2600">
                <a:solidFill>
                  <a:srgbClr val="FFFFFF"/>
                </a:solidFill>
                <a:latin typeface="Aileron"/>
                <a:ea typeface="Aileron"/>
                <a:cs typeface="Aileron"/>
                <a:sym typeface="Aileron"/>
              </a:rPr>
              <a:t>Request Proposals: Ask shortlisted companies to submit detailed proposals outlining their approach, timeline, and pricing.</a:t>
            </a:r>
          </a:p>
          <a:p>
            <a:pPr algn="ctr" marL="561341" indent="-280670" lvl="1">
              <a:lnSpc>
                <a:spcPts val="3640"/>
              </a:lnSpc>
              <a:spcBef>
                <a:spcPct val="0"/>
              </a:spcBef>
              <a:buFont typeface="Arial"/>
              <a:buChar char="•"/>
            </a:pPr>
            <a:r>
              <a:rPr lang="en-US" sz="2600">
                <a:solidFill>
                  <a:srgbClr val="FFFFFF"/>
                </a:solidFill>
                <a:latin typeface="Aileron"/>
                <a:ea typeface="Aileron"/>
                <a:cs typeface="Aileron"/>
                <a:sym typeface="Aileron"/>
              </a:rPr>
              <a:t>Interview Potential Companies: Conduct interviews to assess their understanding of your project and their communication skills.</a:t>
            </a:r>
          </a:p>
          <a:p>
            <a:pPr algn="ctr" marL="561341" indent="-280670" lvl="1">
              <a:lnSpc>
                <a:spcPts val="3640"/>
              </a:lnSpc>
              <a:spcBef>
                <a:spcPct val="0"/>
              </a:spcBef>
              <a:buFont typeface="Arial"/>
              <a:buChar char="•"/>
            </a:pPr>
            <a:r>
              <a:rPr lang="en-US" sz="2600">
                <a:solidFill>
                  <a:srgbClr val="FFFFFF"/>
                </a:solidFill>
                <a:latin typeface="Aileron"/>
                <a:ea typeface="Aileron"/>
                <a:cs typeface="Aileron"/>
                <a:sym typeface="Aileron"/>
              </a:rPr>
              <a:t>Check References: Contact previous clients to get feedback on the company's performance.</a:t>
            </a:r>
          </a:p>
          <a:p>
            <a:pPr algn="ctr" marL="561341" indent="-280670" lvl="1">
              <a:lnSpc>
                <a:spcPts val="3640"/>
              </a:lnSpc>
              <a:spcBef>
                <a:spcPct val="0"/>
              </a:spcBef>
              <a:buFont typeface="Arial"/>
              <a:buChar char="•"/>
            </a:pPr>
            <a:r>
              <a:rPr lang="en-US" sz="2600">
                <a:solidFill>
                  <a:srgbClr val="FFFFFF"/>
                </a:solidFill>
                <a:latin typeface="Aileron"/>
                <a:ea typeface="Aileron"/>
                <a:cs typeface="Aileron"/>
                <a:sym typeface="Aileron"/>
              </a:rPr>
              <a:t>Review Contracts: Carefully review the contract to ensure it protects your interests.</a:t>
            </a:r>
          </a:p>
          <a:p>
            <a:pPr algn="ctr">
              <a:lnSpc>
                <a:spcPts val="3640"/>
              </a:lnSpc>
              <a:spcBef>
                <a:spcPct val="0"/>
              </a:spcBef>
            </a:pPr>
            <a:r>
              <a:rPr lang="en-US" sz="2600">
                <a:solidFill>
                  <a:srgbClr val="FFFFFF"/>
                </a:solidFill>
                <a:latin typeface="Aileron"/>
                <a:ea typeface="Aileron"/>
                <a:cs typeface="Aileron"/>
                <a:sym typeface="Aileron"/>
              </a:rPr>
              <a:t>By partnering with a top website design and development company, businesses can unlock the full potential of the digital world. These firms are the architects of the digital age, shaping the future of online experiences.</a:t>
            </a:r>
          </a:p>
          <a:p>
            <a:pPr algn="ctr">
              <a:lnSpc>
                <a:spcPts val="3640"/>
              </a:lnSpc>
              <a:spcBef>
                <a:spcPct val="0"/>
              </a:spcBef>
            </a:pPr>
          </a:p>
        </p:txBody>
      </p:sp>
      <p:sp>
        <p:nvSpPr>
          <p:cNvPr name="TextBox 3" id="3"/>
          <p:cNvSpPr txBox="true"/>
          <p:nvPr/>
        </p:nvSpPr>
        <p:spPr>
          <a:xfrm rot="0">
            <a:off x="11015052" y="9559649"/>
            <a:ext cx="4754017" cy="496570"/>
          </a:xfrm>
          <a:prstGeom prst="rect">
            <a:avLst/>
          </a:prstGeom>
        </p:spPr>
        <p:txBody>
          <a:bodyPr anchor="t" rtlCol="false" tIns="0" lIns="0" bIns="0" rIns="0">
            <a:spAutoFit/>
          </a:bodyPr>
          <a:lstStyle/>
          <a:p>
            <a:pPr algn="ctr">
              <a:lnSpc>
                <a:spcPts val="4160"/>
              </a:lnSpc>
            </a:pPr>
            <a:r>
              <a:rPr lang="en-US" sz="2600">
                <a:solidFill>
                  <a:srgbClr val="FFFFFF"/>
                </a:solidFill>
                <a:latin typeface="Aileron"/>
                <a:ea typeface="Aileron"/>
                <a:cs typeface="Aileron"/>
                <a:sym typeface="Aileron"/>
              </a:rPr>
              <a:t>www.quorawebsolution.com</a:t>
            </a:r>
          </a:p>
        </p:txBody>
      </p:sp>
    </p:spTree>
  </p:cSld>
  <p:clrMapOvr>
    <a:masterClrMapping/>
  </p:clrMapOvr>
</p:sld>
</file>

<file path=ppt/slides/slide15.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2843055"/>
            <a:ext cx="18288000" cy="2592070"/>
          </a:xfrm>
          <a:prstGeom prst="rect">
            <a:avLst/>
          </a:prstGeom>
        </p:spPr>
        <p:txBody>
          <a:bodyPr anchor="t" rtlCol="false" tIns="0" lIns="0" bIns="0" rIns="0">
            <a:spAutoFit/>
          </a:bodyPr>
          <a:lstStyle/>
          <a:p>
            <a:pPr algn="ctr">
              <a:lnSpc>
                <a:spcPts val="4160"/>
              </a:lnSpc>
            </a:pPr>
            <a:r>
              <a:rPr lang="en-US" sz="2600">
                <a:solidFill>
                  <a:srgbClr val="FFFFFF"/>
                </a:solidFill>
                <a:latin typeface="Aileron"/>
                <a:ea typeface="Aileron"/>
                <a:cs typeface="Aileron"/>
                <a:sym typeface="Aileron"/>
              </a:rPr>
              <a:t>Quora Web Solution: Quora Web Solution is a trusted website development company based in Bangalore, India, offering a wide array of services to not only domestic but global clientele. Be it Website Design and Development, SEO services, Digital Marketing, Branding, App Development, Ecommerce Solution, and Logo Creation . Quora Web Solution has the best website developers offering top quality services and that is the reason why we are well known as one of the best Website Development Companies in Bangalore, India.</a:t>
            </a:r>
          </a:p>
        </p:txBody>
      </p:sp>
      <p:sp>
        <p:nvSpPr>
          <p:cNvPr name="TextBox 3" id="3"/>
          <p:cNvSpPr txBox="true"/>
          <p:nvPr/>
        </p:nvSpPr>
        <p:spPr>
          <a:xfrm rot="0">
            <a:off x="2013049" y="7190105"/>
            <a:ext cx="7130951" cy="2068195"/>
          </a:xfrm>
          <a:prstGeom prst="rect">
            <a:avLst/>
          </a:prstGeom>
        </p:spPr>
        <p:txBody>
          <a:bodyPr anchor="t" rtlCol="false" tIns="0" lIns="0" bIns="0" rIns="0">
            <a:spAutoFit/>
          </a:bodyPr>
          <a:lstStyle/>
          <a:p>
            <a:pPr algn="ctr">
              <a:lnSpc>
                <a:spcPts val="4160"/>
              </a:lnSpc>
            </a:pPr>
            <a:r>
              <a:rPr lang="en-US" sz="2600">
                <a:solidFill>
                  <a:srgbClr val="FFFFFF"/>
                </a:solidFill>
                <a:latin typeface="Aileron"/>
                <a:ea typeface="Aileron"/>
                <a:cs typeface="Aileron"/>
                <a:sym typeface="Aileron"/>
              </a:rPr>
              <a:t>Visit Us - www.quorawebsolution.com</a:t>
            </a:r>
          </a:p>
          <a:p>
            <a:pPr algn="ctr">
              <a:lnSpc>
                <a:spcPts val="4160"/>
              </a:lnSpc>
            </a:pPr>
            <a:r>
              <a:rPr lang="en-US" sz="2600">
                <a:solidFill>
                  <a:srgbClr val="FFFFFF"/>
                </a:solidFill>
                <a:latin typeface="Aileron"/>
                <a:ea typeface="Aileron"/>
                <a:cs typeface="Aileron"/>
                <a:sym typeface="Aileron"/>
              </a:rPr>
              <a:t>Call Us - +91 9986 056 909</a:t>
            </a:r>
          </a:p>
          <a:p>
            <a:pPr algn="ctr">
              <a:lnSpc>
                <a:spcPts val="4160"/>
              </a:lnSpc>
            </a:pPr>
            <a:r>
              <a:rPr lang="en-US" sz="2600">
                <a:solidFill>
                  <a:srgbClr val="FFFFFF"/>
                </a:solidFill>
                <a:latin typeface="Aileron"/>
                <a:ea typeface="Aileron"/>
                <a:cs typeface="Aileron"/>
                <a:sym typeface="Aileron"/>
              </a:rPr>
              <a:t>Mail Us - info@quorawebsolutions.com</a:t>
            </a:r>
          </a:p>
          <a:p>
            <a:pPr algn="ctr">
              <a:lnSpc>
                <a:spcPts val="4160"/>
              </a:lnSpc>
            </a:pPr>
          </a:p>
        </p:txBody>
      </p:sp>
      <p:sp>
        <p:nvSpPr>
          <p:cNvPr name="TextBox 4" id="4"/>
          <p:cNvSpPr txBox="true"/>
          <p:nvPr/>
        </p:nvSpPr>
        <p:spPr>
          <a:xfrm rot="0">
            <a:off x="11015052" y="9559649"/>
            <a:ext cx="4754017" cy="496570"/>
          </a:xfrm>
          <a:prstGeom prst="rect">
            <a:avLst/>
          </a:prstGeom>
        </p:spPr>
        <p:txBody>
          <a:bodyPr anchor="t" rtlCol="false" tIns="0" lIns="0" bIns="0" rIns="0">
            <a:spAutoFit/>
          </a:bodyPr>
          <a:lstStyle/>
          <a:p>
            <a:pPr algn="ctr">
              <a:lnSpc>
                <a:spcPts val="4160"/>
              </a:lnSpc>
            </a:pPr>
            <a:r>
              <a:rPr lang="en-US" sz="2600">
                <a:solidFill>
                  <a:srgbClr val="FFFFFF"/>
                </a:solidFill>
                <a:latin typeface="Aileron"/>
                <a:ea typeface="Aileron"/>
                <a:cs typeface="Aileron"/>
                <a:sym typeface="Aileron"/>
              </a:rPr>
              <a:t>www.quorawebsolution.com</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5400000">
            <a:off x="4000500" y="-4000500"/>
            <a:ext cx="10287000" cy="18288000"/>
            <a:chOff x="0" y="0"/>
            <a:chExt cx="13716000" cy="24384000"/>
          </a:xfrm>
        </p:grpSpPr>
        <p:sp>
          <p:nvSpPr>
            <p:cNvPr name="Freeform 3" id="3"/>
            <p:cNvSpPr/>
            <p:nvPr/>
          </p:nvSpPr>
          <p:spPr>
            <a:xfrm flipH="false" flipV="false" rot="0">
              <a:off x="0" y="0"/>
              <a:ext cx="13716000" cy="24384000"/>
            </a:xfrm>
            <a:custGeom>
              <a:avLst/>
              <a:gdLst/>
              <a:ahLst/>
              <a:cxnLst/>
              <a:rect r="r" b="b" t="t" l="l"/>
              <a:pathLst>
                <a:path h="24384000" w="13716000">
                  <a:moveTo>
                    <a:pt x="13716000" y="0"/>
                  </a:moveTo>
                  <a:lnTo>
                    <a:pt x="13716000" y="24384000"/>
                  </a:lnTo>
                  <a:lnTo>
                    <a:pt x="0" y="24384000"/>
                  </a:lnTo>
                  <a:lnTo>
                    <a:pt x="0" y="0"/>
                  </a:lnTo>
                  <a:lnTo>
                    <a:pt x="13716000" y="0"/>
                  </a:lnTo>
                  <a:close/>
                </a:path>
              </a:pathLst>
            </a:custGeom>
            <a:blipFill>
              <a:blip r:embed="rId2"/>
              <a:stretch>
                <a:fillRect l="-18098" t="0" r="-18098" b="0"/>
              </a:stretch>
            </a:blipFill>
          </p:spPr>
        </p:sp>
      </p:grpSp>
      <p:grpSp>
        <p:nvGrpSpPr>
          <p:cNvPr name="Group 4" id="4"/>
          <p:cNvGrpSpPr/>
          <p:nvPr/>
        </p:nvGrpSpPr>
        <p:grpSpPr>
          <a:xfrm rot="3339144">
            <a:off x="-4591061" y="5209522"/>
            <a:ext cx="9877602" cy="5536051"/>
            <a:chOff x="0" y="0"/>
            <a:chExt cx="13170136" cy="7381401"/>
          </a:xfrm>
        </p:grpSpPr>
        <p:sp>
          <p:nvSpPr>
            <p:cNvPr name="Freeform 5" id="5"/>
            <p:cNvSpPr/>
            <p:nvPr/>
          </p:nvSpPr>
          <p:spPr>
            <a:xfrm flipH="false" flipV="false" rot="0">
              <a:off x="0" y="0"/>
              <a:ext cx="13170154" cy="7381367"/>
            </a:xfrm>
            <a:custGeom>
              <a:avLst/>
              <a:gdLst/>
              <a:ahLst/>
              <a:cxnLst/>
              <a:rect r="r" b="b" t="t" l="l"/>
              <a:pathLst>
                <a:path h="7381367" w="13170154">
                  <a:moveTo>
                    <a:pt x="0" y="0"/>
                  </a:moveTo>
                  <a:lnTo>
                    <a:pt x="13170154" y="0"/>
                  </a:lnTo>
                  <a:lnTo>
                    <a:pt x="13170154" y="7381367"/>
                  </a:lnTo>
                  <a:lnTo>
                    <a:pt x="0" y="7381367"/>
                  </a:lnTo>
                  <a:lnTo>
                    <a:pt x="0" y="0"/>
                  </a:lnTo>
                  <a:close/>
                </a:path>
              </a:pathLst>
            </a:custGeom>
            <a:blipFill>
              <a:blip r:embed="rId3"/>
              <a:stretch>
                <a:fillRect l="0" t="0" r="0" b="0"/>
              </a:stretch>
            </a:blipFill>
          </p:spPr>
        </p:sp>
      </p:grpSp>
      <p:grpSp>
        <p:nvGrpSpPr>
          <p:cNvPr name="Group 6" id="6"/>
          <p:cNvGrpSpPr/>
          <p:nvPr/>
        </p:nvGrpSpPr>
        <p:grpSpPr>
          <a:xfrm rot="0">
            <a:off x="9854955" y="353167"/>
            <a:ext cx="7373989" cy="9232664"/>
            <a:chOff x="0" y="0"/>
            <a:chExt cx="9831986" cy="12310219"/>
          </a:xfrm>
        </p:grpSpPr>
        <p:sp>
          <p:nvSpPr>
            <p:cNvPr name="Freeform 7" id="7"/>
            <p:cNvSpPr/>
            <p:nvPr/>
          </p:nvSpPr>
          <p:spPr>
            <a:xfrm flipH="false" flipV="false" rot="0">
              <a:off x="0" y="0"/>
              <a:ext cx="9832086" cy="12310237"/>
            </a:xfrm>
            <a:custGeom>
              <a:avLst/>
              <a:gdLst/>
              <a:ahLst/>
              <a:cxnLst/>
              <a:rect r="r" b="b" t="t" l="l"/>
              <a:pathLst>
                <a:path h="12310237" w="9832086">
                  <a:moveTo>
                    <a:pt x="9831959" y="12310237"/>
                  </a:moveTo>
                  <a:lnTo>
                    <a:pt x="0" y="12310237"/>
                  </a:lnTo>
                  <a:lnTo>
                    <a:pt x="0" y="0"/>
                  </a:lnTo>
                  <a:lnTo>
                    <a:pt x="9828911" y="0"/>
                  </a:lnTo>
                  <a:lnTo>
                    <a:pt x="9832086" y="12310237"/>
                  </a:lnTo>
                  <a:close/>
                </a:path>
              </a:pathLst>
            </a:custGeom>
            <a:blipFill>
              <a:blip r:embed="rId4"/>
              <a:stretch>
                <a:fillRect l="-43903" t="0" r="-43902" b="0"/>
              </a:stretch>
            </a:blipFill>
          </p:spPr>
        </p:sp>
      </p:grpSp>
      <p:grpSp>
        <p:nvGrpSpPr>
          <p:cNvPr name="Group 8" id="8"/>
          <p:cNvGrpSpPr/>
          <p:nvPr/>
        </p:nvGrpSpPr>
        <p:grpSpPr>
          <a:xfrm rot="0">
            <a:off x="9817595" y="292457"/>
            <a:ext cx="7441705" cy="9340075"/>
            <a:chOff x="0" y="0"/>
            <a:chExt cx="9922273" cy="12453433"/>
          </a:xfrm>
        </p:grpSpPr>
        <p:sp>
          <p:nvSpPr>
            <p:cNvPr name="Freeform 9" id="9"/>
            <p:cNvSpPr/>
            <p:nvPr/>
          </p:nvSpPr>
          <p:spPr>
            <a:xfrm flipH="false" flipV="false" rot="0">
              <a:off x="0" y="0"/>
              <a:ext cx="9922256" cy="12453493"/>
            </a:xfrm>
            <a:custGeom>
              <a:avLst/>
              <a:gdLst/>
              <a:ahLst/>
              <a:cxnLst/>
              <a:rect r="r" b="b" t="t" l="l"/>
              <a:pathLst>
                <a:path h="12453493" w="9922256">
                  <a:moveTo>
                    <a:pt x="9922256" y="12453493"/>
                  </a:moveTo>
                  <a:lnTo>
                    <a:pt x="0" y="12453493"/>
                  </a:lnTo>
                  <a:lnTo>
                    <a:pt x="0" y="0"/>
                  </a:lnTo>
                  <a:lnTo>
                    <a:pt x="9922256" y="0"/>
                  </a:lnTo>
                  <a:lnTo>
                    <a:pt x="9922256" y="12453493"/>
                  </a:lnTo>
                  <a:close/>
                </a:path>
              </a:pathLst>
            </a:custGeom>
            <a:blipFill>
              <a:blip r:embed="rId5"/>
              <a:stretch>
                <a:fillRect l="-33775" t="0" r="-33775" b="0"/>
              </a:stretch>
            </a:blipFill>
          </p:spPr>
        </p:sp>
      </p:grpSp>
      <p:sp>
        <p:nvSpPr>
          <p:cNvPr name="TextBox 10" id="10"/>
          <p:cNvSpPr txBox="true"/>
          <p:nvPr/>
        </p:nvSpPr>
        <p:spPr>
          <a:xfrm rot="0">
            <a:off x="7267729" y="571513"/>
            <a:ext cx="6270719" cy="9143975"/>
          </a:xfrm>
          <a:prstGeom prst="rect">
            <a:avLst/>
          </a:prstGeom>
        </p:spPr>
        <p:txBody>
          <a:bodyPr anchor="t" rtlCol="false" tIns="0" lIns="0" bIns="0" rIns="0">
            <a:spAutoFit/>
          </a:bodyPr>
          <a:lstStyle/>
          <a:p>
            <a:pPr algn="ctr">
              <a:lnSpc>
                <a:spcPts val="2279"/>
              </a:lnSpc>
            </a:pPr>
            <a:r>
              <a:rPr lang="en-US" sz="1899" u="sng">
                <a:solidFill>
                  <a:srgbClr val="FFFFFF"/>
                </a:solidFill>
                <a:latin typeface="Aileron"/>
                <a:ea typeface="Aileron"/>
                <a:cs typeface="Aileron"/>
                <a:sym typeface="Aileron"/>
                <a:hlinkClick r:id="rId6" tooltip="https://www.quorawebsolution.com/wordpress-website-development-company-in-bangalore"/>
              </a:rPr>
              <a:t>WORDPRESS DEVELOPMENT</a:t>
            </a:r>
          </a:p>
          <a:p>
            <a:pPr algn="ctr">
              <a:lnSpc>
                <a:spcPts val="2279"/>
              </a:lnSpc>
            </a:pPr>
          </a:p>
          <a:p>
            <a:pPr algn="ctr">
              <a:lnSpc>
                <a:spcPts val="2279"/>
              </a:lnSpc>
            </a:pPr>
            <a:r>
              <a:rPr lang="en-US" sz="1899" u="sng">
                <a:solidFill>
                  <a:srgbClr val="FFFFFF"/>
                </a:solidFill>
                <a:latin typeface="Aileron"/>
                <a:ea typeface="Aileron"/>
                <a:cs typeface="Aileron"/>
                <a:sym typeface="Aileron"/>
                <a:hlinkClick r:id="rId7" tooltip="https://www.quorawebsolution.com/ecommerce-website-development-company-in-bangalore"/>
              </a:rPr>
              <a:t>ECOMMERCE DEVELOPMENT</a:t>
            </a:r>
          </a:p>
          <a:p>
            <a:pPr algn="ctr">
              <a:lnSpc>
                <a:spcPts val="2279"/>
              </a:lnSpc>
            </a:pPr>
          </a:p>
          <a:p>
            <a:pPr algn="ctr">
              <a:lnSpc>
                <a:spcPts val="2279"/>
              </a:lnSpc>
            </a:pPr>
            <a:r>
              <a:rPr lang="en-US" sz="1899" u="sng">
                <a:solidFill>
                  <a:srgbClr val="FFFFFF"/>
                </a:solidFill>
                <a:latin typeface="Aileron"/>
                <a:ea typeface="Aileron"/>
                <a:cs typeface="Aileron"/>
                <a:sym typeface="Aileron"/>
                <a:hlinkClick r:id="rId8" tooltip="https://www.quorawebsolution.com/php-website-development-company-in-bangalore"/>
              </a:rPr>
              <a:t>PHP DEVELOPMENT</a:t>
            </a:r>
          </a:p>
          <a:p>
            <a:pPr algn="ctr">
              <a:lnSpc>
                <a:spcPts val="2279"/>
              </a:lnSpc>
            </a:pPr>
          </a:p>
          <a:p>
            <a:pPr algn="ctr">
              <a:lnSpc>
                <a:spcPts val="2279"/>
              </a:lnSpc>
            </a:pPr>
            <a:r>
              <a:rPr lang="en-US" sz="1899" u="sng">
                <a:solidFill>
                  <a:srgbClr val="FFFFFF"/>
                </a:solidFill>
                <a:latin typeface="Aileron"/>
                <a:ea typeface="Aileron"/>
                <a:cs typeface="Aileron"/>
                <a:sym typeface="Aileron"/>
                <a:hlinkClick r:id="rId9" tooltip="https://www.quorawebsolution.com/cms-website-development-company-in-bangalore"/>
              </a:rPr>
              <a:t>CMS DEVELOPMENT</a:t>
            </a:r>
          </a:p>
          <a:p>
            <a:pPr algn="ctr">
              <a:lnSpc>
                <a:spcPts val="2279"/>
              </a:lnSpc>
            </a:pPr>
          </a:p>
          <a:p>
            <a:pPr algn="ctr">
              <a:lnSpc>
                <a:spcPts val="2279"/>
              </a:lnSpc>
            </a:pPr>
            <a:r>
              <a:rPr lang="en-US" sz="1899" u="sng">
                <a:solidFill>
                  <a:srgbClr val="FFFFFF"/>
                </a:solidFill>
                <a:latin typeface="Aileron"/>
                <a:ea typeface="Aileron"/>
                <a:cs typeface="Aileron"/>
                <a:sym typeface="Aileron"/>
                <a:hlinkClick r:id="rId10" tooltip="https://www.quorawebsolution.com/drupal-development-company-in-bangalore"/>
              </a:rPr>
              <a:t>DRUPAL DEVELOPMENT</a:t>
            </a:r>
          </a:p>
          <a:p>
            <a:pPr algn="ctr">
              <a:lnSpc>
                <a:spcPts val="2279"/>
              </a:lnSpc>
            </a:pPr>
          </a:p>
          <a:p>
            <a:pPr algn="ctr">
              <a:lnSpc>
                <a:spcPts val="2279"/>
              </a:lnSpc>
            </a:pPr>
            <a:r>
              <a:rPr lang="en-US" sz="1899" u="sng">
                <a:solidFill>
                  <a:srgbClr val="FFFFFF"/>
                </a:solidFill>
                <a:latin typeface="Aileron"/>
                <a:ea typeface="Aileron"/>
                <a:cs typeface="Aileron"/>
                <a:sym typeface="Aileron"/>
                <a:hlinkClick r:id="rId11" tooltip="https://www.quorawebsolution.com/website-maintenance-services-in-bangalore"/>
              </a:rPr>
              <a:t>WEBSITE SERVICES</a:t>
            </a:r>
          </a:p>
          <a:p>
            <a:pPr algn="ctr">
              <a:lnSpc>
                <a:spcPts val="2279"/>
              </a:lnSpc>
            </a:pPr>
          </a:p>
          <a:p>
            <a:pPr algn="ctr">
              <a:lnSpc>
                <a:spcPts val="2279"/>
              </a:lnSpc>
            </a:pPr>
            <a:r>
              <a:rPr lang="en-US" sz="1899" u="sng">
                <a:solidFill>
                  <a:srgbClr val="FFFFFF"/>
                </a:solidFill>
                <a:latin typeface="Aileron"/>
                <a:ea typeface="Aileron"/>
                <a:cs typeface="Aileron"/>
                <a:sym typeface="Aileron"/>
                <a:hlinkClick r:id="rId12" tooltip="https://www.quorawebsolution.com/web-portal-development-company-in-bangalore"/>
              </a:rPr>
              <a:t>WEBPORTAL DEVELOPMENT</a:t>
            </a:r>
          </a:p>
          <a:p>
            <a:pPr algn="ctr">
              <a:lnSpc>
                <a:spcPts val="2279"/>
              </a:lnSpc>
            </a:pPr>
          </a:p>
          <a:p>
            <a:pPr algn="ctr">
              <a:lnSpc>
                <a:spcPts val="2279"/>
              </a:lnSpc>
            </a:pPr>
            <a:r>
              <a:rPr lang="en-US" sz="1899" u="sng">
                <a:solidFill>
                  <a:srgbClr val="FFFFFF"/>
                </a:solidFill>
                <a:latin typeface="Aileron"/>
                <a:ea typeface="Aileron"/>
                <a:cs typeface="Aileron"/>
                <a:sym typeface="Aileron"/>
                <a:hlinkClick r:id="rId13" tooltip="https://www.quorawebsolution.com/magento-website-development-company-in-bangalore"/>
              </a:rPr>
              <a:t>MAGENTO DEVELOPMENT</a:t>
            </a:r>
          </a:p>
          <a:p>
            <a:pPr algn="ctr">
              <a:lnSpc>
                <a:spcPts val="2279"/>
              </a:lnSpc>
            </a:pPr>
          </a:p>
          <a:p>
            <a:pPr algn="ctr">
              <a:lnSpc>
                <a:spcPts val="2279"/>
              </a:lnSpc>
            </a:pPr>
            <a:r>
              <a:rPr lang="en-US" sz="1899" u="sng">
                <a:solidFill>
                  <a:srgbClr val="FFFFFF"/>
                </a:solidFill>
                <a:latin typeface="Aileron"/>
                <a:ea typeface="Aileron"/>
                <a:cs typeface="Aileron"/>
                <a:sym typeface="Aileron"/>
                <a:hlinkClick r:id="rId14" tooltip="https://www.quorawebsolution.com/website-development-company-in-bangalore"/>
              </a:rPr>
              <a:t>WEBSITE DEVELOPMENT</a:t>
            </a:r>
          </a:p>
          <a:p>
            <a:pPr algn="ctr">
              <a:lnSpc>
                <a:spcPts val="2279"/>
              </a:lnSpc>
            </a:pPr>
          </a:p>
          <a:p>
            <a:pPr algn="ctr">
              <a:lnSpc>
                <a:spcPts val="2279"/>
              </a:lnSpc>
            </a:pPr>
            <a:r>
              <a:rPr lang="en-US" sz="1899" u="sng">
                <a:solidFill>
                  <a:srgbClr val="FFFFFF"/>
                </a:solidFill>
                <a:latin typeface="Aileron"/>
                <a:ea typeface="Aileron"/>
                <a:cs typeface="Aileron"/>
                <a:sym typeface="Aileron"/>
                <a:hlinkClick r:id="rId15" tooltip="https://www.quorawebsolution.com/joomla-development-company-in-bangalore"/>
              </a:rPr>
              <a:t>JOOMLA DEVELOPMENT</a:t>
            </a:r>
          </a:p>
          <a:p>
            <a:pPr algn="ctr">
              <a:lnSpc>
                <a:spcPts val="2279"/>
              </a:lnSpc>
            </a:pPr>
          </a:p>
          <a:p>
            <a:pPr algn="ctr">
              <a:lnSpc>
                <a:spcPts val="2279"/>
              </a:lnSpc>
            </a:pPr>
            <a:r>
              <a:rPr lang="en-US" sz="1899" u="sng">
                <a:solidFill>
                  <a:srgbClr val="FFFFFF"/>
                </a:solidFill>
                <a:latin typeface="Aileron"/>
                <a:ea typeface="Aileron"/>
                <a:cs typeface="Aileron"/>
                <a:sym typeface="Aileron"/>
                <a:hlinkClick r:id="rId16" tooltip="https://www.quorawebsolution.com/small-business-web-design-and-development-company-in-bangalore"/>
              </a:rPr>
              <a:t>SMALL BUSINESS DEVELOPMENT</a:t>
            </a:r>
          </a:p>
          <a:p>
            <a:pPr algn="ctr">
              <a:lnSpc>
                <a:spcPts val="2279"/>
              </a:lnSpc>
            </a:pPr>
          </a:p>
          <a:p>
            <a:pPr algn="ctr">
              <a:lnSpc>
                <a:spcPts val="2279"/>
              </a:lnSpc>
            </a:pPr>
            <a:r>
              <a:rPr lang="en-US" sz="1899" u="sng">
                <a:solidFill>
                  <a:srgbClr val="FFFFFF"/>
                </a:solidFill>
                <a:latin typeface="Aileron"/>
                <a:ea typeface="Aileron"/>
                <a:cs typeface="Aileron"/>
                <a:sym typeface="Aileron"/>
                <a:hlinkClick r:id="rId17" tooltip="https://www.quorawebsolution.com/cheap-website-development-company-in-bangalore"/>
              </a:rPr>
              <a:t>CHEAP WEBSITE DEVELOPMENT</a:t>
            </a:r>
          </a:p>
          <a:p>
            <a:pPr algn="ctr">
              <a:lnSpc>
                <a:spcPts val="2279"/>
              </a:lnSpc>
            </a:pPr>
          </a:p>
          <a:p>
            <a:pPr algn="ctr">
              <a:lnSpc>
                <a:spcPts val="2279"/>
              </a:lnSpc>
            </a:pPr>
            <a:r>
              <a:rPr lang="en-US" sz="1899" u="sng">
                <a:solidFill>
                  <a:srgbClr val="FFFFFF"/>
                </a:solidFill>
                <a:latin typeface="Aileron"/>
                <a:ea typeface="Aileron"/>
                <a:cs typeface="Aileron"/>
                <a:sym typeface="Aileron"/>
                <a:hlinkClick r:id="rId18" tooltip="https://www.quorawebsolution.com/static-website-development-company-in-bangalore"/>
              </a:rPr>
              <a:t>STATIC WEBSITE DEVELOPMENT</a:t>
            </a:r>
          </a:p>
          <a:p>
            <a:pPr algn="ctr">
              <a:lnSpc>
                <a:spcPts val="2279"/>
              </a:lnSpc>
            </a:pPr>
          </a:p>
          <a:p>
            <a:pPr algn="ctr">
              <a:lnSpc>
                <a:spcPts val="2279"/>
              </a:lnSpc>
            </a:pPr>
            <a:r>
              <a:rPr lang="en-US" sz="1899" u="sng">
                <a:solidFill>
                  <a:srgbClr val="FFFFFF"/>
                </a:solidFill>
                <a:latin typeface="Aileron"/>
                <a:ea typeface="Aileron"/>
                <a:cs typeface="Aileron"/>
                <a:sym typeface="Aileron"/>
                <a:hlinkClick r:id="rId19" tooltip="https://www.quorawebsolution.com/dynamic-website-development-company-in-bangalore"/>
              </a:rPr>
              <a:t>DYNAMIC WEBSITE DEVELOPMENT</a:t>
            </a:r>
          </a:p>
          <a:p>
            <a:pPr algn="ctr">
              <a:lnSpc>
                <a:spcPts val="2279"/>
              </a:lnSpc>
            </a:pPr>
          </a:p>
          <a:p>
            <a:pPr algn="ctr">
              <a:lnSpc>
                <a:spcPts val="2279"/>
              </a:lnSpc>
            </a:pPr>
            <a:r>
              <a:rPr lang="en-US" sz="1899" u="sng">
                <a:solidFill>
                  <a:srgbClr val="FFFFFF"/>
                </a:solidFill>
                <a:latin typeface="Aileron"/>
                <a:ea typeface="Aileron"/>
                <a:cs typeface="Aileron"/>
                <a:sym typeface="Aileron"/>
                <a:hlinkClick r:id="rId20" tooltip="https://www.quorawebsolution.com/website-design-company-in-bangalore"/>
              </a:rPr>
              <a:t>WEBSITE DESIGN COMPANY</a:t>
            </a:r>
          </a:p>
          <a:p>
            <a:pPr algn="ctr">
              <a:lnSpc>
                <a:spcPts val="2279"/>
              </a:lnSpc>
            </a:pPr>
          </a:p>
          <a:p>
            <a:pPr algn="ctr">
              <a:lnSpc>
                <a:spcPts val="2279"/>
              </a:lnSpc>
            </a:pPr>
            <a:r>
              <a:rPr lang="en-US" sz="1899" u="sng">
                <a:solidFill>
                  <a:srgbClr val="FFFFFF"/>
                </a:solidFill>
                <a:latin typeface="Aileron"/>
                <a:ea typeface="Aileron"/>
                <a:cs typeface="Aileron"/>
                <a:sym typeface="Aileron"/>
                <a:hlinkClick r:id="rId21" tooltip="https://www.quorawebsolution.com/tour-and-travel-website-development-company-in-bangalore"/>
              </a:rPr>
              <a:t>TOUR AND TRAVEL WEBSITE DEVELOPMENT</a:t>
            </a:r>
          </a:p>
          <a:p>
            <a:pPr algn="ctr">
              <a:lnSpc>
                <a:spcPts val="2279"/>
              </a:lnSpc>
            </a:pPr>
          </a:p>
        </p:txBody>
      </p:sp>
      <p:sp>
        <p:nvSpPr>
          <p:cNvPr name="TextBox 11" id="11"/>
          <p:cNvSpPr txBox="true"/>
          <p:nvPr/>
        </p:nvSpPr>
        <p:spPr>
          <a:xfrm rot="0">
            <a:off x="1193982" y="343642"/>
            <a:ext cx="2681783" cy="771510"/>
          </a:xfrm>
          <a:prstGeom prst="rect">
            <a:avLst/>
          </a:prstGeom>
        </p:spPr>
        <p:txBody>
          <a:bodyPr anchor="t" rtlCol="false" tIns="0" lIns="0" bIns="0" rIns="0">
            <a:spAutoFit/>
          </a:bodyPr>
          <a:lstStyle/>
          <a:p>
            <a:pPr algn="ctr">
              <a:lnSpc>
                <a:spcPts val="6000"/>
              </a:lnSpc>
            </a:pPr>
            <a:r>
              <a:rPr lang="en-US" sz="5000">
                <a:solidFill>
                  <a:srgbClr val="FFFFFF"/>
                </a:solidFill>
                <a:latin typeface="Aileron"/>
                <a:ea typeface="Aileron"/>
                <a:cs typeface="Aileron"/>
                <a:sym typeface="Aileron"/>
              </a:rPr>
              <a:t>Services</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D10E36"/>
        </a:solidFill>
      </p:bgPr>
    </p:bg>
    <p:spTree>
      <p:nvGrpSpPr>
        <p:cNvPr id="1" name=""/>
        <p:cNvGrpSpPr/>
        <p:nvPr/>
      </p:nvGrpSpPr>
      <p:grpSpPr>
        <a:xfrm>
          <a:off x="0" y="0"/>
          <a:ext cx="0" cy="0"/>
          <a:chOff x="0" y="0"/>
          <a:chExt cx="0" cy="0"/>
        </a:xfrm>
      </p:grpSpPr>
      <p:sp>
        <p:nvSpPr>
          <p:cNvPr name="Freeform 2" id="2"/>
          <p:cNvSpPr/>
          <p:nvPr/>
        </p:nvSpPr>
        <p:spPr>
          <a:xfrm flipH="false" flipV="false" rot="0">
            <a:off x="2353611" y="317341"/>
            <a:ext cx="13414104" cy="6241957"/>
          </a:xfrm>
          <a:custGeom>
            <a:avLst/>
            <a:gdLst/>
            <a:ahLst/>
            <a:cxnLst/>
            <a:rect r="r" b="b" t="t" l="l"/>
            <a:pathLst>
              <a:path h="6241957" w="13414104">
                <a:moveTo>
                  <a:pt x="0" y="0"/>
                </a:moveTo>
                <a:lnTo>
                  <a:pt x="13414104" y="0"/>
                </a:lnTo>
                <a:lnTo>
                  <a:pt x="13414104" y="6241957"/>
                </a:lnTo>
                <a:lnTo>
                  <a:pt x="0" y="6241957"/>
                </a:lnTo>
                <a:lnTo>
                  <a:pt x="0" y="0"/>
                </a:lnTo>
                <a:close/>
              </a:path>
            </a:pathLst>
          </a:custGeom>
          <a:blipFill>
            <a:blip r:embed="rId2"/>
            <a:stretch>
              <a:fillRect l="0" t="-27484" r="0" b="-14774"/>
            </a:stretch>
          </a:blipFill>
        </p:spPr>
      </p:sp>
      <p:sp>
        <p:nvSpPr>
          <p:cNvPr name="TextBox 3" id="3"/>
          <p:cNvSpPr txBox="true"/>
          <p:nvPr/>
        </p:nvSpPr>
        <p:spPr>
          <a:xfrm rot="0">
            <a:off x="0" y="8624471"/>
            <a:ext cx="18288000" cy="1020445"/>
          </a:xfrm>
          <a:prstGeom prst="rect">
            <a:avLst/>
          </a:prstGeom>
        </p:spPr>
        <p:txBody>
          <a:bodyPr anchor="t" rtlCol="false" tIns="0" lIns="0" bIns="0" rIns="0">
            <a:spAutoFit/>
          </a:bodyPr>
          <a:lstStyle/>
          <a:p>
            <a:pPr algn="ctr">
              <a:lnSpc>
                <a:spcPts val="4160"/>
              </a:lnSpc>
            </a:pPr>
            <a:r>
              <a:rPr lang="en-US" sz="2600">
                <a:solidFill>
                  <a:srgbClr val="FFFFFF"/>
                </a:solidFill>
                <a:latin typeface="Aileron"/>
                <a:ea typeface="Aileron"/>
                <a:cs typeface="Aileron"/>
                <a:sym typeface="Aileron"/>
              </a:rPr>
              <a:t>From Concept to Creation: How Top Design and Development Firms Bring Websites to Life</a:t>
            </a:r>
          </a:p>
          <a:p>
            <a:pPr algn="ctr">
              <a:lnSpc>
                <a:spcPts val="4160"/>
              </a:lnSpc>
              <a:spcBef>
                <a:spcPct val="0"/>
              </a:spcBef>
            </a:pPr>
            <a:r>
              <a:rPr lang="en-US" sz="2600">
                <a:solidFill>
                  <a:srgbClr val="FFFFFF"/>
                </a:solidFill>
                <a:latin typeface="Aileron"/>
                <a:ea typeface="Aileron"/>
                <a:cs typeface="Aileron"/>
                <a:sym typeface="Aileron"/>
              </a:rPr>
              <a:t>The Digital Alchemy</a:t>
            </a:r>
          </a:p>
        </p:txBody>
      </p:sp>
      <p:sp>
        <p:nvSpPr>
          <p:cNvPr name="TextBox 4" id="4"/>
          <p:cNvSpPr txBox="true"/>
          <p:nvPr/>
        </p:nvSpPr>
        <p:spPr>
          <a:xfrm rot="0">
            <a:off x="11015052" y="9559649"/>
            <a:ext cx="4754017" cy="496570"/>
          </a:xfrm>
          <a:prstGeom prst="rect">
            <a:avLst/>
          </a:prstGeom>
        </p:spPr>
        <p:txBody>
          <a:bodyPr anchor="t" rtlCol="false" tIns="0" lIns="0" bIns="0" rIns="0">
            <a:spAutoFit/>
          </a:bodyPr>
          <a:lstStyle/>
          <a:p>
            <a:pPr algn="ctr">
              <a:lnSpc>
                <a:spcPts val="4160"/>
              </a:lnSpc>
            </a:pPr>
            <a:r>
              <a:rPr lang="en-US" sz="2600">
                <a:solidFill>
                  <a:srgbClr val="FFFFFF"/>
                </a:solidFill>
                <a:latin typeface="Aileron"/>
                <a:ea typeface="Aileron"/>
                <a:cs typeface="Aileron"/>
                <a:sym typeface="Aileron"/>
              </a:rPr>
              <a:t>www.quorawebsolution.com</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D10E36"/>
        </a:solidFill>
      </p:bgPr>
    </p:bg>
    <p:spTree>
      <p:nvGrpSpPr>
        <p:cNvPr id="1" name=""/>
        <p:cNvGrpSpPr/>
        <p:nvPr/>
      </p:nvGrpSpPr>
      <p:grpSpPr>
        <a:xfrm>
          <a:off x="0" y="0"/>
          <a:ext cx="0" cy="0"/>
          <a:chOff x="0" y="0"/>
          <a:chExt cx="0" cy="0"/>
        </a:xfrm>
      </p:grpSpPr>
      <p:sp>
        <p:nvSpPr>
          <p:cNvPr name="Freeform 2" id="2"/>
          <p:cNvSpPr/>
          <p:nvPr/>
        </p:nvSpPr>
        <p:spPr>
          <a:xfrm flipH="false" flipV="false" rot="0">
            <a:off x="2402825" y="261105"/>
            <a:ext cx="13244345" cy="5983146"/>
          </a:xfrm>
          <a:custGeom>
            <a:avLst/>
            <a:gdLst/>
            <a:ahLst/>
            <a:cxnLst/>
            <a:rect r="r" b="b" t="t" l="l"/>
            <a:pathLst>
              <a:path h="5983146" w="13244345">
                <a:moveTo>
                  <a:pt x="0" y="0"/>
                </a:moveTo>
                <a:lnTo>
                  <a:pt x="13244345" y="0"/>
                </a:lnTo>
                <a:lnTo>
                  <a:pt x="13244345" y="5983146"/>
                </a:lnTo>
                <a:lnTo>
                  <a:pt x="0" y="5983146"/>
                </a:lnTo>
                <a:lnTo>
                  <a:pt x="0" y="0"/>
                </a:lnTo>
                <a:close/>
              </a:path>
            </a:pathLst>
          </a:custGeom>
          <a:blipFill>
            <a:blip r:embed="rId2"/>
            <a:stretch>
              <a:fillRect l="0" t="-16984" r="0" b="-23614"/>
            </a:stretch>
          </a:blipFill>
        </p:spPr>
      </p:sp>
      <p:sp>
        <p:nvSpPr>
          <p:cNvPr name="TextBox 3" id="3"/>
          <p:cNvSpPr txBox="true"/>
          <p:nvPr/>
        </p:nvSpPr>
        <p:spPr>
          <a:xfrm rot="0">
            <a:off x="0" y="8241018"/>
            <a:ext cx="18288000" cy="1020445"/>
          </a:xfrm>
          <a:prstGeom prst="rect">
            <a:avLst/>
          </a:prstGeom>
        </p:spPr>
        <p:txBody>
          <a:bodyPr anchor="t" rtlCol="false" tIns="0" lIns="0" bIns="0" rIns="0">
            <a:spAutoFit/>
          </a:bodyPr>
          <a:lstStyle/>
          <a:p>
            <a:pPr algn="ctr">
              <a:lnSpc>
                <a:spcPts val="4160"/>
              </a:lnSpc>
            </a:pPr>
          </a:p>
          <a:p>
            <a:pPr algn="ctr">
              <a:lnSpc>
                <a:spcPts val="4160"/>
              </a:lnSpc>
              <a:spcBef>
                <a:spcPct val="0"/>
              </a:spcBef>
            </a:pPr>
            <a:r>
              <a:rPr lang="en-US" sz="2600">
                <a:solidFill>
                  <a:srgbClr val="FFFFFF"/>
                </a:solidFill>
                <a:latin typeface="Aileron"/>
                <a:ea typeface="Aileron"/>
                <a:cs typeface="Aileron"/>
                <a:sym typeface="Aileron"/>
              </a:rPr>
              <a:t>A website is a digital storefront, brand ambassador, and customer engagement tool. </a:t>
            </a:r>
          </a:p>
        </p:txBody>
      </p:sp>
      <p:sp>
        <p:nvSpPr>
          <p:cNvPr name="TextBox 4" id="4"/>
          <p:cNvSpPr txBox="true"/>
          <p:nvPr/>
        </p:nvSpPr>
        <p:spPr>
          <a:xfrm rot="0">
            <a:off x="11015052" y="9559649"/>
            <a:ext cx="4754017" cy="496570"/>
          </a:xfrm>
          <a:prstGeom prst="rect">
            <a:avLst/>
          </a:prstGeom>
        </p:spPr>
        <p:txBody>
          <a:bodyPr anchor="t" rtlCol="false" tIns="0" lIns="0" bIns="0" rIns="0">
            <a:spAutoFit/>
          </a:bodyPr>
          <a:lstStyle/>
          <a:p>
            <a:pPr algn="ctr">
              <a:lnSpc>
                <a:spcPts val="4160"/>
              </a:lnSpc>
            </a:pPr>
            <a:r>
              <a:rPr lang="en-US" sz="2600">
                <a:solidFill>
                  <a:srgbClr val="FFFFFF"/>
                </a:solidFill>
                <a:latin typeface="Aileron"/>
                <a:ea typeface="Aileron"/>
                <a:cs typeface="Aileron"/>
                <a:sym typeface="Aileron"/>
              </a:rPr>
              <a:t>www.quorawebsolution.com</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D10E36"/>
        </a:solidFill>
      </p:bgPr>
    </p:bg>
    <p:spTree>
      <p:nvGrpSpPr>
        <p:cNvPr id="1" name=""/>
        <p:cNvGrpSpPr/>
        <p:nvPr/>
      </p:nvGrpSpPr>
      <p:grpSpPr>
        <a:xfrm>
          <a:off x="0" y="0"/>
          <a:ext cx="0" cy="0"/>
          <a:chOff x="0" y="0"/>
          <a:chExt cx="0" cy="0"/>
        </a:xfrm>
      </p:grpSpPr>
      <p:sp>
        <p:nvSpPr>
          <p:cNvPr name="Freeform 2" id="2"/>
          <p:cNvSpPr/>
          <p:nvPr/>
        </p:nvSpPr>
        <p:spPr>
          <a:xfrm flipH="false" flipV="false" rot="0">
            <a:off x="2662880" y="324527"/>
            <a:ext cx="12909350" cy="6438093"/>
          </a:xfrm>
          <a:custGeom>
            <a:avLst/>
            <a:gdLst/>
            <a:ahLst/>
            <a:cxnLst/>
            <a:rect r="r" b="b" t="t" l="l"/>
            <a:pathLst>
              <a:path h="6438093" w="12909350">
                <a:moveTo>
                  <a:pt x="0" y="0"/>
                </a:moveTo>
                <a:lnTo>
                  <a:pt x="12909350" y="0"/>
                </a:lnTo>
                <a:lnTo>
                  <a:pt x="12909350" y="6438093"/>
                </a:lnTo>
                <a:lnTo>
                  <a:pt x="0" y="6438093"/>
                </a:lnTo>
                <a:lnTo>
                  <a:pt x="0" y="0"/>
                </a:lnTo>
                <a:close/>
              </a:path>
            </a:pathLst>
          </a:custGeom>
          <a:blipFill>
            <a:blip r:embed="rId2"/>
            <a:stretch>
              <a:fillRect l="0" t="-14356" r="0" b="-2444"/>
            </a:stretch>
          </a:blipFill>
        </p:spPr>
      </p:sp>
      <p:sp>
        <p:nvSpPr>
          <p:cNvPr name="TextBox 3" id="3"/>
          <p:cNvSpPr txBox="true"/>
          <p:nvPr/>
        </p:nvSpPr>
        <p:spPr>
          <a:xfrm rot="0">
            <a:off x="0" y="8643979"/>
            <a:ext cx="18288000" cy="1020445"/>
          </a:xfrm>
          <a:prstGeom prst="rect">
            <a:avLst/>
          </a:prstGeom>
        </p:spPr>
        <p:txBody>
          <a:bodyPr anchor="t" rtlCol="false" tIns="0" lIns="0" bIns="0" rIns="0">
            <a:spAutoFit/>
          </a:bodyPr>
          <a:lstStyle/>
          <a:p>
            <a:pPr algn="ctr">
              <a:lnSpc>
                <a:spcPts val="4160"/>
              </a:lnSpc>
              <a:spcBef>
                <a:spcPct val="0"/>
              </a:spcBef>
            </a:pPr>
            <a:r>
              <a:rPr lang="en-US" sz="2600">
                <a:solidFill>
                  <a:srgbClr val="FFFFFF"/>
                </a:solidFill>
                <a:latin typeface="Aileron"/>
                <a:ea typeface="Aileron"/>
                <a:cs typeface="Aileron"/>
                <a:sym typeface="Aileron"/>
              </a:rPr>
              <a:t>The process of transforming a mere idea into a fully functional, visually appealing, and user-friendly website is a complex journey that requires a blend of creativity, technical expertise, and strategic thinking.</a:t>
            </a:r>
          </a:p>
        </p:txBody>
      </p:sp>
      <p:sp>
        <p:nvSpPr>
          <p:cNvPr name="TextBox 4" id="4"/>
          <p:cNvSpPr txBox="true"/>
          <p:nvPr/>
        </p:nvSpPr>
        <p:spPr>
          <a:xfrm rot="0">
            <a:off x="11015052" y="9559649"/>
            <a:ext cx="4754017" cy="496570"/>
          </a:xfrm>
          <a:prstGeom prst="rect">
            <a:avLst/>
          </a:prstGeom>
        </p:spPr>
        <p:txBody>
          <a:bodyPr anchor="t" rtlCol="false" tIns="0" lIns="0" bIns="0" rIns="0">
            <a:spAutoFit/>
          </a:bodyPr>
          <a:lstStyle/>
          <a:p>
            <a:pPr algn="ctr">
              <a:lnSpc>
                <a:spcPts val="4160"/>
              </a:lnSpc>
            </a:pPr>
            <a:r>
              <a:rPr lang="en-US" sz="2600">
                <a:solidFill>
                  <a:srgbClr val="FFFFFF"/>
                </a:solidFill>
                <a:latin typeface="Aileron"/>
                <a:ea typeface="Aileron"/>
                <a:cs typeface="Aileron"/>
                <a:sym typeface="Aileron"/>
              </a:rPr>
              <a:t>www.quorawebsolution.com</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D10E36"/>
        </a:solidFill>
      </p:bgPr>
    </p:bg>
    <p:spTree>
      <p:nvGrpSpPr>
        <p:cNvPr id="1" name=""/>
        <p:cNvGrpSpPr/>
        <p:nvPr/>
      </p:nvGrpSpPr>
      <p:grpSpPr>
        <a:xfrm>
          <a:off x="0" y="0"/>
          <a:ext cx="0" cy="0"/>
          <a:chOff x="0" y="0"/>
          <a:chExt cx="0" cy="0"/>
        </a:xfrm>
      </p:grpSpPr>
      <p:sp>
        <p:nvSpPr>
          <p:cNvPr name="Freeform 2" id="2"/>
          <p:cNvSpPr/>
          <p:nvPr/>
        </p:nvSpPr>
        <p:spPr>
          <a:xfrm flipH="false" flipV="false" rot="0">
            <a:off x="2528126" y="352335"/>
            <a:ext cx="12961583" cy="7235339"/>
          </a:xfrm>
          <a:custGeom>
            <a:avLst/>
            <a:gdLst/>
            <a:ahLst/>
            <a:cxnLst/>
            <a:rect r="r" b="b" t="t" l="l"/>
            <a:pathLst>
              <a:path h="7235339" w="12961583">
                <a:moveTo>
                  <a:pt x="0" y="0"/>
                </a:moveTo>
                <a:lnTo>
                  <a:pt x="12961582" y="0"/>
                </a:lnTo>
                <a:lnTo>
                  <a:pt x="12961582" y="7235339"/>
                </a:lnTo>
                <a:lnTo>
                  <a:pt x="0" y="7235339"/>
                </a:lnTo>
                <a:lnTo>
                  <a:pt x="0" y="0"/>
                </a:lnTo>
                <a:close/>
              </a:path>
            </a:pathLst>
          </a:custGeom>
          <a:blipFill>
            <a:blip r:embed="rId2"/>
            <a:stretch>
              <a:fillRect l="0" t="-52198" r="0" b="-26944"/>
            </a:stretch>
          </a:blipFill>
        </p:spPr>
      </p:sp>
      <p:sp>
        <p:nvSpPr>
          <p:cNvPr name="TextBox 3" id="3"/>
          <p:cNvSpPr txBox="true"/>
          <p:nvPr/>
        </p:nvSpPr>
        <p:spPr>
          <a:xfrm rot="0">
            <a:off x="0" y="8643979"/>
            <a:ext cx="18288000" cy="1020445"/>
          </a:xfrm>
          <a:prstGeom prst="rect">
            <a:avLst/>
          </a:prstGeom>
        </p:spPr>
        <p:txBody>
          <a:bodyPr anchor="t" rtlCol="false" tIns="0" lIns="0" bIns="0" rIns="0">
            <a:spAutoFit/>
          </a:bodyPr>
          <a:lstStyle/>
          <a:p>
            <a:pPr algn="ctr">
              <a:lnSpc>
                <a:spcPts val="4160"/>
              </a:lnSpc>
            </a:pPr>
          </a:p>
          <a:p>
            <a:pPr algn="ctr">
              <a:lnSpc>
                <a:spcPts val="4160"/>
              </a:lnSpc>
              <a:spcBef>
                <a:spcPct val="0"/>
              </a:spcBef>
            </a:pPr>
            <a:r>
              <a:rPr lang="en-US" sz="2600">
                <a:solidFill>
                  <a:srgbClr val="FFFFFF"/>
                </a:solidFill>
                <a:latin typeface="Aileron"/>
                <a:ea typeface="Aileron"/>
                <a:cs typeface="Aileron"/>
                <a:sym typeface="Aileron"/>
              </a:rPr>
              <a:t>The Ideation Phase: From Spark to Strategy</a:t>
            </a:r>
          </a:p>
        </p:txBody>
      </p:sp>
      <p:sp>
        <p:nvSpPr>
          <p:cNvPr name="TextBox 4" id="4"/>
          <p:cNvSpPr txBox="true"/>
          <p:nvPr/>
        </p:nvSpPr>
        <p:spPr>
          <a:xfrm rot="0">
            <a:off x="11015052" y="9559649"/>
            <a:ext cx="4754017" cy="496570"/>
          </a:xfrm>
          <a:prstGeom prst="rect">
            <a:avLst/>
          </a:prstGeom>
        </p:spPr>
        <p:txBody>
          <a:bodyPr anchor="t" rtlCol="false" tIns="0" lIns="0" bIns="0" rIns="0">
            <a:spAutoFit/>
          </a:bodyPr>
          <a:lstStyle/>
          <a:p>
            <a:pPr algn="ctr">
              <a:lnSpc>
                <a:spcPts val="4160"/>
              </a:lnSpc>
            </a:pPr>
            <a:r>
              <a:rPr lang="en-US" sz="2600">
                <a:solidFill>
                  <a:srgbClr val="FFFFFF"/>
                </a:solidFill>
                <a:latin typeface="Aileron"/>
                <a:ea typeface="Aileron"/>
                <a:cs typeface="Aileron"/>
                <a:sym typeface="Aileron"/>
              </a:rPr>
              <a:t>www.quorawebsolution.com</a:t>
            </a:r>
          </a:p>
        </p:txBody>
      </p:sp>
    </p:spTree>
  </p:cSld>
  <p:clrMapOvr>
    <a:masterClrMapping/>
  </p:clrMapOvr>
</p:sld>
</file>

<file path=ppt/slides/slide6.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2833003"/>
            <a:ext cx="18288000" cy="5211445"/>
          </a:xfrm>
          <a:prstGeom prst="rect">
            <a:avLst/>
          </a:prstGeom>
        </p:spPr>
        <p:txBody>
          <a:bodyPr anchor="t" rtlCol="false" tIns="0" lIns="0" bIns="0" rIns="0">
            <a:spAutoFit/>
          </a:bodyPr>
          <a:lstStyle/>
          <a:p>
            <a:pPr algn="ctr">
              <a:lnSpc>
                <a:spcPts val="4160"/>
              </a:lnSpc>
            </a:pPr>
          </a:p>
          <a:p>
            <a:pPr algn="ctr">
              <a:lnSpc>
                <a:spcPts val="4160"/>
              </a:lnSpc>
            </a:pPr>
            <a:r>
              <a:rPr lang="en-US" sz="2600">
                <a:solidFill>
                  <a:srgbClr val="FFFFFF"/>
                </a:solidFill>
                <a:latin typeface="Aileron"/>
                <a:ea typeface="Aileron"/>
                <a:cs typeface="Aileron"/>
                <a:sym typeface="Aileron"/>
              </a:rPr>
              <a:t>The journey begins with a spark, an idea, or a business objective. Top design and development firms invest significant time in understanding the client's vision, target audience, and brand identity. Through in-depth discussions and workshops, they delve into the core values, unique selling propositions, and desired user experiences.</a:t>
            </a:r>
          </a:p>
          <a:p>
            <a:pPr algn="ctr">
              <a:lnSpc>
                <a:spcPts val="4160"/>
              </a:lnSpc>
            </a:pPr>
            <a:r>
              <a:rPr lang="en-US" sz="2600">
                <a:solidFill>
                  <a:srgbClr val="FFFFFF"/>
                </a:solidFill>
                <a:latin typeface="Aileron"/>
                <a:ea typeface="Aileron"/>
                <a:cs typeface="Aileron"/>
                <a:sym typeface="Aileron"/>
              </a:rPr>
              <a:t>Laying the Foundation: The Planning and Strategy Phase</a:t>
            </a:r>
          </a:p>
          <a:p>
            <a:pPr algn="ctr">
              <a:lnSpc>
                <a:spcPts val="4160"/>
              </a:lnSpc>
            </a:pPr>
            <a:r>
              <a:rPr lang="en-US" sz="2600">
                <a:solidFill>
                  <a:srgbClr val="FFFFFF"/>
                </a:solidFill>
                <a:latin typeface="Aileron"/>
                <a:ea typeface="Aileron"/>
                <a:cs typeface="Aileron"/>
                <a:sym typeface="Aileron"/>
              </a:rPr>
              <a:t>Once the concept is clear, the next step is to outline a comprehensive strategy. This involves:</a:t>
            </a:r>
          </a:p>
          <a:p>
            <a:pPr algn="ctr" marL="561341" indent="-280670" lvl="1">
              <a:lnSpc>
                <a:spcPts val="4160"/>
              </a:lnSpc>
              <a:buFont typeface="Arial"/>
              <a:buChar char="•"/>
            </a:pPr>
            <a:r>
              <a:rPr lang="en-US" sz="2600">
                <a:solidFill>
                  <a:srgbClr val="FFFFFF"/>
                </a:solidFill>
                <a:latin typeface="Aileron"/>
                <a:ea typeface="Aileron"/>
                <a:cs typeface="Aileron"/>
                <a:sym typeface="Aileron"/>
              </a:rPr>
              <a:t>Information Architecture: Organizing content in a logical and intuitive manner to enhance user navigation.</a:t>
            </a:r>
          </a:p>
          <a:p>
            <a:pPr algn="ctr" marL="561341" indent="-280670" lvl="1">
              <a:lnSpc>
                <a:spcPts val="4160"/>
              </a:lnSpc>
              <a:buFont typeface="Arial"/>
              <a:buChar char="•"/>
            </a:pPr>
            <a:r>
              <a:rPr lang="en-US" sz="2600">
                <a:solidFill>
                  <a:srgbClr val="FFFFFF"/>
                </a:solidFill>
                <a:latin typeface="Aileron"/>
                <a:ea typeface="Aileron"/>
                <a:cs typeface="Aileron"/>
                <a:sym typeface="Aileron"/>
              </a:rPr>
              <a:t>Wireframing: Creating skeletal frameworks of web pages to visualize the layout and structure.</a:t>
            </a:r>
          </a:p>
          <a:p>
            <a:pPr algn="ctr" marL="561341" indent="-280670" lvl="1">
              <a:lnSpc>
                <a:spcPts val="4160"/>
              </a:lnSpc>
              <a:buFont typeface="Arial"/>
              <a:buChar char="•"/>
            </a:pPr>
            <a:r>
              <a:rPr lang="en-US" sz="2600">
                <a:solidFill>
                  <a:srgbClr val="FFFFFF"/>
                </a:solidFill>
                <a:latin typeface="Aileron"/>
                <a:ea typeface="Aileron"/>
                <a:cs typeface="Aileron"/>
                <a:sym typeface="Aileron"/>
              </a:rPr>
              <a:t>Prototyping: Developing interactive prototypes to simulate the user experience.</a:t>
            </a:r>
          </a:p>
          <a:p>
            <a:pPr algn="ctr" marL="561341" indent="-280670" lvl="1">
              <a:lnSpc>
                <a:spcPts val="4160"/>
              </a:lnSpc>
              <a:spcBef>
                <a:spcPct val="0"/>
              </a:spcBef>
              <a:buFont typeface="Arial"/>
              <a:buChar char="•"/>
            </a:pPr>
            <a:r>
              <a:rPr lang="en-US" sz="2600">
                <a:solidFill>
                  <a:srgbClr val="FFFFFF"/>
                </a:solidFill>
                <a:latin typeface="Aileron"/>
                <a:ea typeface="Aileron"/>
                <a:cs typeface="Aileron"/>
                <a:sym typeface="Aileron"/>
              </a:rPr>
              <a:t>User Experience (UX) Design: Focusing on user needs and behaviors to create intuitive and enjoyable interactions.</a:t>
            </a:r>
          </a:p>
        </p:txBody>
      </p:sp>
      <p:sp>
        <p:nvSpPr>
          <p:cNvPr name="TextBox 3" id="3"/>
          <p:cNvSpPr txBox="true"/>
          <p:nvPr/>
        </p:nvSpPr>
        <p:spPr>
          <a:xfrm rot="0">
            <a:off x="11015052" y="9559649"/>
            <a:ext cx="4754017" cy="496570"/>
          </a:xfrm>
          <a:prstGeom prst="rect">
            <a:avLst/>
          </a:prstGeom>
        </p:spPr>
        <p:txBody>
          <a:bodyPr anchor="t" rtlCol="false" tIns="0" lIns="0" bIns="0" rIns="0">
            <a:spAutoFit/>
          </a:bodyPr>
          <a:lstStyle/>
          <a:p>
            <a:pPr algn="ctr">
              <a:lnSpc>
                <a:spcPts val="4160"/>
              </a:lnSpc>
            </a:pPr>
            <a:r>
              <a:rPr lang="en-US" sz="2600">
                <a:solidFill>
                  <a:srgbClr val="FFFFFF"/>
                </a:solidFill>
                <a:latin typeface="Aileron"/>
                <a:ea typeface="Aileron"/>
                <a:cs typeface="Aileron"/>
                <a:sym typeface="Aileron"/>
              </a:rPr>
              <a:t>www.quorawebsolution.com</a:t>
            </a:r>
          </a:p>
        </p:txBody>
      </p:sp>
    </p:spTree>
  </p:cSld>
  <p:clrMapOvr>
    <a:masterClrMapping/>
  </p:clrMapOvr>
</p:sld>
</file>

<file path=ppt/slides/slide7.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2780113"/>
            <a:ext cx="18288000" cy="4687570"/>
          </a:xfrm>
          <a:prstGeom prst="rect">
            <a:avLst/>
          </a:prstGeom>
        </p:spPr>
        <p:txBody>
          <a:bodyPr anchor="t" rtlCol="false" tIns="0" lIns="0" bIns="0" rIns="0">
            <a:spAutoFit/>
          </a:bodyPr>
          <a:lstStyle/>
          <a:p>
            <a:pPr algn="ctr" marL="561341" indent="-280670" lvl="1">
              <a:lnSpc>
                <a:spcPts val="4160"/>
              </a:lnSpc>
              <a:buFont typeface="Arial"/>
              <a:buChar char="•"/>
            </a:pPr>
          </a:p>
          <a:p>
            <a:pPr algn="ctr" marL="561341" indent="-280670" lvl="1">
              <a:lnSpc>
                <a:spcPts val="4160"/>
              </a:lnSpc>
              <a:buFont typeface="Arial"/>
              <a:buChar char="•"/>
            </a:pPr>
            <a:r>
              <a:rPr lang="en-US" sz="2600">
                <a:solidFill>
                  <a:srgbClr val="FFFFFF"/>
                </a:solidFill>
                <a:latin typeface="Aileron"/>
                <a:ea typeface="Aileron"/>
                <a:cs typeface="Aileron"/>
                <a:sym typeface="Aileron"/>
              </a:rPr>
              <a:t>User Interface (UI) Design: Designing visually appealing and consistent interfaces that align with the brand's aesthetic.</a:t>
            </a:r>
          </a:p>
          <a:p>
            <a:pPr algn="ctr">
              <a:lnSpc>
                <a:spcPts val="4160"/>
              </a:lnSpc>
            </a:pPr>
            <a:r>
              <a:rPr lang="en-US" sz="2600">
                <a:solidFill>
                  <a:srgbClr val="FFFFFF"/>
                </a:solidFill>
                <a:latin typeface="Aileron"/>
                <a:ea typeface="Aileron"/>
                <a:cs typeface="Aileron"/>
                <a:sym typeface="Aileron"/>
              </a:rPr>
              <a:t>The Art and Science of Design</a:t>
            </a:r>
          </a:p>
          <a:p>
            <a:pPr algn="ctr">
              <a:lnSpc>
                <a:spcPts val="4160"/>
              </a:lnSpc>
            </a:pPr>
            <a:r>
              <a:rPr lang="en-US" sz="2600">
                <a:solidFill>
                  <a:srgbClr val="FFFFFF"/>
                </a:solidFill>
                <a:latin typeface="Aileron"/>
                <a:ea typeface="Aileron"/>
                <a:cs typeface="Aileron"/>
                <a:sym typeface="Aileron"/>
              </a:rPr>
              <a:t>The design phase is where the website's visual identity takes shape. Top design firms employ a combination of creativity and technical expertise to:</a:t>
            </a:r>
          </a:p>
          <a:p>
            <a:pPr algn="ctr" marL="561341" indent="-280670" lvl="1">
              <a:lnSpc>
                <a:spcPts val="4160"/>
              </a:lnSpc>
              <a:spcBef>
                <a:spcPct val="0"/>
              </a:spcBef>
              <a:buFont typeface="Arial"/>
              <a:buChar char="•"/>
            </a:pPr>
            <a:r>
              <a:rPr lang="en-US" sz="2600">
                <a:solidFill>
                  <a:srgbClr val="FFFFFF"/>
                </a:solidFill>
                <a:latin typeface="Aileron"/>
                <a:ea typeface="Aileron"/>
                <a:cs typeface="Aileron"/>
                <a:sym typeface="Aileron"/>
              </a:rPr>
              <a:t>Visual Design: Creating engaging lay</a:t>
            </a:r>
            <a:r>
              <a:rPr lang="en-US" sz="2600">
                <a:solidFill>
                  <a:srgbClr val="FFFFFF"/>
                </a:solidFill>
                <a:latin typeface="Aileron"/>
                <a:ea typeface="Aileron"/>
                <a:cs typeface="Aileron"/>
                <a:sym typeface="Aileron"/>
              </a:rPr>
              <a:t>outs, color palettes, and typography that resonate with the target audience.</a:t>
            </a:r>
          </a:p>
          <a:p>
            <a:pPr algn="ctr" marL="561341" indent="-280670" lvl="1">
              <a:lnSpc>
                <a:spcPts val="4160"/>
              </a:lnSpc>
              <a:spcBef>
                <a:spcPct val="0"/>
              </a:spcBef>
              <a:buFont typeface="Arial"/>
              <a:buChar char="•"/>
            </a:pPr>
            <a:r>
              <a:rPr lang="en-US" sz="2600">
                <a:solidFill>
                  <a:srgbClr val="FFFFFF"/>
                </a:solidFill>
                <a:latin typeface="Aileron"/>
                <a:ea typeface="Aileron"/>
                <a:cs typeface="Aileron"/>
                <a:sym typeface="Aileron"/>
              </a:rPr>
              <a:t>Responsive Design: Ensuring the website adapts seamlessly to different screen sizes and devices.</a:t>
            </a:r>
          </a:p>
          <a:p>
            <a:pPr algn="ctr" marL="561341" indent="-280670" lvl="1">
              <a:lnSpc>
                <a:spcPts val="4160"/>
              </a:lnSpc>
              <a:spcBef>
                <a:spcPct val="0"/>
              </a:spcBef>
              <a:buFont typeface="Arial"/>
              <a:buChar char="•"/>
            </a:pPr>
            <a:r>
              <a:rPr lang="en-US" sz="2600">
                <a:solidFill>
                  <a:srgbClr val="FFFFFF"/>
                </a:solidFill>
                <a:latin typeface="Aileron"/>
                <a:ea typeface="Aileron"/>
                <a:cs typeface="Aileron"/>
                <a:sym typeface="Aileron"/>
              </a:rPr>
              <a:t>Branding and Identity: Reinforcing the brand's visual language and messaging across the website.</a:t>
            </a:r>
          </a:p>
          <a:p>
            <a:pPr algn="ctr">
              <a:lnSpc>
                <a:spcPts val="4160"/>
              </a:lnSpc>
              <a:spcBef>
                <a:spcPct val="0"/>
              </a:spcBef>
            </a:pPr>
            <a:r>
              <a:rPr lang="en-US" sz="2600">
                <a:solidFill>
                  <a:srgbClr val="FFFFFF"/>
                </a:solidFill>
                <a:latin typeface="Aileron"/>
                <a:ea typeface="Aileron"/>
                <a:cs typeface="Aileron"/>
                <a:sym typeface="Aileron"/>
              </a:rPr>
              <a:t>Bringing It to Life: The Development Phase</a:t>
            </a:r>
          </a:p>
        </p:txBody>
      </p:sp>
      <p:sp>
        <p:nvSpPr>
          <p:cNvPr name="TextBox 3" id="3"/>
          <p:cNvSpPr txBox="true"/>
          <p:nvPr/>
        </p:nvSpPr>
        <p:spPr>
          <a:xfrm rot="0">
            <a:off x="11015052" y="9559649"/>
            <a:ext cx="4754017" cy="496570"/>
          </a:xfrm>
          <a:prstGeom prst="rect">
            <a:avLst/>
          </a:prstGeom>
        </p:spPr>
        <p:txBody>
          <a:bodyPr anchor="t" rtlCol="false" tIns="0" lIns="0" bIns="0" rIns="0">
            <a:spAutoFit/>
          </a:bodyPr>
          <a:lstStyle/>
          <a:p>
            <a:pPr algn="ctr">
              <a:lnSpc>
                <a:spcPts val="4160"/>
              </a:lnSpc>
            </a:pPr>
            <a:r>
              <a:rPr lang="en-US" sz="2600">
                <a:solidFill>
                  <a:srgbClr val="FFFFFF"/>
                </a:solidFill>
                <a:latin typeface="Aileron"/>
                <a:ea typeface="Aileron"/>
                <a:cs typeface="Aileron"/>
                <a:sym typeface="Aileron"/>
              </a:rPr>
              <a:t>www.quorawebsolution.com</a:t>
            </a:r>
          </a:p>
        </p:txBody>
      </p:sp>
    </p:spTree>
  </p:cSld>
  <p:clrMapOvr>
    <a:masterClrMapping/>
  </p:clrMapOvr>
</p:sld>
</file>

<file path=ppt/slides/slide8.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2700778"/>
            <a:ext cx="18288000" cy="6259195"/>
          </a:xfrm>
          <a:prstGeom prst="rect">
            <a:avLst/>
          </a:prstGeom>
        </p:spPr>
        <p:txBody>
          <a:bodyPr anchor="t" rtlCol="false" tIns="0" lIns="0" bIns="0" rIns="0">
            <a:spAutoFit/>
          </a:bodyPr>
          <a:lstStyle/>
          <a:p>
            <a:pPr algn="ctr">
              <a:lnSpc>
                <a:spcPts val="4160"/>
              </a:lnSpc>
            </a:pPr>
          </a:p>
          <a:p>
            <a:pPr algn="ctr">
              <a:lnSpc>
                <a:spcPts val="4160"/>
              </a:lnSpc>
            </a:pPr>
            <a:r>
              <a:rPr lang="en-US" sz="2600">
                <a:solidFill>
                  <a:srgbClr val="FFFFFF"/>
                </a:solidFill>
                <a:latin typeface="Aileron"/>
                <a:ea typeface="Aileron"/>
                <a:cs typeface="Aileron"/>
                <a:sym typeface="Aileron"/>
              </a:rPr>
              <a:t>The development phase is the technical backbone of the website. Skilled developers transform the design into a functional reality using:</a:t>
            </a:r>
          </a:p>
          <a:p>
            <a:pPr algn="ctr" marL="561341" indent="-280670" lvl="1">
              <a:lnSpc>
                <a:spcPts val="4160"/>
              </a:lnSpc>
              <a:buFont typeface="Arial"/>
              <a:buChar char="•"/>
            </a:pPr>
            <a:r>
              <a:rPr lang="en-US" sz="2600">
                <a:solidFill>
                  <a:srgbClr val="FFFFFF"/>
                </a:solidFill>
                <a:latin typeface="Aileron"/>
                <a:ea typeface="Aileron"/>
                <a:cs typeface="Aileron"/>
                <a:sym typeface="Aileron"/>
              </a:rPr>
              <a:t>Front-End Development: Building the user interface.</a:t>
            </a:r>
          </a:p>
          <a:p>
            <a:pPr algn="ctr" marL="561341" indent="-280670" lvl="1">
              <a:lnSpc>
                <a:spcPts val="4160"/>
              </a:lnSpc>
              <a:buFont typeface="Arial"/>
              <a:buChar char="•"/>
            </a:pPr>
            <a:r>
              <a:rPr lang="en-US" sz="2600">
                <a:solidFill>
                  <a:srgbClr val="FFFFFF"/>
                </a:solidFill>
                <a:latin typeface="Aileron"/>
                <a:ea typeface="Aileron"/>
                <a:cs typeface="Aileron"/>
                <a:sym typeface="Aileron"/>
              </a:rPr>
              <a:t>Back-End Development: Creating the server-side logic and database systems.</a:t>
            </a:r>
          </a:p>
          <a:p>
            <a:pPr algn="ctr" marL="561341" indent="-280670" lvl="1">
              <a:lnSpc>
                <a:spcPts val="4160"/>
              </a:lnSpc>
              <a:buFont typeface="Arial"/>
              <a:buChar char="•"/>
            </a:pPr>
            <a:r>
              <a:rPr lang="en-US" sz="2600">
                <a:solidFill>
                  <a:srgbClr val="FFFFFF"/>
                </a:solidFill>
                <a:latin typeface="Aileron"/>
                <a:ea typeface="Aileron"/>
                <a:cs typeface="Aileron"/>
                <a:sym typeface="Aileron"/>
              </a:rPr>
              <a:t>Content Management Systems (CMS): Implementing CMS platforms like WordPress, Drupal, or custom solutions for content management.</a:t>
            </a:r>
          </a:p>
          <a:p>
            <a:pPr algn="ctr" marL="561341" indent="-280670" lvl="1">
              <a:lnSpc>
                <a:spcPts val="4160"/>
              </a:lnSpc>
              <a:buFont typeface="Arial"/>
              <a:buChar char="•"/>
            </a:pPr>
            <a:r>
              <a:rPr lang="en-US" sz="2600">
                <a:solidFill>
                  <a:srgbClr val="FFFFFF"/>
                </a:solidFill>
                <a:latin typeface="Aileron"/>
                <a:ea typeface="Aileron"/>
                <a:cs typeface="Aileron"/>
                <a:sym typeface="Aileron"/>
              </a:rPr>
              <a:t>E-commerce Integration: Integrating e-commerce functionalities for online sales.</a:t>
            </a:r>
          </a:p>
          <a:p>
            <a:pPr algn="ctr">
              <a:lnSpc>
                <a:spcPts val="4160"/>
              </a:lnSpc>
            </a:pPr>
            <a:r>
              <a:rPr lang="en-US" sz="2600">
                <a:solidFill>
                  <a:srgbClr val="FFFFFF"/>
                </a:solidFill>
                <a:latin typeface="Aileron"/>
                <a:ea typeface="Aileron"/>
                <a:cs typeface="Aileron"/>
                <a:sym typeface="Aileron"/>
              </a:rPr>
              <a:t>The Final Touches: Testing, Optimization, and Launch</a:t>
            </a:r>
          </a:p>
          <a:p>
            <a:pPr algn="ctr">
              <a:lnSpc>
                <a:spcPts val="4160"/>
              </a:lnSpc>
            </a:pPr>
            <a:r>
              <a:rPr lang="en-US" sz="2600">
                <a:solidFill>
                  <a:srgbClr val="FFFFFF"/>
                </a:solidFill>
                <a:latin typeface="Aileron"/>
                <a:ea typeface="Aileron"/>
                <a:cs typeface="Aileron"/>
                <a:sym typeface="Aileron"/>
              </a:rPr>
              <a:t>Before the website goes live, rigorous testing is conducted to ensure:</a:t>
            </a:r>
          </a:p>
          <a:p>
            <a:pPr algn="ctr" marL="561341" indent="-280670" lvl="1">
              <a:lnSpc>
                <a:spcPts val="4160"/>
              </a:lnSpc>
              <a:buFont typeface="Arial"/>
              <a:buChar char="•"/>
            </a:pPr>
            <a:r>
              <a:rPr lang="en-US" sz="2600">
                <a:solidFill>
                  <a:srgbClr val="FFFFFF"/>
                </a:solidFill>
                <a:latin typeface="Aileron"/>
                <a:ea typeface="Aileron"/>
                <a:cs typeface="Aileron"/>
                <a:sym typeface="Aileron"/>
              </a:rPr>
              <a:t>Functionality: All features and functionalities work as intended.</a:t>
            </a:r>
          </a:p>
          <a:p>
            <a:pPr algn="ctr" marL="561341" indent="-280670" lvl="1">
              <a:lnSpc>
                <a:spcPts val="4160"/>
              </a:lnSpc>
              <a:spcBef>
                <a:spcPct val="0"/>
              </a:spcBef>
              <a:buFont typeface="Arial"/>
              <a:buChar char="•"/>
            </a:pPr>
            <a:r>
              <a:rPr lang="en-US" sz="2600">
                <a:solidFill>
                  <a:srgbClr val="FFFFFF"/>
                </a:solidFill>
                <a:latin typeface="Aileron"/>
                <a:ea typeface="Aileron"/>
                <a:cs typeface="Aileron"/>
                <a:sym typeface="Aileron"/>
              </a:rPr>
              <a:t>Performance: The website loads quickly and responds efficiently.</a:t>
            </a:r>
          </a:p>
        </p:txBody>
      </p:sp>
      <p:sp>
        <p:nvSpPr>
          <p:cNvPr name="TextBox 3" id="3"/>
          <p:cNvSpPr txBox="true"/>
          <p:nvPr/>
        </p:nvSpPr>
        <p:spPr>
          <a:xfrm rot="0">
            <a:off x="11015052" y="9559649"/>
            <a:ext cx="4754017" cy="496570"/>
          </a:xfrm>
          <a:prstGeom prst="rect">
            <a:avLst/>
          </a:prstGeom>
        </p:spPr>
        <p:txBody>
          <a:bodyPr anchor="t" rtlCol="false" tIns="0" lIns="0" bIns="0" rIns="0">
            <a:spAutoFit/>
          </a:bodyPr>
          <a:lstStyle/>
          <a:p>
            <a:pPr algn="ctr">
              <a:lnSpc>
                <a:spcPts val="4160"/>
              </a:lnSpc>
            </a:pPr>
            <a:r>
              <a:rPr lang="en-US" sz="2600">
                <a:solidFill>
                  <a:srgbClr val="FFFFFF"/>
                </a:solidFill>
                <a:latin typeface="Aileron"/>
                <a:ea typeface="Aileron"/>
                <a:cs typeface="Aileron"/>
                <a:sym typeface="Aileron"/>
              </a:rPr>
              <a:t>www.quorawebsolution.com</a:t>
            </a:r>
          </a:p>
        </p:txBody>
      </p:sp>
    </p:spTree>
  </p:cSld>
  <p:clrMapOvr>
    <a:masterClrMapping/>
  </p:clrMapOvr>
</p:sld>
</file>

<file path=ppt/slides/slide9.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2938783"/>
            <a:ext cx="18288000" cy="5211445"/>
          </a:xfrm>
          <a:prstGeom prst="rect">
            <a:avLst/>
          </a:prstGeom>
        </p:spPr>
        <p:txBody>
          <a:bodyPr anchor="t" rtlCol="false" tIns="0" lIns="0" bIns="0" rIns="0">
            <a:spAutoFit/>
          </a:bodyPr>
          <a:lstStyle/>
          <a:p>
            <a:pPr algn="ctr" marL="561341" indent="-280670" lvl="1">
              <a:lnSpc>
                <a:spcPts val="4160"/>
              </a:lnSpc>
              <a:buFont typeface="Arial"/>
              <a:buChar char="•"/>
            </a:pPr>
          </a:p>
          <a:p>
            <a:pPr algn="ctr" marL="561341" indent="-280670" lvl="1">
              <a:lnSpc>
                <a:spcPts val="4160"/>
              </a:lnSpc>
              <a:spcBef>
                <a:spcPct val="0"/>
              </a:spcBef>
              <a:buFont typeface="Arial"/>
              <a:buChar char="•"/>
            </a:pPr>
            <a:r>
              <a:rPr lang="en-US" sz="2600">
                <a:solidFill>
                  <a:srgbClr val="FFFFFF"/>
                </a:solidFill>
                <a:latin typeface="Aileron"/>
                <a:ea typeface="Aileron"/>
                <a:cs typeface="Aileron"/>
                <a:sym typeface="Aileron"/>
              </a:rPr>
              <a:t>Compatibility: The website is c</a:t>
            </a:r>
            <a:r>
              <a:rPr lang="en-US" sz="2600">
                <a:solidFill>
                  <a:srgbClr val="FFFFFF"/>
                </a:solidFill>
                <a:latin typeface="Aileron"/>
                <a:ea typeface="Aileron"/>
                <a:cs typeface="Aileron"/>
                <a:sym typeface="Aileron"/>
              </a:rPr>
              <a:t>ompatible with different browsers and devices.</a:t>
            </a:r>
          </a:p>
          <a:p>
            <a:pPr algn="ctr" marL="561341" indent="-280670" lvl="1">
              <a:lnSpc>
                <a:spcPts val="4160"/>
              </a:lnSpc>
              <a:spcBef>
                <a:spcPct val="0"/>
              </a:spcBef>
              <a:buFont typeface="Arial"/>
              <a:buChar char="•"/>
            </a:pPr>
            <a:r>
              <a:rPr lang="en-US" sz="2600">
                <a:solidFill>
                  <a:srgbClr val="FFFFFF"/>
                </a:solidFill>
                <a:latin typeface="Aileron"/>
                <a:ea typeface="Aileron"/>
                <a:cs typeface="Aileron"/>
                <a:sym typeface="Aileron"/>
              </a:rPr>
              <a:t>Security: The website is protected from vulnerabilities and cyber threats.</a:t>
            </a:r>
          </a:p>
          <a:p>
            <a:pPr algn="ctr">
              <a:lnSpc>
                <a:spcPts val="4160"/>
              </a:lnSpc>
              <a:spcBef>
                <a:spcPct val="0"/>
              </a:spcBef>
            </a:pPr>
            <a:r>
              <a:rPr lang="en-US" sz="2600">
                <a:solidFill>
                  <a:srgbClr val="FFFFFF"/>
                </a:solidFill>
                <a:latin typeface="Aileron"/>
                <a:ea typeface="Aileron"/>
                <a:cs typeface="Aileron"/>
                <a:sym typeface="Aileron"/>
              </a:rPr>
              <a:t>After testing, the website is optimized for search engines (SEO) to improve visibility and attract organic traffic. Finally, the website is launched, marking the culmination of a collaborative effort between designers, developers, and clients.</a:t>
            </a:r>
          </a:p>
          <a:p>
            <a:pPr algn="ctr">
              <a:lnSpc>
                <a:spcPts val="4160"/>
              </a:lnSpc>
              <a:spcBef>
                <a:spcPct val="0"/>
              </a:spcBef>
            </a:pPr>
            <a:r>
              <a:rPr lang="en-US" sz="2600">
                <a:solidFill>
                  <a:srgbClr val="FFFFFF"/>
                </a:solidFill>
                <a:latin typeface="Aileron"/>
                <a:ea typeface="Aileron"/>
                <a:cs typeface="Aileron"/>
                <a:sym typeface="Aileron"/>
              </a:rPr>
              <a:t>The Ongoing Journey: Maintenance and Evolution</a:t>
            </a:r>
          </a:p>
          <a:p>
            <a:pPr algn="ctr">
              <a:lnSpc>
                <a:spcPts val="4160"/>
              </a:lnSpc>
              <a:spcBef>
                <a:spcPct val="0"/>
              </a:spcBef>
            </a:pPr>
            <a:r>
              <a:rPr lang="en-US" sz="2600">
                <a:solidFill>
                  <a:srgbClr val="FFFFFF"/>
                </a:solidFill>
                <a:latin typeface="Aileron"/>
                <a:ea typeface="Aileron"/>
                <a:cs typeface="Aileron"/>
                <a:sym typeface="Aileron"/>
              </a:rPr>
              <a:t>A website is not a static entity. It requires ongoing maintenance, updates, and optimization to stay relevant and secure. Top design and development firms provide:</a:t>
            </a:r>
          </a:p>
          <a:p>
            <a:pPr algn="ctr" marL="561341" indent="-280670" lvl="1">
              <a:lnSpc>
                <a:spcPts val="4160"/>
              </a:lnSpc>
              <a:spcBef>
                <a:spcPct val="0"/>
              </a:spcBef>
              <a:buFont typeface="Arial"/>
              <a:buChar char="•"/>
            </a:pPr>
            <a:r>
              <a:rPr lang="en-US" sz="2600">
                <a:solidFill>
                  <a:srgbClr val="FFFFFF"/>
                </a:solidFill>
                <a:latin typeface="Aileron"/>
                <a:ea typeface="Aileron"/>
                <a:cs typeface="Aileron"/>
                <a:sym typeface="Aileron"/>
              </a:rPr>
              <a:t>Regular Updates: Keeping the website up-to-date with the latest technologies and security patches.</a:t>
            </a:r>
          </a:p>
          <a:p>
            <a:pPr algn="ctr" marL="561341" indent="-280670" lvl="1">
              <a:lnSpc>
                <a:spcPts val="4160"/>
              </a:lnSpc>
              <a:spcBef>
                <a:spcPct val="0"/>
              </a:spcBef>
              <a:buFont typeface="Arial"/>
              <a:buChar char="•"/>
            </a:pPr>
            <a:r>
              <a:rPr lang="en-US" sz="2600">
                <a:solidFill>
                  <a:srgbClr val="FFFFFF"/>
                </a:solidFill>
                <a:latin typeface="Aileron"/>
                <a:ea typeface="Aileron"/>
                <a:cs typeface="Aileron"/>
                <a:sym typeface="Aileron"/>
              </a:rPr>
              <a:t>Content Management: Assisting with content creation, updates, and optimization.</a:t>
            </a:r>
          </a:p>
        </p:txBody>
      </p:sp>
      <p:sp>
        <p:nvSpPr>
          <p:cNvPr name="TextBox 3" id="3"/>
          <p:cNvSpPr txBox="true"/>
          <p:nvPr/>
        </p:nvSpPr>
        <p:spPr>
          <a:xfrm rot="0">
            <a:off x="11015052" y="9559649"/>
            <a:ext cx="4754017" cy="496570"/>
          </a:xfrm>
          <a:prstGeom prst="rect">
            <a:avLst/>
          </a:prstGeom>
        </p:spPr>
        <p:txBody>
          <a:bodyPr anchor="t" rtlCol="false" tIns="0" lIns="0" bIns="0" rIns="0">
            <a:spAutoFit/>
          </a:bodyPr>
          <a:lstStyle/>
          <a:p>
            <a:pPr algn="ctr">
              <a:lnSpc>
                <a:spcPts val="4160"/>
              </a:lnSpc>
            </a:pPr>
            <a:r>
              <a:rPr lang="en-US" sz="2600">
                <a:solidFill>
                  <a:srgbClr val="FFFFFF"/>
                </a:solidFill>
                <a:latin typeface="Aileron"/>
                <a:ea typeface="Aileron"/>
                <a:cs typeface="Aileron"/>
                <a:sym typeface="Aileron"/>
              </a:rPr>
              <a:t>www.quorawebsolution.com</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DAGV6HzcD8I</dc:identifier>
  <dcterms:modified xsi:type="dcterms:W3CDTF">2011-08-01T06:04:30Z</dcterms:modified>
  <cp:revision>1</cp:revision>
  <dc:title>From Concept to Creation: How Top Design and Development Firms Bring Websites to Life</dc:title>
</cp:coreProperties>
</file>