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9" d="100"/>
          <a:sy n="89" d="100"/>
        </p:scale>
        <p:origin x="46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4B0DFA3E-F402-49F8-AB84-F00C10764460}" type="datetimeFigureOut">
              <a:rPr lang="en-IN" smtClean="0"/>
              <a:t>11-06-2026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2CE0B8D-859A-4229-9F34-9C190C503418}" type="slidenum">
              <a:rPr lang="en-IN" smtClean="0"/>
              <a:t>‹#›</a:t>
            </a:fld>
            <a:endParaRPr lang="en-IN"/>
          </a:p>
        </p:txBody>
      </p:sp>
    </p:spTree>
    <p:extLst>
      <p:ext uri="{BB962C8B-B14F-4D97-AF65-F5344CB8AC3E}">
        <p14:creationId xmlns:p14="http://schemas.microsoft.com/office/powerpoint/2010/main" val="1710795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4B0DFA3E-F402-49F8-AB84-F00C10764460}" type="datetimeFigureOut">
              <a:rPr lang="en-IN" smtClean="0"/>
              <a:t>11-06-2026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2CE0B8D-859A-4229-9F34-9C190C503418}" type="slidenum">
              <a:rPr lang="en-IN" smtClean="0"/>
              <a:t>‹#›</a:t>
            </a:fld>
            <a:endParaRPr lang="en-IN"/>
          </a:p>
        </p:txBody>
      </p:sp>
    </p:spTree>
    <p:extLst>
      <p:ext uri="{BB962C8B-B14F-4D97-AF65-F5344CB8AC3E}">
        <p14:creationId xmlns:p14="http://schemas.microsoft.com/office/powerpoint/2010/main" val="2626615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4B0DFA3E-F402-49F8-AB84-F00C10764460}" type="datetimeFigureOut">
              <a:rPr lang="en-IN" smtClean="0"/>
              <a:t>11-06-2026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2CE0B8D-859A-4229-9F34-9C190C503418}" type="slidenum">
              <a:rPr lang="en-IN" smtClean="0"/>
              <a:t>‹#›</a:t>
            </a:fld>
            <a:endParaRPr lang="en-IN"/>
          </a:p>
        </p:txBody>
      </p:sp>
    </p:spTree>
    <p:extLst>
      <p:ext uri="{BB962C8B-B14F-4D97-AF65-F5344CB8AC3E}">
        <p14:creationId xmlns:p14="http://schemas.microsoft.com/office/powerpoint/2010/main" val="2749821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4B0DFA3E-F402-49F8-AB84-F00C10764460}" type="datetimeFigureOut">
              <a:rPr lang="en-IN" smtClean="0"/>
              <a:t>11-06-2026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2CE0B8D-859A-4229-9F34-9C190C503418}" type="slidenum">
              <a:rPr lang="en-IN" smtClean="0"/>
              <a:t>‹#›</a:t>
            </a:fld>
            <a:endParaRPr lang="en-IN"/>
          </a:p>
        </p:txBody>
      </p:sp>
    </p:spTree>
    <p:extLst>
      <p:ext uri="{BB962C8B-B14F-4D97-AF65-F5344CB8AC3E}">
        <p14:creationId xmlns:p14="http://schemas.microsoft.com/office/powerpoint/2010/main" val="2854303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B0DFA3E-F402-49F8-AB84-F00C10764460}" type="datetimeFigureOut">
              <a:rPr lang="en-IN" smtClean="0"/>
              <a:t>11-06-2026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2CE0B8D-859A-4229-9F34-9C190C503418}" type="slidenum">
              <a:rPr lang="en-IN" smtClean="0"/>
              <a:t>‹#›</a:t>
            </a:fld>
            <a:endParaRPr lang="en-IN"/>
          </a:p>
        </p:txBody>
      </p:sp>
    </p:spTree>
    <p:extLst>
      <p:ext uri="{BB962C8B-B14F-4D97-AF65-F5344CB8AC3E}">
        <p14:creationId xmlns:p14="http://schemas.microsoft.com/office/powerpoint/2010/main" val="3725352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4B0DFA3E-F402-49F8-AB84-F00C10764460}" type="datetimeFigureOut">
              <a:rPr lang="en-IN" smtClean="0"/>
              <a:t>11-06-2026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2CE0B8D-859A-4229-9F34-9C190C503418}" type="slidenum">
              <a:rPr lang="en-IN" smtClean="0"/>
              <a:t>‹#›</a:t>
            </a:fld>
            <a:endParaRPr lang="en-IN"/>
          </a:p>
        </p:txBody>
      </p:sp>
    </p:spTree>
    <p:extLst>
      <p:ext uri="{BB962C8B-B14F-4D97-AF65-F5344CB8AC3E}">
        <p14:creationId xmlns:p14="http://schemas.microsoft.com/office/powerpoint/2010/main" val="2067493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4B0DFA3E-F402-49F8-AB84-F00C10764460}" type="datetimeFigureOut">
              <a:rPr lang="en-IN" smtClean="0"/>
              <a:t>11-06-2026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D2CE0B8D-859A-4229-9F34-9C190C503418}" type="slidenum">
              <a:rPr lang="en-IN" smtClean="0"/>
              <a:t>‹#›</a:t>
            </a:fld>
            <a:endParaRPr lang="en-IN"/>
          </a:p>
        </p:txBody>
      </p:sp>
    </p:spTree>
    <p:extLst>
      <p:ext uri="{BB962C8B-B14F-4D97-AF65-F5344CB8AC3E}">
        <p14:creationId xmlns:p14="http://schemas.microsoft.com/office/powerpoint/2010/main" val="3198524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4B0DFA3E-F402-49F8-AB84-F00C10764460}" type="datetimeFigureOut">
              <a:rPr lang="en-IN" smtClean="0"/>
              <a:t>11-06-2026</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D2CE0B8D-859A-4229-9F34-9C190C503418}" type="slidenum">
              <a:rPr lang="en-IN" smtClean="0"/>
              <a:t>‹#›</a:t>
            </a:fld>
            <a:endParaRPr lang="en-IN"/>
          </a:p>
        </p:txBody>
      </p:sp>
    </p:spTree>
    <p:extLst>
      <p:ext uri="{BB962C8B-B14F-4D97-AF65-F5344CB8AC3E}">
        <p14:creationId xmlns:p14="http://schemas.microsoft.com/office/powerpoint/2010/main" val="63657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0DFA3E-F402-49F8-AB84-F00C10764460}" type="datetimeFigureOut">
              <a:rPr lang="en-IN" smtClean="0"/>
              <a:t>11-06-2026</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D2CE0B8D-859A-4229-9F34-9C190C503418}" type="slidenum">
              <a:rPr lang="en-IN" smtClean="0"/>
              <a:t>‹#›</a:t>
            </a:fld>
            <a:endParaRPr lang="en-IN"/>
          </a:p>
        </p:txBody>
      </p:sp>
    </p:spTree>
    <p:extLst>
      <p:ext uri="{BB962C8B-B14F-4D97-AF65-F5344CB8AC3E}">
        <p14:creationId xmlns:p14="http://schemas.microsoft.com/office/powerpoint/2010/main" val="2658129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0DFA3E-F402-49F8-AB84-F00C10764460}" type="datetimeFigureOut">
              <a:rPr lang="en-IN" smtClean="0"/>
              <a:t>11-06-2026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2CE0B8D-859A-4229-9F34-9C190C503418}" type="slidenum">
              <a:rPr lang="en-IN" smtClean="0"/>
              <a:t>‹#›</a:t>
            </a:fld>
            <a:endParaRPr lang="en-IN"/>
          </a:p>
        </p:txBody>
      </p:sp>
    </p:spTree>
    <p:extLst>
      <p:ext uri="{BB962C8B-B14F-4D97-AF65-F5344CB8AC3E}">
        <p14:creationId xmlns:p14="http://schemas.microsoft.com/office/powerpoint/2010/main" val="2236179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0DFA3E-F402-49F8-AB84-F00C10764460}" type="datetimeFigureOut">
              <a:rPr lang="en-IN" smtClean="0"/>
              <a:t>11-06-2026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2CE0B8D-859A-4229-9F34-9C190C503418}" type="slidenum">
              <a:rPr lang="en-IN" smtClean="0"/>
              <a:t>‹#›</a:t>
            </a:fld>
            <a:endParaRPr lang="en-IN"/>
          </a:p>
        </p:txBody>
      </p:sp>
    </p:spTree>
    <p:extLst>
      <p:ext uri="{BB962C8B-B14F-4D97-AF65-F5344CB8AC3E}">
        <p14:creationId xmlns:p14="http://schemas.microsoft.com/office/powerpoint/2010/main" val="18560448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0DFA3E-F402-49F8-AB84-F00C10764460}" type="datetimeFigureOut">
              <a:rPr lang="en-IN" smtClean="0"/>
              <a:t>11-06-2026</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CE0B8D-859A-4229-9F34-9C190C503418}" type="slidenum">
              <a:rPr lang="en-IN" smtClean="0"/>
              <a:t>‹#›</a:t>
            </a:fld>
            <a:endParaRPr lang="en-IN"/>
          </a:p>
        </p:txBody>
      </p:sp>
    </p:spTree>
    <p:extLst>
      <p:ext uri="{BB962C8B-B14F-4D97-AF65-F5344CB8AC3E}">
        <p14:creationId xmlns:p14="http://schemas.microsoft.com/office/powerpoint/2010/main" val="33197129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tuhf.co.za/"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mailto:info@tuhf.co.za" TargetMode="External"/><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hyperlink" Target="https://www.tuhf.co.z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3848" y="1016497"/>
            <a:ext cx="11309229" cy="1202890"/>
          </a:xfrm>
        </p:spPr>
        <p:txBody>
          <a:bodyPr>
            <a:normAutofit fontScale="90000"/>
          </a:bodyPr>
          <a:lstStyle/>
          <a:p>
            <a:pPr fontAlgn="base"/>
            <a:r>
              <a:rPr lang="en-US" sz="4800" b="1" dirty="0"/>
              <a:t>How Commercial Property Finance Development and Investment Impact Human Lives?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68216" y="226251"/>
            <a:ext cx="790246" cy="790246"/>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2867" y="2219387"/>
            <a:ext cx="7720643" cy="4342861"/>
          </a:xfrm>
          <a:prstGeom prst="rect">
            <a:avLst/>
          </a:prstGeom>
        </p:spPr>
      </p:pic>
    </p:spTree>
    <p:extLst>
      <p:ext uri="{BB962C8B-B14F-4D97-AF65-F5344CB8AC3E}">
        <p14:creationId xmlns:p14="http://schemas.microsoft.com/office/powerpoint/2010/main" val="282626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8085" y="108760"/>
            <a:ext cx="1047181" cy="1047181"/>
          </a:xfrm>
          <a:prstGeom prst="rect">
            <a:avLst/>
          </a:prstGeom>
        </p:spPr>
      </p:pic>
      <p:sp>
        <p:nvSpPr>
          <p:cNvPr id="4" name="Rectangle 3"/>
          <p:cNvSpPr/>
          <p:nvPr/>
        </p:nvSpPr>
        <p:spPr>
          <a:xfrm>
            <a:off x="671675" y="1419393"/>
            <a:ext cx="11283350" cy="4801314"/>
          </a:xfrm>
          <a:prstGeom prst="rect">
            <a:avLst/>
          </a:prstGeom>
        </p:spPr>
        <p:txBody>
          <a:bodyPr wrap="square">
            <a:spAutoFit/>
          </a:bodyPr>
          <a:lstStyle/>
          <a:p>
            <a:r>
              <a:rPr lang="en-US" b="0" i="0" dirty="0" smtClean="0">
                <a:solidFill>
                  <a:srgbClr val="000000"/>
                </a:solidFill>
                <a:effectLst/>
              </a:rPr>
              <a:t>Property development is a business with high demand these days. It is a field where huge returns attract plenty of players. All over South Africa, you can find countless companies developing projects. They rely on investors to get funds for their projects. Most people see this as an excellent opportunity to make money. Some reputable developers focus on inner cities and neglected areas to build housing complexes, flats and other projects. You can find certain responsible commercial property lenders offering special packages to these lenders. Their focus is also on improving lives through these types of projects.</a:t>
            </a:r>
          </a:p>
          <a:p>
            <a:endParaRPr lang="en-US" dirty="0">
              <a:solidFill>
                <a:srgbClr val="000000"/>
              </a:solidFill>
            </a:endParaRPr>
          </a:p>
          <a:p>
            <a:pPr fontAlgn="base"/>
            <a:r>
              <a:rPr lang="en-US" b="1" dirty="0"/>
              <a:t>Cleaner, safer homes for families who need them most</a:t>
            </a:r>
            <a:endParaRPr lang="en-US" dirty="0"/>
          </a:p>
          <a:p>
            <a:pPr fontAlgn="base"/>
            <a:r>
              <a:rPr lang="en-US" dirty="0"/>
              <a:t>In leading major cities, developing a property is highly expensive. It is no surprise that many big builders chase luxury apartments and fancy homes. These projects pay well. What about those neglected corners of the city, where buildings crumble and </a:t>
            </a:r>
            <a:r>
              <a:rPr lang="en-US" dirty="0" err="1"/>
              <a:t>neighbourhoods</a:t>
            </a:r>
            <a:r>
              <a:rPr lang="en-US" dirty="0"/>
              <a:t> fade? There is a common assumption that designing commercial housing projects in these areas is not profitable. Inner cities still have vibrant property markets. Some </a:t>
            </a:r>
            <a:r>
              <a:rPr lang="en-US" b="1" u="sng" dirty="0">
                <a:hlinkClick r:id="rId3"/>
              </a:rPr>
              <a:t>commercial property finance development and investment</a:t>
            </a:r>
            <a:r>
              <a:rPr lang="en-US" b="1" dirty="0"/>
              <a:t> </a:t>
            </a:r>
            <a:r>
              <a:rPr lang="en-US" dirty="0"/>
              <a:t>companies understand this aspect. They offer the right support to property developers to help them build or fix up affordable rentals in struggling </a:t>
            </a:r>
            <a:r>
              <a:rPr lang="en-US" dirty="0" err="1"/>
              <a:t>neighbourhoods</a:t>
            </a:r>
            <a:r>
              <a:rPr lang="en-US" dirty="0"/>
              <a:t>. These housing projects offer decent, healthy, and safe homes for many South Africans.  These properties are also priced reasonably. Projects like these have a real and lasting impact on their lives.</a:t>
            </a:r>
          </a:p>
          <a:p>
            <a:endParaRPr lang="en-IN" dirty="0"/>
          </a:p>
        </p:txBody>
      </p:sp>
    </p:spTree>
    <p:extLst>
      <p:ext uri="{BB962C8B-B14F-4D97-AF65-F5344CB8AC3E}">
        <p14:creationId xmlns:p14="http://schemas.microsoft.com/office/powerpoint/2010/main" val="19911496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8085" y="108760"/>
            <a:ext cx="1047181" cy="1047181"/>
          </a:xfrm>
          <a:prstGeom prst="rect">
            <a:avLst/>
          </a:prstGeom>
        </p:spPr>
      </p:pic>
      <p:sp>
        <p:nvSpPr>
          <p:cNvPr id="4" name="Rectangle 3"/>
          <p:cNvSpPr/>
          <p:nvPr/>
        </p:nvSpPr>
        <p:spPr>
          <a:xfrm>
            <a:off x="957532" y="1361436"/>
            <a:ext cx="10222302" cy="4247317"/>
          </a:xfrm>
          <a:prstGeom prst="rect">
            <a:avLst/>
          </a:prstGeom>
        </p:spPr>
        <p:txBody>
          <a:bodyPr wrap="square">
            <a:spAutoFit/>
          </a:bodyPr>
          <a:lstStyle/>
          <a:p>
            <a:pPr fontAlgn="base"/>
            <a:r>
              <a:rPr lang="en-US" b="1" i="0" dirty="0" smtClean="0">
                <a:solidFill>
                  <a:srgbClr val="000000"/>
                </a:solidFill>
                <a:effectLst/>
              </a:rPr>
              <a:t>Breathing life into old buildings</a:t>
            </a:r>
            <a:endParaRPr lang="en-US" b="0" i="0" dirty="0" smtClean="0">
              <a:solidFill>
                <a:srgbClr val="000000"/>
              </a:solidFill>
              <a:effectLst/>
            </a:endParaRPr>
          </a:p>
          <a:p>
            <a:pPr fontAlgn="base"/>
            <a:r>
              <a:rPr lang="en-US" b="0" i="0" dirty="0" smtClean="0">
                <a:solidFill>
                  <a:srgbClr val="000000"/>
                </a:solidFill>
                <a:effectLst/>
              </a:rPr>
              <a:t>Today, you can spot many neglected buildings when walking through the heart of many inner cities in South Africa. The best commercial development finance companies and property developers have </a:t>
            </a:r>
            <a:r>
              <a:rPr lang="en-US" b="0" i="0" dirty="0" err="1" smtClean="0">
                <a:solidFill>
                  <a:srgbClr val="000000"/>
                </a:solidFill>
                <a:effectLst/>
              </a:rPr>
              <a:t>realised</a:t>
            </a:r>
            <a:r>
              <a:rPr lang="en-US" b="0" i="0" dirty="0" smtClean="0">
                <a:solidFill>
                  <a:srgbClr val="000000"/>
                </a:solidFill>
                <a:effectLst/>
              </a:rPr>
              <a:t> the potential of reconstructing these buildings. Turning these abandoned spaces into solid residential complexes is what they do with mutual support. Responsible lenders offer financial assistance for projects in the abandoned areas. They will create custom packages to ensure smooth progress.  Developers cab restore run-down buildings efficiently. This gesture changes thousands of human lives.</a:t>
            </a:r>
          </a:p>
          <a:p>
            <a:pPr fontAlgn="base"/>
            <a:endParaRPr lang="en-US" b="0" i="0" dirty="0" smtClean="0">
              <a:solidFill>
                <a:srgbClr val="000000"/>
              </a:solidFill>
              <a:effectLst/>
            </a:endParaRPr>
          </a:p>
          <a:p>
            <a:pPr fontAlgn="base"/>
            <a:r>
              <a:rPr lang="en-US" b="1" i="0" dirty="0" smtClean="0">
                <a:solidFill>
                  <a:srgbClr val="000000"/>
                </a:solidFill>
                <a:effectLst/>
              </a:rPr>
              <a:t>Financing that fits real-world projects</a:t>
            </a:r>
            <a:endParaRPr lang="en-US" b="0" i="0" dirty="0" smtClean="0">
              <a:solidFill>
                <a:srgbClr val="000000"/>
              </a:solidFill>
              <a:effectLst/>
            </a:endParaRPr>
          </a:p>
          <a:p>
            <a:pPr fontAlgn="base"/>
            <a:r>
              <a:rPr lang="en-US" b="0" i="0" dirty="0" smtClean="0">
                <a:solidFill>
                  <a:srgbClr val="000000"/>
                </a:solidFill>
                <a:effectLst/>
              </a:rPr>
              <a:t>Inner-city housing developers will receive smart financing packages from commercial property finance development and investment companies. Their backing helps developers and contractors to renovate neglected or run-down buildings. They create loans tailored for buying and fixing up old buildings, helping builders transform forgotten streets into places people can actually live in. The demand for affordable homes in these areas has been growing. When developers and lenders work together, business goals and community needs line up perfectly.</a:t>
            </a:r>
            <a:endParaRPr lang="en-US" b="0" i="0" dirty="0">
              <a:solidFill>
                <a:srgbClr val="000000"/>
              </a:solidFill>
              <a:effectLst/>
            </a:endParaRPr>
          </a:p>
        </p:txBody>
      </p:sp>
    </p:spTree>
    <p:extLst>
      <p:ext uri="{BB962C8B-B14F-4D97-AF65-F5344CB8AC3E}">
        <p14:creationId xmlns:p14="http://schemas.microsoft.com/office/powerpoint/2010/main" val="40949642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8085" y="108760"/>
            <a:ext cx="1047181" cy="1047181"/>
          </a:xfrm>
          <a:prstGeom prst="rect">
            <a:avLst/>
          </a:prstGeom>
        </p:spPr>
      </p:pic>
      <p:sp>
        <p:nvSpPr>
          <p:cNvPr id="4" name="Rectangle 3"/>
          <p:cNvSpPr/>
          <p:nvPr/>
        </p:nvSpPr>
        <p:spPr>
          <a:xfrm>
            <a:off x="828136" y="1601978"/>
            <a:ext cx="10489720" cy="1477328"/>
          </a:xfrm>
          <a:prstGeom prst="rect">
            <a:avLst/>
          </a:prstGeom>
        </p:spPr>
        <p:txBody>
          <a:bodyPr wrap="square">
            <a:spAutoFit/>
          </a:bodyPr>
          <a:lstStyle/>
          <a:p>
            <a:pPr fontAlgn="base"/>
            <a:r>
              <a:rPr lang="en-US" b="1" i="0" dirty="0" smtClean="0">
                <a:solidFill>
                  <a:srgbClr val="000000"/>
                </a:solidFill>
                <a:effectLst/>
                <a:latin typeface="Calibri" panose="020F0502020204030204" pitchFamily="34" charset="0"/>
                <a:cs typeface="Calibri" panose="020F0502020204030204" pitchFamily="34" charset="0"/>
              </a:rPr>
              <a:t>Conclusion</a:t>
            </a:r>
            <a:endParaRPr lang="en-US" b="0" i="0" dirty="0" smtClean="0">
              <a:solidFill>
                <a:srgbClr val="000000"/>
              </a:solidFill>
              <a:effectLst/>
              <a:latin typeface="Calibri" panose="020F0502020204030204" pitchFamily="34" charset="0"/>
              <a:cs typeface="Calibri" panose="020F0502020204030204" pitchFamily="34" charset="0"/>
            </a:endParaRPr>
          </a:p>
          <a:p>
            <a:pPr fontAlgn="base"/>
            <a:r>
              <a:rPr lang="en-US" b="0" i="0" dirty="0" smtClean="0">
                <a:solidFill>
                  <a:srgbClr val="000000"/>
                </a:solidFill>
                <a:effectLst/>
                <a:latin typeface="Calibri" panose="020F0502020204030204" pitchFamily="34" charset="0"/>
                <a:cs typeface="Calibri" panose="020F0502020204030204" pitchFamily="34" charset="0"/>
              </a:rPr>
              <a:t>Why do builders and lenders bother with rundown </a:t>
            </a:r>
            <a:r>
              <a:rPr lang="en-US" b="0" i="0" dirty="0" err="1" smtClean="0">
                <a:solidFill>
                  <a:srgbClr val="000000"/>
                </a:solidFill>
                <a:effectLst/>
                <a:latin typeface="Calibri" panose="020F0502020204030204" pitchFamily="34" charset="0"/>
                <a:cs typeface="Calibri" panose="020F0502020204030204" pitchFamily="34" charset="0"/>
              </a:rPr>
              <a:t>neighbourhoods</a:t>
            </a:r>
            <a:r>
              <a:rPr lang="en-US" b="0" i="0" dirty="0" smtClean="0">
                <a:solidFill>
                  <a:srgbClr val="000000"/>
                </a:solidFill>
                <a:effectLst/>
                <a:latin typeface="Calibri" panose="020F0502020204030204" pitchFamily="34" charset="0"/>
                <a:cs typeface="Calibri" panose="020F0502020204030204" pitchFamily="34" charset="0"/>
              </a:rPr>
              <a:t>? They can create profits from these projects. However, they think beyond these profits. These developers and their financial partners have a real sense of responsibility. They actually believe in the strength of South Africa’s inner cities and the people who live there. That belief is what drives change.</a:t>
            </a:r>
            <a:endParaRPr lang="en-US" b="0" i="0" dirty="0">
              <a:solidFill>
                <a:srgbClr val="000000"/>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66814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4704" y="1698896"/>
            <a:ext cx="3313051" cy="3313051"/>
          </a:xfrm>
          <a:prstGeom prst="rect">
            <a:avLst/>
          </a:prstGeom>
        </p:spPr>
      </p:pic>
      <p:sp>
        <p:nvSpPr>
          <p:cNvPr id="5" name="Rectangle 4"/>
          <p:cNvSpPr/>
          <p:nvPr/>
        </p:nvSpPr>
        <p:spPr>
          <a:xfrm>
            <a:off x="5161472" y="1698896"/>
            <a:ext cx="6096000" cy="3416320"/>
          </a:xfrm>
          <a:prstGeom prst="rect">
            <a:avLst/>
          </a:prstGeom>
        </p:spPr>
        <p:txBody>
          <a:bodyPr>
            <a:spAutoFit/>
          </a:bodyPr>
          <a:lstStyle/>
          <a:p>
            <a:r>
              <a:rPr lang="en-US" b="1" dirty="0" smtClean="0">
                <a:ln w="0"/>
                <a:latin typeface="Cambria" panose="02040503050406030204" pitchFamily="18" charset="0"/>
                <a:ea typeface="Cambria" panose="02040503050406030204" pitchFamily="18" charset="0"/>
              </a:rPr>
              <a:t>For More Details Contact Us :</a:t>
            </a:r>
            <a:br>
              <a:rPr lang="en-US" b="1" dirty="0" smtClean="0">
                <a:ln w="0"/>
                <a:latin typeface="Cambria" panose="02040503050406030204" pitchFamily="18" charset="0"/>
                <a:ea typeface="Cambria" panose="02040503050406030204" pitchFamily="18" charset="0"/>
              </a:rPr>
            </a:br>
            <a:r>
              <a:rPr lang="en-US" b="1" dirty="0" smtClean="0">
                <a:ln w="0"/>
                <a:latin typeface="Cambria" panose="02040503050406030204" pitchFamily="18" charset="0"/>
                <a:ea typeface="Cambria" panose="02040503050406030204" pitchFamily="18" charset="0"/>
              </a:rPr>
              <a:t/>
            </a:r>
            <a:br>
              <a:rPr lang="en-US" b="1" dirty="0" smtClean="0">
                <a:ln w="0"/>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Name: </a:t>
            </a:r>
            <a:r>
              <a:rPr lang="en-IN" dirty="0"/>
              <a:t>TUHF Group</a:t>
            </a:r>
            <a:r>
              <a:rPr lang="en-US" b="1" dirty="0" smtClean="0">
                <a:ln w="0"/>
                <a:latin typeface="Cambria" panose="02040503050406030204" pitchFamily="18" charset="0"/>
                <a:ea typeface="Cambria" panose="02040503050406030204" pitchFamily="18" charset="0"/>
              </a:rPr>
              <a:t/>
            </a:r>
            <a:br>
              <a:rPr lang="en-US" b="1" dirty="0" smtClean="0">
                <a:ln w="0"/>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
            </a:r>
            <a:br>
              <a:rPr lang="en-IN" b="1" dirty="0" smtClean="0">
                <a:ln w="0"/>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Address: </a:t>
            </a:r>
            <a:r>
              <a:rPr lang="en-US" dirty="0"/>
              <a:t>12th Floor, West Wing, </a:t>
            </a:r>
            <a:r>
              <a:rPr lang="en-US" dirty="0" err="1"/>
              <a:t>Libridge</a:t>
            </a:r>
            <a:r>
              <a:rPr lang="en-US" dirty="0"/>
              <a:t> Building 25 </a:t>
            </a:r>
            <a:r>
              <a:rPr lang="en-US" dirty="0" err="1"/>
              <a:t>Ameshoff</a:t>
            </a:r>
            <a:r>
              <a:rPr lang="en-US" dirty="0"/>
              <a:t> Street, </a:t>
            </a:r>
            <a:r>
              <a:rPr lang="en-US" dirty="0" err="1"/>
              <a:t>Braamfontein</a:t>
            </a:r>
            <a:r>
              <a:rPr lang="en-US" dirty="0"/>
              <a:t>, Gauteng 2001 South </a:t>
            </a:r>
            <a:r>
              <a:rPr lang="en-US" dirty="0" smtClean="0"/>
              <a:t>Africa</a:t>
            </a:r>
          </a:p>
          <a:p>
            <a:r>
              <a:rPr lang="en-IN" b="1" dirty="0" smtClean="0">
                <a:ln w="0"/>
                <a:latin typeface="Cambria" panose="02040503050406030204" pitchFamily="18" charset="0"/>
                <a:ea typeface="Cambria" panose="02040503050406030204" pitchFamily="18" charset="0"/>
              </a:rPr>
              <a:t/>
            </a:r>
            <a:br>
              <a:rPr lang="en-IN" b="1" dirty="0" smtClean="0">
                <a:ln w="0"/>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Telephone: </a:t>
            </a:r>
            <a:r>
              <a:rPr lang="en-IN" dirty="0" smtClean="0"/>
              <a:t>0105959000</a:t>
            </a:r>
          </a:p>
          <a:p>
            <a:endParaRPr lang="en-IN" b="1" dirty="0" smtClean="0">
              <a:ln w="0"/>
              <a:solidFill>
                <a:schemeClr val="bg2">
                  <a:lumMod val="10000"/>
                </a:schemeClr>
              </a:solidFill>
              <a:latin typeface="Cambria" panose="02040503050406030204" pitchFamily="18" charset="0"/>
              <a:ea typeface="Cambria" panose="02040503050406030204" pitchFamily="18" charset="0"/>
            </a:endParaRPr>
          </a:p>
          <a:p>
            <a:r>
              <a:rPr lang="en-IN" b="1" dirty="0" smtClean="0">
                <a:ln w="0"/>
                <a:solidFill>
                  <a:schemeClr val="bg2">
                    <a:lumMod val="10000"/>
                  </a:schemeClr>
                </a:solidFill>
                <a:latin typeface="Cambria" panose="02040503050406030204" pitchFamily="18" charset="0"/>
                <a:ea typeface="Cambria" panose="02040503050406030204" pitchFamily="18" charset="0"/>
              </a:rPr>
              <a:t>Email id: </a:t>
            </a:r>
            <a:r>
              <a:rPr lang="en-IN" u="sng" dirty="0">
                <a:hlinkClick r:id="rId3"/>
              </a:rPr>
              <a:t>info@tuhf.co.za</a:t>
            </a:r>
            <a:r>
              <a:rPr lang="en-IN" b="1" dirty="0" smtClean="0">
                <a:ln w="0"/>
                <a:solidFill>
                  <a:schemeClr val="bg2">
                    <a:lumMod val="10000"/>
                  </a:schemeClr>
                </a:solidFill>
                <a:latin typeface="Cambria" panose="02040503050406030204" pitchFamily="18" charset="0"/>
                <a:ea typeface="Cambria" panose="02040503050406030204" pitchFamily="18" charset="0"/>
              </a:rPr>
              <a:t/>
            </a:r>
            <a:br>
              <a:rPr lang="en-IN" b="1" dirty="0" smtClean="0">
                <a:ln w="0"/>
                <a:solidFill>
                  <a:schemeClr val="bg2">
                    <a:lumMod val="10000"/>
                  </a:schemeClr>
                </a:solidFill>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
            </a:r>
            <a:br>
              <a:rPr lang="en-IN" b="1" dirty="0" smtClean="0">
                <a:ln w="0"/>
                <a:latin typeface="Cambria" panose="02040503050406030204" pitchFamily="18" charset="0"/>
                <a:ea typeface="Cambria" panose="02040503050406030204" pitchFamily="18" charset="0"/>
              </a:rPr>
            </a:br>
            <a:r>
              <a:rPr lang="en-IN" b="1" dirty="0" smtClean="0">
                <a:ln w="0"/>
                <a:latin typeface="Cambria" panose="02040503050406030204" pitchFamily="18" charset="0"/>
                <a:ea typeface="Cambria" panose="02040503050406030204" pitchFamily="18" charset="0"/>
              </a:rPr>
              <a:t>Website: </a:t>
            </a:r>
            <a:r>
              <a:rPr lang="en-IN" u="sng" dirty="0">
                <a:hlinkClick r:id="rId4"/>
              </a:rPr>
              <a:t>https://www.tuhf.co.za/</a:t>
            </a:r>
            <a:endParaRPr lang="en-IN" b="1" dirty="0" smtClean="0">
              <a:ln w="0"/>
              <a:solidFill>
                <a:schemeClr val="bg2">
                  <a:lumMod val="10000"/>
                </a:schemeClr>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9810894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403</Words>
  <Application>Microsoft Office PowerPoint</Application>
  <PresentationFormat>Widescreen</PresentationFormat>
  <Paragraphs>16</Paragraphs>
  <Slides>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Calibri Light</vt:lpstr>
      <vt:lpstr>Cambria</vt:lpstr>
      <vt:lpstr>Office Theme</vt:lpstr>
      <vt:lpstr>How Commercial Property Finance Development and Investment Impact Human Lives?</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Commercial Property Finance Development and Investment Impact Human Lives?</dc:title>
  <dc:creator>ADMIN</dc:creator>
  <cp:lastModifiedBy>ADMIN</cp:lastModifiedBy>
  <cp:revision>2</cp:revision>
  <dcterms:created xsi:type="dcterms:W3CDTF">2026-06-11T07:04:04Z</dcterms:created>
  <dcterms:modified xsi:type="dcterms:W3CDTF">2026-06-11T07:11:32Z</dcterms:modified>
</cp:coreProperties>
</file>