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x="18288000" cy="10287000"/>
  <p:notesSz cx="6858000" cy="9144000"/>
  <p:embeddedFontLst>
    <p:embeddedFont>
      <p:font typeface="ITC Avant Garde Gothic Bold Italics" charset="1" panose="020B0802020202090204"/>
      <p:regular r:id="rId20"/>
    </p:embeddedFont>
    <p:embeddedFont>
      <p:font typeface="ITC Avant Garde Gothic" charset="1" panose="020B0502020202020204"/>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drupal-development-company-in-bangalore" TargetMode="External" Type="http://schemas.openxmlformats.org/officeDocument/2006/relationships/hyperlink"/><Relationship Id="rId11" Target="https://www.quorawebsolution.com/website-maintenance-services-in-bangalore" TargetMode="External" Type="http://schemas.openxmlformats.org/officeDocument/2006/relationships/hyperlink"/><Relationship Id="rId12" Target="https://www.quorawebsolution.com/web-portal-development-company-in-bangalore" TargetMode="External" Type="http://schemas.openxmlformats.org/officeDocument/2006/relationships/hyperlink"/><Relationship Id="rId13" Target="https://www.quorawebsolution.com/magento-website-development-company-in-bangalore" TargetMode="External" Type="http://schemas.openxmlformats.org/officeDocument/2006/relationships/hyperlink"/><Relationship Id="rId14" Target="https://www.quorawebsolution.com/website-development-company-in-bangalore" TargetMode="External" Type="http://schemas.openxmlformats.org/officeDocument/2006/relationships/hyperlink"/><Relationship Id="rId15" Target="https://www.quorawebsolution.com/joomla-development-company-in-bangalore" TargetMode="External" Type="http://schemas.openxmlformats.org/officeDocument/2006/relationships/hyperlink"/><Relationship Id="rId16" Target="https://www.quorawebsolution.com/small-business-web-design-and-development-company-in-bangalore" TargetMode="External" Type="http://schemas.openxmlformats.org/officeDocument/2006/relationships/hyperlink"/><Relationship Id="rId17" Target="https://www.quorawebsolution.com/cheap-website-development-company-in-bangalore" TargetMode="External" Type="http://schemas.openxmlformats.org/officeDocument/2006/relationships/hyperlink"/><Relationship Id="rId18" Target="https://www.quorawebsolution.com/static-website-development-company-in-bangalore" TargetMode="External" Type="http://schemas.openxmlformats.org/officeDocument/2006/relationships/hyperlink"/><Relationship Id="rId19" Target="https://www.quorawebsolution.com/dynamic-website-development-company-in-bangalore" TargetMode="External" Type="http://schemas.openxmlformats.org/officeDocument/2006/relationships/hyperlink"/><Relationship Id="rId2" Target="../media/image8.jpeg" Type="http://schemas.openxmlformats.org/officeDocument/2006/relationships/image"/><Relationship Id="rId20" Target="https://www.quorawebsolution.com/website-design-company-in-bangalore" TargetMode="External" Type="http://schemas.openxmlformats.org/officeDocument/2006/relationships/hyperlink"/><Relationship Id="rId21" Target="https://www.quorawebsolution.com/tour-and-travel-website-development-company-in-bangalore" TargetMode="External" Type="http://schemas.openxmlformats.org/officeDocument/2006/relationships/hyperlink"/><Relationship Id="rId3" Target="../media/image9.png" Type="http://schemas.openxmlformats.org/officeDocument/2006/relationships/image"/><Relationship Id="rId4" Target="../media/image10.jpeg" Type="http://schemas.openxmlformats.org/officeDocument/2006/relationships/image"/><Relationship Id="rId5" Target="../media/image11.jpeg" Type="http://schemas.openxmlformats.org/officeDocument/2006/relationships/image"/><Relationship Id="rId6" Target="https://www.quorawebsolution.com/wordpress-website-development-company-in-bangalore" TargetMode="External" Type="http://schemas.openxmlformats.org/officeDocument/2006/relationships/hyperlink"/><Relationship Id="rId7" Target="https://www.quorawebsolution.com/ecommerce-website-development-company-in-bangalore" TargetMode="External" Type="http://schemas.openxmlformats.org/officeDocument/2006/relationships/hyperlink"/><Relationship Id="rId8" Target="https://www.quorawebsolution.com/php-website-development-company-in-bangalore" TargetMode="External" Type="http://schemas.openxmlformats.org/officeDocument/2006/relationships/hyperlink"/><Relationship Id="rId9" Target="https://www.quorawebsolution.com/cms-website-development-company-in-bangalore"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6329777" y="180975"/>
            <a:ext cx="11238967" cy="1447800"/>
          </a:xfrm>
          <a:prstGeom prst="rect">
            <a:avLst/>
          </a:prstGeom>
        </p:spPr>
        <p:txBody>
          <a:bodyPr anchor="t" rtlCol="false" tIns="0" lIns="0" bIns="0" rIns="0">
            <a:spAutoFit/>
          </a:bodyPr>
          <a:lstStyle/>
          <a:p>
            <a:pPr algn="ctr">
              <a:lnSpc>
                <a:spcPts val="10199"/>
              </a:lnSpc>
            </a:pPr>
            <a:r>
              <a:rPr lang="en-US" b="true" sz="8499" i="true">
                <a:solidFill>
                  <a:srgbClr val="FFFFFF"/>
                </a:solidFill>
                <a:latin typeface="ITC Avant Garde Gothic Bold Italics"/>
                <a:ea typeface="ITC Avant Garde Gothic Bold Italics"/>
                <a:cs typeface="ITC Avant Garde Gothic Bold Italics"/>
                <a:sym typeface="ITC Avant Garde Gothic Bold Italics"/>
              </a:rPr>
              <a:t>Quora Web Solution</a:t>
            </a:r>
          </a:p>
        </p:txBody>
      </p:sp>
      <p:grpSp>
        <p:nvGrpSpPr>
          <p:cNvPr name="Group 3" id="3"/>
          <p:cNvGrpSpPr/>
          <p:nvPr/>
        </p:nvGrpSpPr>
        <p:grpSpPr>
          <a:xfrm rot="0">
            <a:off x="0" y="2532255"/>
            <a:ext cx="9634620" cy="7706950"/>
            <a:chOff x="0" y="0"/>
            <a:chExt cx="12846159" cy="10275934"/>
          </a:xfrm>
        </p:grpSpPr>
        <p:sp>
          <p:nvSpPr>
            <p:cNvPr name="Freeform 4" id="4"/>
            <p:cNvSpPr/>
            <p:nvPr/>
          </p:nvSpPr>
          <p:spPr>
            <a:xfrm flipH="false" flipV="false" rot="0">
              <a:off x="0" y="0"/>
              <a:ext cx="12846152" cy="10275951"/>
            </a:xfrm>
            <a:custGeom>
              <a:avLst/>
              <a:gdLst/>
              <a:ahLst/>
              <a:cxnLst/>
              <a:rect r="r" b="b" t="t" l="l"/>
              <a:pathLst>
                <a:path h="10275951" w="12846152">
                  <a:moveTo>
                    <a:pt x="12846152" y="10275951"/>
                  </a:moveTo>
                  <a:lnTo>
                    <a:pt x="0" y="10275951"/>
                  </a:lnTo>
                  <a:lnTo>
                    <a:pt x="0" y="0"/>
                  </a:lnTo>
                  <a:lnTo>
                    <a:pt x="12846152" y="0"/>
                  </a:lnTo>
                  <a:lnTo>
                    <a:pt x="12846152" y="10275951"/>
                  </a:lnTo>
                  <a:close/>
                </a:path>
              </a:pathLst>
            </a:custGeom>
            <a:blipFill>
              <a:blip r:embed="rId2"/>
              <a:stretch>
                <a:fillRect l="0" t="-12505" r="0" b="-12505"/>
              </a:stretch>
            </a:blipFill>
          </p:spPr>
        </p:sp>
      </p:grpSp>
      <p:grpSp>
        <p:nvGrpSpPr>
          <p:cNvPr name="Group 5" id="5"/>
          <p:cNvGrpSpPr/>
          <p:nvPr/>
        </p:nvGrpSpPr>
        <p:grpSpPr>
          <a:xfrm rot="282846">
            <a:off x="-4730483" y="9210221"/>
            <a:ext cx="16230600" cy="4402550"/>
            <a:chOff x="0" y="0"/>
            <a:chExt cx="21640800" cy="5870067"/>
          </a:xfrm>
        </p:grpSpPr>
        <p:sp>
          <p:nvSpPr>
            <p:cNvPr name="Freeform 6" id="6"/>
            <p:cNvSpPr/>
            <p:nvPr/>
          </p:nvSpPr>
          <p:spPr>
            <a:xfrm flipH="false" flipV="true" rot="0">
              <a:off x="0" y="0"/>
              <a:ext cx="21640800" cy="5870067"/>
            </a:xfrm>
            <a:custGeom>
              <a:avLst/>
              <a:gdLst/>
              <a:ahLst/>
              <a:cxnLst/>
              <a:rect r="r" b="b" t="t" l="l"/>
              <a:pathLst>
                <a:path h="5870067" w="21640800">
                  <a:moveTo>
                    <a:pt x="0" y="5870067"/>
                  </a:moveTo>
                  <a:lnTo>
                    <a:pt x="21640800" y="5870067"/>
                  </a:lnTo>
                  <a:lnTo>
                    <a:pt x="21640800" y="0"/>
                  </a:lnTo>
                  <a:lnTo>
                    <a:pt x="0" y="0"/>
                  </a:lnTo>
                  <a:lnTo>
                    <a:pt x="0" y="5870067"/>
                  </a:lnTo>
                  <a:close/>
                </a:path>
              </a:pathLst>
            </a:custGeom>
            <a:blipFill>
              <a:blip r:embed="rId3"/>
              <a:stretch>
                <a:fillRect l="-60" t="0" r="-60" b="0"/>
              </a:stretch>
            </a:blipFill>
          </p:spPr>
        </p:sp>
      </p:grpSp>
      <p:sp>
        <p:nvSpPr>
          <p:cNvPr name="TextBox 7" id="7"/>
          <p:cNvSpPr txBox="true"/>
          <p:nvPr/>
        </p:nvSpPr>
        <p:spPr>
          <a:xfrm rot="0">
            <a:off x="10136388" y="2403582"/>
            <a:ext cx="7818239" cy="2562225"/>
          </a:xfrm>
          <a:prstGeom prst="rect">
            <a:avLst/>
          </a:prstGeom>
        </p:spPr>
        <p:txBody>
          <a:bodyPr anchor="t" rtlCol="false" tIns="0" lIns="0" bIns="0" rIns="0">
            <a:spAutoFit/>
          </a:bodyPr>
          <a:lstStyle/>
          <a:p>
            <a:pPr algn="ctr">
              <a:lnSpc>
                <a:spcPts val="6480"/>
              </a:lnSpc>
            </a:pPr>
            <a:r>
              <a:rPr lang="en-US" sz="5400">
                <a:solidFill>
                  <a:srgbClr val="FFFFFF"/>
                </a:solidFill>
                <a:latin typeface="ITC Avant Garde Gothic"/>
                <a:ea typeface="ITC Avant Garde Gothic"/>
                <a:cs typeface="ITC Avant Garde Gothic"/>
                <a:sym typeface="ITC Avant Garde Gothic"/>
              </a:rPr>
              <a:t>Website Design and </a:t>
            </a:r>
          </a:p>
          <a:p>
            <a:pPr algn="ctr">
              <a:lnSpc>
                <a:spcPts val="6480"/>
              </a:lnSpc>
            </a:pPr>
            <a:r>
              <a:rPr lang="en-US" sz="5400">
                <a:solidFill>
                  <a:srgbClr val="FFFFFF"/>
                </a:solidFill>
                <a:latin typeface="ITC Avant Garde Gothic"/>
                <a:ea typeface="ITC Avant Garde Gothic"/>
                <a:cs typeface="ITC Avant Garde Gothic"/>
                <a:sym typeface="ITC Avant Garde Gothic"/>
              </a:rPr>
              <a:t>Development </a:t>
            </a:r>
          </a:p>
          <a:p>
            <a:pPr algn="ctr">
              <a:lnSpc>
                <a:spcPts val="6480"/>
              </a:lnSpc>
            </a:pPr>
            <a:r>
              <a:rPr lang="en-US" sz="5400">
                <a:solidFill>
                  <a:srgbClr val="FFFFFF"/>
                </a:solidFill>
                <a:latin typeface="ITC Avant Garde Gothic"/>
                <a:ea typeface="ITC Avant Garde Gothic"/>
                <a:cs typeface="ITC Avant Garde Gothic"/>
                <a:sym typeface="ITC Avant Garde Gothic"/>
              </a:rPr>
              <a:t>Company</a:t>
            </a:r>
          </a:p>
        </p:txBody>
      </p:sp>
      <p:grpSp>
        <p:nvGrpSpPr>
          <p:cNvPr name="Group 8" id="8"/>
          <p:cNvGrpSpPr/>
          <p:nvPr/>
        </p:nvGrpSpPr>
        <p:grpSpPr>
          <a:xfrm rot="0">
            <a:off x="425804" y="353903"/>
            <a:ext cx="4426575" cy="1549301"/>
            <a:chOff x="0" y="0"/>
            <a:chExt cx="5902100" cy="2065735"/>
          </a:xfrm>
        </p:grpSpPr>
        <p:sp>
          <p:nvSpPr>
            <p:cNvPr name="Freeform 9" id="9"/>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4"/>
              <a:stretch>
                <a:fillRect l="0" t="0" r="0" b="2"/>
              </a:stretch>
            </a:blipFill>
          </p:spPr>
        </p:sp>
      </p:grpSp>
      <p:sp>
        <p:nvSpPr>
          <p:cNvPr name="TextBox 10" id="10"/>
          <p:cNvSpPr txBox="true"/>
          <p:nvPr/>
        </p:nvSpPr>
        <p:spPr>
          <a:xfrm rot="0">
            <a:off x="11012687" y="4886325"/>
            <a:ext cx="5863828" cy="1068959"/>
          </a:xfrm>
          <a:prstGeom prst="rect">
            <a:avLst/>
          </a:prstGeom>
        </p:spPr>
        <p:txBody>
          <a:bodyPr anchor="t" rtlCol="false" tIns="0" lIns="0" bIns="0" rIns="0">
            <a:spAutoFit/>
          </a:bodyPr>
          <a:lstStyle/>
          <a:p>
            <a:pPr algn="ctr">
              <a:lnSpc>
                <a:spcPts val="4104"/>
              </a:lnSpc>
            </a:pPr>
            <a:r>
              <a:rPr lang="en-US" sz="2565">
                <a:solidFill>
                  <a:srgbClr val="FFFFFF"/>
                </a:solidFill>
                <a:latin typeface="ITC Avant Garde Gothic"/>
                <a:ea typeface="ITC Avant Garde Gothic"/>
                <a:cs typeface="ITC Avant Garde Gothic"/>
                <a:sym typeface="ITC Avant Garde Gothic"/>
              </a:rPr>
              <a:t> Web Design &amp; Web Development </a:t>
            </a:r>
          </a:p>
          <a:p>
            <a:pPr algn="ctr">
              <a:lnSpc>
                <a:spcPts val="4160"/>
              </a:lnSpc>
            </a:pPr>
            <a:r>
              <a:rPr lang="en-US" sz="2600">
                <a:solidFill>
                  <a:srgbClr val="FFFFFF"/>
                </a:solidFill>
                <a:latin typeface="ITC Avant Garde Gothic"/>
                <a:ea typeface="ITC Avant Garde Gothic"/>
                <a:cs typeface="ITC Avant Garde Gothic"/>
                <a:sym typeface="ITC Avant Garde Gothic"/>
              </a:rPr>
              <a:t>Company in Bangalore, India</a:t>
            </a:r>
          </a:p>
        </p:txBody>
      </p:sp>
      <p:sp>
        <p:nvSpPr>
          <p:cNvPr name="TextBox 11" id="11"/>
          <p:cNvSpPr txBox="true"/>
          <p:nvPr/>
        </p:nvSpPr>
        <p:spPr>
          <a:xfrm rot="0">
            <a:off x="9704605" y="6339651"/>
            <a:ext cx="5863828" cy="2115820"/>
          </a:xfrm>
          <a:prstGeom prst="rect">
            <a:avLst/>
          </a:prstGeom>
        </p:spPr>
        <p:txBody>
          <a:bodyPr anchor="t" rtlCol="false" tIns="0" lIns="0" bIns="0" rIns="0">
            <a:spAutoFit/>
          </a:bodyPr>
          <a:lstStyle/>
          <a:p>
            <a:pPr algn="ctr">
              <a:lnSpc>
                <a:spcPts val="4160"/>
              </a:lnSpc>
            </a:pPr>
            <a:r>
              <a:rPr lang="en-US" sz="2600">
                <a:solidFill>
                  <a:srgbClr val="FFFFFF"/>
                </a:solidFill>
                <a:latin typeface="ITC Avant Garde Gothic"/>
                <a:ea typeface="ITC Avant Garde Gothic"/>
                <a:cs typeface="ITC Avant Garde Gothic"/>
                <a:sym typeface="ITC Avant Garde Gothic"/>
              </a:rPr>
              <a:t>www.quorawebsolution.com</a:t>
            </a:r>
          </a:p>
          <a:p>
            <a:pPr algn="ctr">
              <a:lnSpc>
                <a:spcPts val="4160"/>
              </a:lnSpc>
            </a:pPr>
            <a:r>
              <a:rPr lang="en-US" sz="2600">
                <a:solidFill>
                  <a:srgbClr val="FFFFFF"/>
                </a:solidFill>
                <a:latin typeface="ITC Avant Garde Gothic"/>
                <a:ea typeface="ITC Avant Garde Gothic"/>
                <a:cs typeface="ITC Avant Garde Gothic"/>
                <a:sym typeface="ITC Avant Garde Gothic"/>
              </a:rPr>
              <a:t>+91 9986 056 909</a:t>
            </a:r>
          </a:p>
          <a:p>
            <a:pPr algn="ctr">
              <a:lnSpc>
                <a:spcPts val="4160"/>
              </a:lnSpc>
            </a:pPr>
            <a:r>
              <a:rPr lang="en-US" sz="2600">
                <a:solidFill>
                  <a:srgbClr val="FFFFFF"/>
                </a:solidFill>
                <a:latin typeface="ITC Avant Garde Gothic"/>
                <a:ea typeface="ITC Avant Garde Gothic"/>
                <a:cs typeface="ITC Avant Garde Gothic"/>
                <a:sym typeface="ITC Avant Garde Gothic"/>
              </a:rPr>
              <a:t>info@quorawebsolutions.com</a:t>
            </a:r>
          </a:p>
          <a:p>
            <a:pPr algn="ctr">
              <a:lnSpc>
                <a:spcPts val="4160"/>
              </a:lnSpc>
            </a:pPr>
          </a:p>
        </p:txBody>
      </p:sp>
      <p:sp>
        <p:nvSpPr>
          <p:cNvPr name="TextBox 12" id="12"/>
          <p:cNvSpPr txBox="true"/>
          <p:nvPr/>
        </p:nvSpPr>
        <p:spPr>
          <a:xfrm rot="0">
            <a:off x="11949261" y="8028940"/>
            <a:ext cx="6338739" cy="2115820"/>
          </a:xfrm>
          <a:prstGeom prst="rect">
            <a:avLst/>
          </a:prstGeom>
        </p:spPr>
        <p:txBody>
          <a:bodyPr anchor="t" rtlCol="false" tIns="0" lIns="0" bIns="0" rIns="0">
            <a:spAutoFit/>
          </a:bodyPr>
          <a:lstStyle/>
          <a:p>
            <a:pPr algn="ctr">
              <a:lnSpc>
                <a:spcPts val="4160"/>
              </a:lnSpc>
            </a:pPr>
            <a:r>
              <a:rPr lang="en-US" sz="2600">
                <a:solidFill>
                  <a:srgbClr val="FFFFFF"/>
                </a:solidFill>
                <a:latin typeface="ITC Avant Garde Gothic"/>
                <a:ea typeface="ITC Avant Garde Gothic"/>
                <a:cs typeface="ITC Avant Garde Gothic"/>
                <a:sym typeface="ITC Avant Garde Gothic"/>
              </a:rPr>
              <a:t>24A, 1st Main Rd, Chandra Reddy </a:t>
            </a:r>
          </a:p>
          <a:p>
            <a:pPr algn="ctr">
              <a:lnSpc>
                <a:spcPts val="4160"/>
              </a:lnSpc>
            </a:pPr>
            <a:r>
              <a:rPr lang="en-US" sz="2600">
                <a:solidFill>
                  <a:srgbClr val="FFFFFF"/>
                </a:solidFill>
                <a:latin typeface="ITC Avant Garde Gothic"/>
                <a:ea typeface="ITC Avant Garde Gothic"/>
                <a:cs typeface="ITC Avant Garde Gothic"/>
                <a:sym typeface="ITC Avant Garde Gothic"/>
              </a:rPr>
              <a:t>Layout, Koramangala 4th Block, </a:t>
            </a:r>
          </a:p>
          <a:p>
            <a:pPr algn="ctr">
              <a:lnSpc>
                <a:spcPts val="4160"/>
              </a:lnSpc>
            </a:pPr>
            <a:r>
              <a:rPr lang="en-US" sz="2600">
                <a:solidFill>
                  <a:srgbClr val="FFFFFF"/>
                </a:solidFill>
                <a:latin typeface="ITC Avant Garde Gothic"/>
                <a:ea typeface="ITC Avant Garde Gothic"/>
                <a:cs typeface="ITC Avant Garde Gothic"/>
                <a:sym typeface="ITC Avant Garde Gothic"/>
              </a:rPr>
              <a:t>Koramangala, Bengaluru, </a:t>
            </a:r>
          </a:p>
          <a:p>
            <a:pPr algn="ctr">
              <a:lnSpc>
                <a:spcPts val="4160"/>
              </a:lnSpc>
            </a:pPr>
            <a:r>
              <a:rPr lang="en-US" sz="2600">
                <a:solidFill>
                  <a:srgbClr val="FFFFFF"/>
                </a:solidFill>
                <a:latin typeface="ITC Avant Garde Gothic"/>
                <a:ea typeface="ITC Avant Garde Gothic"/>
                <a:cs typeface="ITC Avant Garde Gothic"/>
                <a:sym typeface="ITC Avant Garde Gothic"/>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626707"/>
            <a:ext cx="18288000" cy="6306820"/>
          </a:xfrm>
          <a:prstGeom prst="rect">
            <a:avLst/>
          </a:prstGeom>
        </p:spPr>
        <p:txBody>
          <a:bodyPr anchor="t" rtlCol="false" tIns="0" lIns="0" bIns="0" rIns="0">
            <a:spAutoFit/>
          </a:bodyPr>
          <a:lstStyle/>
          <a:p>
            <a:pPr algn="ctr">
              <a:lnSpc>
                <a:spcPts val="4160"/>
              </a:lnSpc>
            </a:pPr>
          </a:p>
          <a:p>
            <a:pPr algn="ctr">
              <a:lnSpc>
                <a:spcPts val="4160"/>
              </a:lnSpc>
            </a:pPr>
            <a:r>
              <a:rPr lang="en-US" sz="2600">
                <a:solidFill>
                  <a:srgbClr val="FFFFFF"/>
                </a:solidFill>
                <a:latin typeface="ITC Avant Garde Gothic"/>
                <a:ea typeface="ITC Avant Garde Gothic"/>
                <a:cs typeface="ITC Avant Garde Gothic"/>
                <a:sym typeface="ITC Avant Garde Gothic"/>
              </a:rPr>
              <a:t>A Website Design and Development Company is a specialized business that offers a comprehensive suite of services for creating, designing, and maintaining websites for individuals and organizations. These services go far beyond the basics of website creation, encompassing a wide range of capabilities that ensure your website is not only visually appealing but also technically sound, user-friendly, and effective in achieving your online goals.</a:t>
            </a:r>
          </a:p>
          <a:p>
            <a:pPr algn="ctr">
              <a:lnSpc>
                <a:spcPts val="4160"/>
              </a:lnSpc>
            </a:pPr>
            <a:r>
              <a:rPr lang="en-US" sz="2600">
                <a:solidFill>
                  <a:srgbClr val="FFFFFF"/>
                </a:solidFill>
                <a:latin typeface="ITC Avant Garde Gothic"/>
                <a:ea typeface="ITC Avant Garde Gothic"/>
                <a:cs typeface="ITC Avant Garde Gothic"/>
                <a:sym typeface="ITC Avant Garde Gothic"/>
              </a:rPr>
              <a:t>Here's a breakdown of the key services offered by a Website Design and Development Company:</a:t>
            </a:r>
          </a:p>
          <a:p>
            <a:pPr algn="ctr" marL="561341" indent="-280670" lvl="1">
              <a:lnSpc>
                <a:spcPts val="4160"/>
              </a:lnSpc>
              <a:buFont typeface="Arial"/>
              <a:buChar char="•"/>
            </a:pPr>
            <a:r>
              <a:rPr lang="en-US" sz="2600">
                <a:solidFill>
                  <a:srgbClr val="FFFFFF"/>
                </a:solidFill>
                <a:latin typeface="ITC Avant Garde Gothic"/>
                <a:ea typeface="ITC Avant Garde Gothic"/>
                <a:cs typeface="ITC Avant Garde Gothic"/>
                <a:sym typeface="ITC Avant Garde Gothic"/>
              </a:rPr>
              <a:t>Website design: Crafting visually stunning and user-friendly website layouts that captivate your audience and leave a lasting impression. Our expert designers utilize the latest design trends and best practices to create websites that are both aesthetically pleasing and functional.</a:t>
            </a:r>
          </a:p>
          <a:p>
            <a:pPr algn="ctr" marL="561341" indent="-280670" lvl="1">
              <a:lnSpc>
                <a:spcPts val="4160"/>
              </a:lnSpc>
              <a:spcBef>
                <a:spcPct val="0"/>
              </a:spcBef>
              <a:buFont typeface="Arial"/>
              <a:buChar char="•"/>
            </a:pPr>
            <a:r>
              <a:rPr lang="en-US" sz="2600">
                <a:solidFill>
                  <a:srgbClr val="FFFFFF"/>
                </a:solidFill>
                <a:latin typeface="ITC Avant Garde Gothic"/>
                <a:ea typeface="ITC Avant Garde Gothic"/>
                <a:cs typeface="ITC Avant Garde Gothic"/>
                <a:sym typeface="ITC Avant Garde Gothic"/>
              </a:rPr>
              <a:t>Website development: Building the technical backbone of your website, ensuring it functions seamlessly and delivers a top-notch user experience. Our skilled developers utilize advanced programming languages and frameworks to create websites that are fast, responsive, and compatible with all devices.</a:t>
            </a:r>
          </a:p>
        </p:txBody>
      </p:sp>
      <p:sp>
        <p:nvSpPr>
          <p:cNvPr name="TextBox 3" id="3"/>
          <p:cNvSpPr txBox="true"/>
          <p:nvPr/>
        </p:nvSpPr>
        <p:spPr>
          <a:xfrm rot="0">
            <a:off x="9454793" y="9353354"/>
            <a:ext cx="4754017" cy="544195"/>
          </a:xfrm>
          <a:prstGeom prst="rect">
            <a:avLst/>
          </a:prstGeom>
        </p:spPr>
        <p:txBody>
          <a:bodyPr anchor="t" rtlCol="false" tIns="0" lIns="0" bIns="0" rIns="0">
            <a:spAutoFit/>
          </a:bodyPr>
          <a:lstStyle/>
          <a:p>
            <a:pPr algn="ctr">
              <a:lnSpc>
                <a:spcPts val="4160"/>
              </a:lnSpc>
            </a:pPr>
            <a:r>
              <a:rPr lang="en-US" sz="2600">
                <a:solidFill>
                  <a:srgbClr val="FFFFFF"/>
                </a:solidFill>
                <a:latin typeface="ITC Avant Garde Gothic"/>
                <a:ea typeface="ITC Avant Garde Gothic"/>
                <a:cs typeface="ITC Avant Garde Gothic"/>
                <a:sym typeface="ITC Avant Garde Gothic"/>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010048"/>
            <a:ext cx="18288000" cy="6439535"/>
          </a:xfrm>
          <a:prstGeom prst="rect">
            <a:avLst/>
          </a:prstGeom>
        </p:spPr>
        <p:txBody>
          <a:bodyPr anchor="t" rtlCol="false" tIns="0" lIns="0" bIns="0" rIns="0">
            <a:spAutoFit/>
          </a:bodyPr>
          <a:lstStyle/>
          <a:p>
            <a:pPr algn="ctr" marL="561341" indent="-280670" lvl="1">
              <a:lnSpc>
                <a:spcPts val="3640"/>
              </a:lnSpc>
              <a:buFont typeface="Arial"/>
              <a:buChar char="•"/>
            </a:pPr>
          </a:p>
          <a:p>
            <a:pPr algn="ctr" marL="561341" indent="-280670" lvl="1">
              <a:lnSpc>
                <a:spcPts val="3640"/>
              </a:lnSpc>
              <a:buFont typeface="Arial"/>
              <a:buChar char="•"/>
            </a:pPr>
            <a:r>
              <a:rPr lang="en-US" sz="2600">
                <a:solidFill>
                  <a:srgbClr val="FFFFFF"/>
                </a:solidFill>
                <a:latin typeface="ITC Avant Garde Gothic"/>
                <a:ea typeface="ITC Avant Garde Gothic"/>
                <a:cs typeface="ITC Avant Garde Gothic"/>
                <a:sym typeface="ITC Avant Garde Gothic"/>
              </a:rPr>
              <a:t>Website maintenance: Keeping your website up-to-date, secure, and performing at its peak, so you can focus on your business without worrying about technicalities. Our dedicated maintenance team provides ongoing support, including regular updates, security patches, and troubleshooting, to ensure your website remains accessible and reliable.</a:t>
            </a:r>
          </a:p>
          <a:p>
            <a:pPr algn="ctr" marL="561341" indent="-280670" lvl="1">
              <a:lnSpc>
                <a:spcPts val="3640"/>
              </a:lnSpc>
              <a:buFont typeface="Arial"/>
              <a:buChar char="•"/>
            </a:pPr>
            <a:r>
              <a:rPr lang="en-US" sz="2600">
                <a:solidFill>
                  <a:srgbClr val="FFFFFF"/>
                </a:solidFill>
                <a:latin typeface="ITC Avant Garde Gothic"/>
                <a:ea typeface="ITC Avant Garde Gothic"/>
                <a:cs typeface="ITC Avant Garde Gothic"/>
                <a:sym typeface="ITC Avant Garde Gothic"/>
              </a:rPr>
              <a:t>E-commerce development: Creating robust online stores that showcase your products or services, facilitate secure transactions, and drive sales. Our e-commerce experts specialize in building online stores that are not only visually appealing but also user-friendly and optimized for conversions.</a:t>
            </a:r>
          </a:p>
          <a:p>
            <a:pPr algn="ctr" marL="561341" indent="-280670" lvl="1">
              <a:lnSpc>
                <a:spcPts val="3640"/>
              </a:lnSpc>
              <a:buFont typeface="Arial"/>
              <a:buChar char="•"/>
            </a:pPr>
            <a:r>
              <a:rPr lang="en-US" sz="2600">
                <a:solidFill>
                  <a:srgbClr val="FFFFFF"/>
                </a:solidFill>
                <a:latin typeface="ITC Avant Garde Gothic"/>
                <a:ea typeface="ITC Avant Garde Gothic"/>
                <a:cs typeface="ITC Avant Garde Gothic"/>
                <a:sym typeface="ITC Avant Garde Gothic"/>
              </a:rPr>
              <a:t>Search engine optimization (SEO): Boosting your website's visibility in search engine results, attracting more organic traffic and increasing your online reach. Our SEO specialists employ proven strategies to improve your website's ranking in search engines, helping you reach your target audience and generate more leads.</a:t>
            </a:r>
          </a:p>
          <a:p>
            <a:pPr algn="ctr" marL="561341" indent="-280670" lvl="1">
              <a:lnSpc>
                <a:spcPts val="3640"/>
              </a:lnSpc>
              <a:spcBef>
                <a:spcPct val="0"/>
              </a:spcBef>
              <a:buFont typeface="Arial"/>
              <a:buChar char="•"/>
            </a:pPr>
            <a:r>
              <a:rPr lang="en-US" sz="2600">
                <a:solidFill>
                  <a:srgbClr val="FFFFFF"/>
                </a:solidFill>
                <a:latin typeface="ITC Avant Garde Gothic"/>
                <a:ea typeface="ITC Avant Garde Gothic"/>
                <a:cs typeface="ITC Avant Garde Gothic"/>
                <a:sym typeface="ITC Avant Garde Gothic"/>
              </a:rPr>
              <a:t>Content management systems (CMS): Empowering you to easily manage and update your website content, giving you greater control over your </a:t>
            </a:r>
            <a:r>
              <a:rPr lang="en-US" sz="2600">
                <a:solidFill>
                  <a:srgbClr val="FFFFFF"/>
                </a:solidFill>
                <a:latin typeface="ITC Avant Garde Gothic"/>
                <a:ea typeface="ITC Avant Garde Gothic"/>
                <a:cs typeface="ITC Avant Garde Gothic"/>
                <a:sym typeface="ITC Avant Garde Gothic"/>
              </a:rPr>
              <a:t>online presence.</a:t>
            </a:r>
          </a:p>
          <a:p>
            <a:pPr algn="ctr">
              <a:lnSpc>
                <a:spcPts val="3640"/>
              </a:lnSpc>
              <a:spcBef>
                <a:spcPct val="0"/>
              </a:spcBef>
            </a:pPr>
          </a:p>
        </p:txBody>
      </p:sp>
      <p:sp>
        <p:nvSpPr>
          <p:cNvPr name="TextBox 3" id="3"/>
          <p:cNvSpPr txBox="true"/>
          <p:nvPr/>
        </p:nvSpPr>
        <p:spPr>
          <a:xfrm rot="0">
            <a:off x="9454793" y="9353354"/>
            <a:ext cx="4754017" cy="544195"/>
          </a:xfrm>
          <a:prstGeom prst="rect">
            <a:avLst/>
          </a:prstGeom>
        </p:spPr>
        <p:txBody>
          <a:bodyPr anchor="t" rtlCol="false" tIns="0" lIns="0" bIns="0" rIns="0">
            <a:spAutoFit/>
          </a:bodyPr>
          <a:lstStyle/>
          <a:p>
            <a:pPr algn="ctr">
              <a:lnSpc>
                <a:spcPts val="4160"/>
              </a:lnSpc>
            </a:pPr>
            <a:r>
              <a:rPr lang="en-US" sz="2600">
                <a:solidFill>
                  <a:srgbClr val="FFFFFF"/>
                </a:solidFill>
                <a:latin typeface="ITC Avant Garde Gothic"/>
                <a:ea typeface="ITC Avant Garde Gothic"/>
                <a:cs typeface="ITC Avant Garde Gothic"/>
                <a:sym typeface="ITC Avant Garde Gothic"/>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4829614"/>
            <a:ext cx="18288000" cy="5067935"/>
          </a:xfrm>
          <a:prstGeom prst="rect">
            <a:avLst/>
          </a:prstGeom>
        </p:spPr>
        <p:txBody>
          <a:bodyPr anchor="t" rtlCol="false" tIns="0" lIns="0" bIns="0" rIns="0">
            <a:spAutoFit/>
          </a:bodyPr>
          <a:lstStyle/>
          <a:p>
            <a:pPr algn="ctr" marL="561341" indent="-280670" lvl="1">
              <a:lnSpc>
                <a:spcPts val="3640"/>
              </a:lnSpc>
              <a:spcBef>
                <a:spcPct val="0"/>
              </a:spcBef>
              <a:buFont typeface="Arial"/>
              <a:buChar char="•"/>
            </a:pPr>
            <a:r>
              <a:rPr lang="en-US" sz="2600">
                <a:solidFill>
                  <a:srgbClr val="FFFFFF"/>
                </a:solidFill>
                <a:latin typeface="ITC Avant Garde Gothic"/>
                <a:ea typeface="ITC Avant Garde Gothic"/>
                <a:cs typeface="ITC Avant Garde Gothic"/>
                <a:sym typeface="ITC Avant Garde Gothic"/>
              </a:rPr>
              <a:t> Our CMS experts can develop customized content management systems </a:t>
            </a:r>
            <a:r>
              <a:rPr lang="en-US" sz="2600">
                <a:solidFill>
                  <a:srgbClr val="FFFFFF"/>
                </a:solidFill>
                <a:latin typeface="ITC Avant Garde Gothic"/>
                <a:ea typeface="ITC Avant Garde Gothic"/>
                <a:cs typeface="ITC Avant Garde Gothic"/>
                <a:sym typeface="ITC Avant Garde Gothic"/>
              </a:rPr>
              <a:t>or implement popular platforms like WordPress or Drupal, making it easy for you to update your website content without requiring technical expertise.</a:t>
            </a:r>
          </a:p>
          <a:p>
            <a:pPr algn="ctr">
              <a:lnSpc>
                <a:spcPts val="3640"/>
              </a:lnSpc>
              <a:spcBef>
                <a:spcPct val="0"/>
              </a:spcBef>
            </a:pPr>
            <a:r>
              <a:rPr lang="en-US" sz="2600">
                <a:solidFill>
                  <a:srgbClr val="FFFFFF"/>
                </a:solidFill>
                <a:latin typeface="ITC Avant Garde Gothic"/>
                <a:ea typeface="ITC Avant Garde Gothic"/>
                <a:cs typeface="ITC Avant Garde Gothic"/>
                <a:sym typeface="ITC Avant Garde Gothic"/>
              </a:rPr>
              <a:t>When selecting a Website Design and Development Company, it's essential to meticulously evaluate several key factors. Consider the company's experience in the industry, their proven track record of successful projects, and their ability to deliver high-quality results. Examine their portfolio to assess their design aesthetic, technical expertise, and adherence to industry best practices. Additionally, carefully review their pricing structure and payment terms to ensure they align with your budget and expectations. Finally, prioritize effective communication and collaboration. A reputable company will demonstrate excellent communication skills, actively listen to your needs, and maintain open lines of communication throughout the project.</a:t>
            </a:r>
          </a:p>
          <a:p>
            <a:pPr algn="ctr">
              <a:lnSpc>
                <a:spcPts val="3640"/>
              </a:lnSpc>
              <a:spcBef>
                <a:spcPct val="0"/>
              </a:spcBef>
            </a:pPr>
          </a:p>
        </p:txBody>
      </p:sp>
      <p:sp>
        <p:nvSpPr>
          <p:cNvPr name="TextBox 3" id="3"/>
          <p:cNvSpPr txBox="true"/>
          <p:nvPr/>
        </p:nvSpPr>
        <p:spPr>
          <a:xfrm rot="0">
            <a:off x="9454793" y="9353354"/>
            <a:ext cx="4754017" cy="544195"/>
          </a:xfrm>
          <a:prstGeom prst="rect">
            <a:avLst/>
          </a:prstGeom>
        </p:spPr>
        <p:txBody>
          <a:bodyPr anchor="t" rtlCol="false" tIns="0" lIns="0" bIns="0" rIns="0">
            <a:spAutoFit/>
          </a:bodyPr>
          <a:lstStyle/>
          <a:p>
            <a:pPr algn="ctr">
              <a:lnSpc>
                <a:spcPts val="4160"/>
              </a:lnSpc>
            </a:pPr>
            <a:r>
              <a:rPr lang="en-US" sz="2600">
                <a:solidFill>
                  <a:srgbClr val="FFFFFF"/>
                </a:solidFill>
                <a:latin typeface="ITC Avant Garde Gothic"/>
                <a:ea typeface="ITC Avant Garde Gothic"/>
                <a:cs typeface="ITC Avant Garde Gothic"/>
                <a:sym typeface="ITC Avant Garde Gothic"/>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304719"/>
            <a:ext cx="18288000" cy="2639695"/>
          </a:xfrm>
          <a:prstGeom prst="rect">
            <a:avLst/>
          </a:prstGeom>
        </p:spPr>
        <p:txBody>
          <a:bodyPr anchor="t" rtlCol="false" tIns="0" lIns="0" bIns="0" rIns="0">
            <a:spAutoFit/>
          </a:bodyPr>
          <a:lstStyle/>
          <a:p>
            <a:pPr algn="ctr">
              <a:lnSpc>
                <a:spcPts val="4160"/>
              </a:lnSpc>
            </a:pPr>
            <a:r>
              <a:rPr lang="en-US" sz="2600">
                <a:solidFill>
                  <a:srgbClr val="FFFFFF"/>
                </a:solidFill>
                <a:latin typeface="ITC Avant Garde Gothic"/>
                <a:ea typeface="ITC Avant Garde Gothic"/>
                <a:cs typeface="ITC Avant Garde Gothic"/>
                <a:sym typeface="ITC Avant Garde Gothic"/>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1345954" y="6634041"/>
            <a:ext cx="7130951" cy="2115820"/>
          </a:xfrm>
          <a:prstGeom prst="rect">
            <a:avLst/>
          </a:prstGeom>
        </p:spPr>
        <p:txBody>
          <a:bodyPr anchor="t" rtlCol="false" tIns="0" lIns="0" bIns="0" rIns="0">
            <a:spAutoFit/>
          </a:bodyPr>
          <a:lstStyle/>
          <a:p>
            <a:pPr algn="ctr">
              <a:lnSpc>
                <a:spcPts val="4160"/>
              </a:lnSpc>
            </a:pPr>
            <a:r>
              <a:rPr lang="en-US" sz="2600">
                <a:solidFill>
                  <a:srgbClr val="FFFFFF"/>
                </a:solidFill>
                <a:latin typeface="ITC Avant Garde Gothic"/>
                <a:ea typeface="ITC Avant Garde Gothic"/>
                <a:cs typeface="ITC Avant Garde Gothic"/>
                <a:sym typeface="ITC Avant Garde Gothic"/>
              </a:rPr>
              <a:t>Visit Us - www.quorawebsolution.com</a:t>
            </a:r>
          </a:p>
          <a:p>
            <a:pPr algn="ctr">
              <a:lnSpc>
                <a:spcPts val="4160"/>
              </a:lnSpc>
            </a:pPr>
            <a:r>
              <a:rPr lang="en-US" sz="2600">
                <a:solidFill>
                  <a:srgbClr val="FFFFFF"/>
                </a:solidFill>
                <a:latin typeface="ITC Avant Garde Gothic"/>
                <a:ea typeface="ITC Avant Garde Gothic"/>
                <a:cs typeface="ITC Avant Garde Gothic"/>
                <a:sym typeface="ITC Avant Garde Gothic"/>
              </a:rPr>
              <a:t>Call Us - +91 9986 056 909</a:t>
            </a:r>
          </a:p>
          <a:p>
            <a:pPr algn="ctr">
              <a:lnSpc>
                <a:spcPts val="4160"/>
              </a:lnSpc>
            </a:pPr>
            <a:r>
              <a:rPr lang="en-US" sz="2600">
                <a:solidFill>
                  <a:srgbClr val="FFFFFF"/>
                </a:solidFill>
                <a:latin typeface="ITC Avant Garde Gothic"/>
                <a:ea typeface="ITC Avant Garde Gothic"/>
                <a:cs typeface="ITC Avant Garde Gothic"/>
                <a:sym typeface="ITC Avant Garde Gothic"/>
              </a:rPr>
              <a:t>Mail Us - info@quorawebsolutions.com</a:t>
            </a:r>
          </a:p>
          <a:p>
            <a:pPr algn="ctr">
              <a:lnSpc>
                <a:spcPts val="4160"/>
              </a:lnSpc>
            </a:pPr>
          </a:p>
        </p:txBody>
      </p:sp>
      <p:sp>
        <p:nvSpPr>
          <p:cNvPr name="TextBox 4" id="4"/>
          <p:cNvSpPr txBox="true"/>
          <p:nvPr/>
        </p:nvSpPr>
        <p:spPr>
          <a:xfrm rot="0">
            <a:off x="9454793" y="9353354"/>
            <a:ext cx="4754017" cy="544195"/>
          </a:xfrm>
          <a:prstGeom prst="rect">
            <a:avLst/>
          </a:prstGeom>
        </p:spPr>
        <p:txBody>
          <a:bodyPr anchor="t" rtlCol="false" tIns="0" lIns="0" bIns="0" rIns="0">
            <a:spAutoFit/>
          </a:bodyPr>
          <a:lstStyle/>
          <a:p>
            <a:pPr algn="ctr">
              <a:lnSpc>
                <a:spcPts val="4160"/>
              </a:lnSpc>
            </a:pPr>
            <a:r>
              <a:rPr lang="en-US" sz="2600">
                <a:solidFill>
                  <a:srgbClr val="FFFFFF"/>
                </a:solidFill>
                <a:latin typeface="ITC Avant Garde Gothic"/>
                <a:ea typeface="ITC Avant Garde Gothic"/>
                <a:cs typeface="ITC Avant Garde Gothic"/>
                <a:sym typeface="ITC Avant Garde Gothic"/>
              </a:rPr>
              <a:t>www.quorawebsolution.com</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4000500" y="-4000500"/>
            <a:ext cx="10287000" cy="18288000"/>
            <a:chOff x="0" y="0"/>
            <a:chExt cx="13716000" cy="24384000"/>
          </a:xfrm>
        </p:grpSpPr>
        <p:sp>
          <p:nvSpPr>
            <p:cNvPr name="Freeform 3" id="3"/>
            <p:cNvSpPr/>
            <p:nvPr/>
          </p:nvSpPr>
          <p:spPr>
            <a:xfrm flipH="false" flipV="false" rot="0">
              <a:off x="0" y="0"/>
              <a:ext cx="13716000" cy="24384000"/>
            </a:xfrm>
            <a:custGeom>
              <a:avLst/>
              <a:gdLst/>
              <a:ahLst/>
              <a:cxnLst/>
              <a:rect r="r" b="b" t="t" l="l"/>
              <a:pathLst>
                <a:path h="24384000" w="13716000">
                  <a:moveTo>
                    <a:pt x="13716000" y="0"/>
                  </a:moveTo>
                  <a:lnTo>
                    <a:pt x="13716000" y="24384000"/>
                  </a:lnTo>
                  <a:lnTo>
                    <a:pt x="0" y="24384000"/>
                  </a:lnTo>
                  <a:lnTo>
                    <a:pt x="0" y="0"/>
                  </a:lnTo>
                  <a:lnTo>
                    <a:pt x="13716000" y="0"/>
                  </a:lnTo>
                  <a:close/>
                </a:path>
              </a:pathLst>
            </a:custGeom>
            <a:blipFill>
              <a:blip r:embed="rId2"/>
              <a:stretch>
                <a:fillRect l="-18098" t="0" r="-18098" b="0"/>
              </a:stretch>
            </a:blipFill>
          </p:spPr>
        </p:sp>
      </p:grpSp>
      <p:sp>
        <p:nvSpPr>
          <p:cNvPr name="TextBox 4" id="4"/>
          <p:cNvSpPr txBox="true"/>
          <p:nvPr/>
        </p:nvSpPr>
        <p:spPr>
          <a:xfrm rot="0">
            <a:off x="4487144" y="159107"/>
            <a:ext cx="2681783" cy="876285"/>
          </a:xfrm>
          <a:prstGeom prst="rect">
            <a:avLst/>
          </a:prstGeom>
        </p:spPr>
        <p:txBody>
          <a:bodyPr anchor="t" rtlCol="false" tIns="0" lIns="0" bIns="0" rIns="0">
            <a:spAutoFit/>
          </a:bodyPr>
          <a:lstStyle/>
          <a:p>
            <a:pPr algn="ctr">
              <a:lnSpc>
                <a:spcPts val="6000"/>
              </a:lnSpc>
            </a:pPr>
            <a:r>
              <a:rPr lang="en-US" sz="5000">
                <a:solidFill>
                  <a:srgbClr val="FFFFFF"/>
                </a:solidFill>
                <a:latin typeface="ITC Avant Garde Gothic"/>
                <a:ea typeface="ITC Avant Garde Gothic"/>
                <a:cs typeface="ITC Avant Garde Gothic"/>
                <a:sym typeface="ITC Avant Garde Gothic"/>
              </a:rPr>
              <a:t>Services</a:t>
            </a:r>
          </a:p>
        </p:txBody>
      </p:sp>
      <p:grpSp>
        <p:nvGrpSpPr>
          <p:cNvPr name="Group 5" id="5"/>
          <p:cNvGrpSpPr/>
          <p:nvPr/>
        </p:nvGrpSpPr>
        <p:grpSpPr>
          <a:xfrm rot="3339144">
            <a:off x="-4591061" y="5209522"/>
            <a:ext cx="9877602" cy="5536051"/>
            <a:chOff x="0" y="0"/>
            <a:chExt cx="13170136" cy="7381401"/>
          </a:xfrm>
        </p:grpSpPr>
        <p:sp>
          <p:nvSpPr>
            <p:cNvPr name="Freeform 6" id="6"/>
            <p:cNvSpPr/>
            <p:nvPr/>
          </p:nvSpPr>
          <p:spPr>
            <a:xfrm flipH="false" flipV="false" rot="0">
              <a:off x="0" y="0"/>
              <a:ext cx="13170154" cy="7381367"/>
            </a:xfrm>
            <a:custGeom>
              <a:avLst/>
              <a:gdLst/>
              <a:ahLst/>
              <a:cxnLst/>
              <a:rect r="r" b="b" t="t" l="l"/>
              <a:pathLst>
                <a:path h="7381367" w="13170154">
                  <a:moveTo>
                    <a:pt x="0" y="0"/>
                  </a:moveTo>
                  <a:lnTo>
                    <a:pt x="13170154" y="0"/>
                  </a:lnTo>
                  <a:lnTo>
                    <a:pt x="13170154" y="7381367"/>
                  </a:lnTo>
                  <a:lnTo>
                    <a:pt x="0" y="7381367"/>
                  </a:lnTo>
                  <a:lnTo>
                    <a:pt x="0" y="0"/>
                  </a:lnTo>
                  <a:close/>
                </a:path>
              </a:pathLst>
            </a:custGeom>
            <a:blipFill>
              <a:blip r:embed="rId3"/>
              <a:stretch>
                <a:fillRect l="0" t="0" r="0" b="0"/>
              </a:stretch>
            </a:blipFill>
          </p:spPr>
        </p:sp>
      </p:grpSp>
      <p:grpSp>
        <p:nvGrpSpPr>
          <p:cNvPr name="Group 7" id="7"/>
          <p:cNvGrpSpPr/>
          <p:nvPr/>
        </p:nvGrpSpPr>
        <p:grpSpPr>
          <a:xfrm rot="0">
            <a:off x="9854955" y="353167"/>
            <a:ext cx="7373989" cy="9232664"/>
            <a:chOff x="0" y="0"/>
            <a:chExt cx="9831986" cy="12310219"/>
          </a:xfrm>
        </p:grpSpPr>
        <p:sp>
          <p:nvSpPr>
            <p:cNvPr name="Freeform 8" id="8"/>
            <p:cNvSpPr/>
            <p:nvPr/>
          </p:nvSpPr>
          <p:spPr>
            <a:xfrm flipH="false" flipV="false" rot="0">
              <a:off x="0" y="0"/>
              <a:ext cx="9832086" cy="12310237"/>
            </a:xfrm>
            <a:custGeom>
              <a:avLst/>
              <a:gdLst/>
              <a:ahLst/>
              <a:cxnLst/>
              <a:rect r="r" b="b" t="t" l="l"/>
              <a:pathLst>
                <a:path h="12310237" w="9832086">
                  <a:moveTo>
                    <a:pt x="9831959" y="12310237"/>
                  </a:moveTo>
                  <a:lnTo>
                    <a:pt x="0" y="12310237"/>
                  </a:lnTo>
                  <a:lnTo>
                    <a:pt x="0" y="0"/>
                  </a:lnTo>
                  <a:lnTo>
                    <a:pt x="9828911" y="0"/>
                  </a:lnTo>
                  <a:lnTo>
                    <a:pt x="9832086" y="12310237"/>
                  </a:lnTo>
                  <a:close/>
                </a:path>
              </a:pathLst>
            </a:custGeom>
            <a:blipFill>
              <a:blip r:embed="rId4"/>
              <a:stretch>
                <a:fillRect l="-43903" t="0" r="-43902" b="0"/>
              </a:stretch>
            </a:blipFill>
          </p:spPr>
        </p:sp>
      </p:grpSp>
      <p:grpSp>
        <p:nvGrpSpPr>
          <p:cNvPr name="Group 9" id="9"/>
          <p:cNvGrpSpPr/>
          <p:nvPr/>
        </p:nvGrpSpPr>
        <p:grpSpPr>
          <a:xfrm rot="0">
            <a:off x="9817595" y="292457"/>
            <a:ext cx="7441705" cy="9340075"/>
            <a:chOff x="0" y="0"/>
            <a:chExt cx="9922273" cy="12453433"/>
          </a:xfrm>
        </p:grpSpPr>
        <p:sp>
          <p:nvSpPr>
            <p:cNvPr name="Freeform 10" id="10"/>
            <p:cNvSpPr/>
            <p:nvPr/>
          </p:nvSpPr>
          <p:spPr>
            <a:xfrm flipH="false" flipV="false" rot="0">
              <a:off x="0" y="0"/>
              <a:ext cx="9922256" cy="12453493"/>
            </a:xfrm>
            <a:custGeom>
              <a:avLst/>
              <a:gdLst/>
              <a:ahLst/>
              <a:cxnLst/>
              <a:rect r="r" b="b" t="t" l="l"/>
              <a:pathLst>
                <a:path h="12453493" w="9922256">
                  <a:moveTo>
                    <a:pt x="9922256" y="12453493"/>
                  </a:moveTo>
                  <a:lnTo>
                    <a:pt x="0" y="12453493"/>
                  </a:lnTo>
                  <a:lnTo>
                    <a:pt x="0" y="0"/>
                  </a:lnTo>
                  <a:lnTo>
                    <a:pt x="9922256" y="0"/>
                  </a:lnTo>
                  <a:lnTo>
                    <a:pt x="9922256" y="12453493"/>
                  </a:lnTo>
                  <a:close/>
                </a:path>
              </a:pathLst>
            </a:custGeom>
            <a:blipFill>
              <a:blip r:embed="rId5"/>
              <a:stretch>
                <a:fillRect l="-33979" t="0" r="-33979" b="0"/>
              </a:stretch>
            </a:blipFill>
          </p:spPr>
        </p:sp>
      </p:grpSp>
      <p:sp>
        <p:nvSpPr>
          <p:cNvPr name="TextBox 11" id="11"/>
          <p:cNvSpPr txBox="true"/>
          <p:nvPr/>
        </p:nvSpPr>
        <p:spPr>
          <a:xfrm rot="0">
            <a:off x="7877956" y="76200"/>
            <a:ext cx="6270719" cy="9182075"/>
          </a:xfrm>
          <a:prstGeom prst="rect">
            <a:avLst/>
          </a:prstGeom>
        </p:spPr>
        <p:txBody>
          <a:bodyPr anchor="t" rtlCol="false" tIns="0" lIns="0" bIns="0" rIns="0">
            <a:spAutoFit/>
          </a:bodyPr>
          <a:lstStyle/>
          <a:p>
            <a:pPr algn="ctr">
              <a:lnSpc>
                <a:spcPts val="2279"/>
              </a:lnSpc>
            </a:pPr>
            <a:r>
              <a:rPr lang="en-US" sz="1899" u="sng">
                <a:solidFill>
                  <a:srgbClr val="FFFFFF"/>
                </a:solidFill>
                <a:latin typeface="ITC Avant Garde Gothic"/>
                <a:ea typeface="ITC Avant Garde Gothic"/>
                <a:cs typeface="ITC Avant Garde Gothic"/>
                <a:sym typeface="ITC Avant Garde Gothic"/>
                <a:hlinkClick r:id="rId6" tooltip="https://www.quorawebsolution.com/wordpress-website-development-company-in-bangalore"/>
              </a:rPr>
              <a:t>WORDPRESS DEVELOPMENT</a:t>
            </a:r>
          </a:p>
          <a:p>
            <a:pPr algn="ctr">
              <a:lnSpc>
                <a:spcPts val="2279"/>
              </a:lnSpc>
            </a:pPr>
          </a:p>
          <a:p>
            <a:pPr algn="ctr">
              <a:lnSpc>
                <a:spcPts val="2279"/>
              </a:lnSpc>
            </a:pPr>
            <a:r>
              <a:rPr lang="en-US" sz="1899" u="sng">
                <a:solidFill>
                  <a:srgbClr val="FFFFFF"/>
                </a:solidFill>
                <a:latin typeface="ITC Avant Garde Gothic"/>
                <a:ea typeface="ITC Avant Garde Gothic"/>
                <a:cs typeface="ITC Avant Garde Gothic"/>
                <a:sym typeface="ITC Avant Garde Gothic"/>
                <a:hlinkClick r:id="rId7" tooltip="https://www.quorawebsolution.com/ecommerce-website-development-company-in-bangalore"/>
              </a:rPr>
              <a:t>ECOMMERCE DEVELOPMENT</a:t>
            </a:r>
          </a:p>
          <a:p>
            <a:pPr algn="ctr">
              <a:lnSpc>
                <a:spcPts val="2279"/>
              </a:lnSpc>
            </a:pPr>
          </a:p>
          <a:p>
            <a:pPr algn="ctr">
              <a:lnSpc>
                <a:spcPts val="2279"/>
              </a:lnSpc>
            </a:pPr>
            <a:r>
              <a:rPr lang="en-US" sz="1899" u="sng">
                <a:solidFill>
                  <a:srgbClr val="FFFFFF"/>
                </a:solidFill>
                <a:latin typeface="ITC Avant Garde Gothic"/>
                <a:ea typeface="ITC Avant Garde Gothic"/>
                <a:cs typeface="ITC Avant Garde Gothic"/>
                <a:sym typeface="ITC Avant Garde Gothic"/>
                <a:hlinkClick r:id="rId8" tooltip="https://www.quorawebsolution.com/php-website-development-company-in-bangalore"/>
              </a:rPr>
              <a:t>PHP DEVELOPMENT</a:t>
            </a:r>
          </a:p>
          <a:p>
            <a:pPr algn="ctr">
              <a:lnSpc>
                <a:spcPts val="2279"/>
              </a:lnSpc>
            </a:pPr>
          </a:p>
          <a:p>
            <a:pPr algn="ctr">
              <a:lnSpc>
                <a:spcPts val="2279"/>
              </a:lnSpc>
            </a:pPr>
            <a:r>
              <a:rPr lang="en-US" sz="1899" u="sng">
                <a:solidFill>
                  <a:srgbClr val="FFFFFF"/>
                </a:solidFill>
                <a:latin typeface="ITC Avant Garde Gothic"/>
                <a:ea typeface="ITC Avant Garde Gothic"/>
                <a:cs typeface="ITC Avant Garde Gothic"/>
                <a:sym typeface="ITC Avant Garde Gothic"/>
                <a:hlinkClick r:id="rId9" tooltip="https://www.quorawebsolution.com/cms-website-development-company-in-bangalore"/>
              </a:rPr>
              <a:t>CMS DEVELOPMENT</a:t>
            </a:r>
          </a:p>
          <a:p>
            <a:pPr algn="ctr">
              <a:lnSpc>
                <a:spcPts val="2279"/>
              </a:lnSpc>
            </a:pPr>
          </a:p>
          <a:p>
            <a:pPr algn="ctr">
              <a:lnSpc>
                <a:spcPts val="2279"/>
              </a:lnSpc>
            </a:pPr>
            <a:r>
              <a:rPr lang="en-US" sz="1899" u="sng">
                <a:solidFill>
                  <a:srgbClr val="FFFFFF"/>
                </a:solidFill>
                <a:latin typeface="ITC Avant Garde Gothic"/>
                <a:ea typeface="ITC Avant Garde Gothic"/>
                <a:cs typeface="ITC Avant Garde Gothic"/>
                <a:sym typeface="ITC Avant Garde Gothic"/>
                <a:hlinkClick r:id="rId10" tooltip="https://www.quorawebsolution.com/drupal-development-company-in-bangalore"/>
              </a:rPr>
              <a:t>DRUPAL DEVELOPMENT</a:t>
            </a:r>
          </a:p>
          <a:p>
            <a:pPr algn="ctr">
              <a:lnSpc>
                <a:spcPts val="2279"/>
              </a:lnSpc>
            </a:pPr>
          </a:p>
          <a:p>
            <a:pPr algn="ctr">
              <a:lnSpc>
                <a:spcPts val="2279"/>
              </a:lnSpc>
            </a:pPr>
            <a:r>
              <a:rPr lang="en-US" sz="1899" u="sng">
                <a:solidFill>
                  <a:srgbClr val="FFFFFF"/>
                </a:solidFill>
                <a:latin typeface="ITC Avant Garde Gothic"/>
                <a:ea typeface="ITC Avant Garde Gothic"/>
                <a:cs typeface="ITC Avant Garde Gothic"/>
                <a:sym typeface="ITC Avant Garde Gothic"/>
                <a:hlinkClick r:id="rId11" tooltip="https://www.quorawebsolution.com/website-maintenance-services-in-bangalore"/>
              </a:rPr>
              <a:t>WEBSITE SERVICES</a:t>
            </a:r>
          </a:p>
          <a:p>
            <a:pPr algn="ctr">
              <a:lnSpc>
                <a:spcPts val="2279"/>
              </a:lnSpc>
            </a:pPr>
          </a:p>
          <a:p>
            <a:pPr algn="ctr">
              <a:lnSpc>
                <a:spcPts val="2279"/>
              </a:lnSpc>
            </a:pPr>
            <a:r>
              <a:rPr lang="en-US" sz="1899" u="sng">
                <a:solidFill>
                  <a:srgbClr val="FFFFFF"/>
                </a:solidFill>
                <a:latin typeface="ITC Avant Garde Gothic"/>
                <a:ea typeface="ITC Avant Garde Gothic"/>
                <a:cs typeface="ITC Avant Garde Gothic"/>
                <a:sym typeface="ITC Avant Garde Gothic"/>
                <a:hlinkClick r:id="rId12" tooltip="https://www.quorawebsolution.com/web-portal-development-company-in-bangalore"/>
              </a:rPr>
              <a:t>WEBPORTAL DEVELOPMENT</a:t>
            </a:r>
          </a:p>
          <a:p>
            <a:pPr algn="ctr">
              <a:lnSpc>
                <a:spcPts val="2279"/>
              </a:lnSpc>
            </a:pPr>
          </a:p>
          <a:p>
            <a:pPr algn="ctr">
              <a:lnSpc>
                <a:spcPts val="2279"/>
              </a:lnSpc>
            </a:pPr>
            <a:r>
              <a:rPr lang="en-US" sz="1899" u="sng">
                <a:solidFill>
                  <a:srgbClr val="FFFFFF"/>
                </a:solidFill>
                <a:latin typeface="ITC Avant Garde Gothic"/>
                <a:ea typeface="ITC Avant Garde Gothic"/>
                <a:cs typeface="ITC Avant Garde Gothic"/>
                <a:sym typeface="ITC Avant Garde Gothic"/>
                <a:hlinkClick r:id="rId13" tooltip="https://www.quorawebsolution.com/magento-website-development-company-in-bangalore"/>
              </a:rPr>
              <a:t>MAGENTO DEVELOPMENT</a:t>
            </a:r>
          </a:p>
          <a:p>
            <a:pPr algn="ctr">
              <a:lnSpc>
                <a:spcPts val="2279"/>
              </a:lnSpc>
            </a:pPr>
          </a:p>
          <a:p>
            <a:pPr algn="ctr">
              <a:lnSpc>
                <a:spcPts val="2279"/>
              </a:lnSpc>
            </a:pPr>
            <a:r>
              <a:rPr lang="en-US" sz="1899" u="sng">
                <a:solidFill>
                  <a:srgbClr val="FFFFFF"/>
                </a:solidFill>
                <a:latin typeface="ITC Avant Garde Gothic"/>
                <a:ea typeface="ITC Avant Garde Gothic"/>
                <a:cs typeface="ITC Avant Garde Gothic"/>
                <a:sym typeface="ITC Avant Garde Gothic"/>
                <a:hlinkClick r:id="rId14" tooltip="https://www.quorawebsolution.com/website-development-company-in-bangalore"/>
              </a:rPr>
              <a:t>WEBSITE DEVELOPMENT</a:t>
            </a:r>
          </a:p>
          <a:p>
            <a:pPr algn="ctr">
              <a:lnSpc>
                <a:spcPts val="2279"/>
              </a:lnSpc>
            </a:pPr>
          </a:p>
          <a:p>
            <a:pPr algn="ctr">
              <a:lnSpc>
                <a:spcPts val="2279"/>
              </a:lnSpc>
            </a:pPr>
            <a:r>
              <a:rPr lang="en-US" sz="1899" u="sng">
                <a:solidFill>
                  <a:srgbClr val="FFFFFF"/>
                </a:solidFill>
                <a:latin typeface="ITC Avant Garde Gothic"/>
                <a:ea typeface="ITC Avant Garde Gothic"/>
                <a:cs typeface="ITC Avant Garde Gothic"/>
                <a:sym typeface="ITC Avant Garde Gothic"/>
                <a:hlinkClick r:id="rId15" tooltip="https://www.quorawebsolution.com/joomla-development-company-in-bangalore"/>
              </a:rPr>
              <a:t>JOOMLA DEVELOPMENT</a:t>
            </a:r>
          </a:p>
          <a:p>
            <a:pPr algn="ctr">
              <a:lnSpc>
                <a:spcPts val="2279"/>
              </a:lnSpc>
            </a:pPr>
          </a:p>
          <a:p>
            <a:pPr algn="ctr">
              <a:lnSpc>
                <a:spcPts val="2279"/>
              </a:lnSpc>
            </a:pPr>
            <a:r>
              <a:rPr lang="en-US" sz="1899" u="sng">
                <a:solidFill>
                  <a:srgbClr val="FFFFFF"/>
                </a:solidFill>
                <a:latin typeface="ITC Avant Garde Gothic"/>
                <a:ea typeface="ITC Avant Garde Gothic"/>
                <a:cs typeface="ITC Avant Garde Gothic"/>
                <a:sym typeface="ITC Avant Garde Gothic"/>
                <a:hlinkClick r:id="rId16" tooltip="https://www.quorawebsolution.com/small-business-web-design-and-development-company-in-bangalore"/>
              </a:rPr>
              <a:t>SMALL BUSINESS DEVELOPMENT</a:t>
            </a:r>
          </a:p>
          <a:p>
            <a:pPr algn="ctr">
              <a:lnSpc>
                <a:spcPts val="2279"/>
              </a:lnSpc>
            </a:pPr>
          </a:p>
          <a:p>
            <a:pPr algn="ctr">
              <a:lnSpc>
                <a:spcPts val="2279"/>
              </a:lnSpc>
            </a:pPr>
            <a:r>
              <a:rPr lang="en-US" sz="1899" u="sng">
                <a:solidFill>
                  <a:srgbClr val="FFFFFF"/>
                </a:solidFill>
                <a:latin typeface="ITC Avant Garde Gothic"/>
                <a:ea typeface="ITC Avant Garde Gothic"/>
                <a:cs typeface="ITC Avant Garde Gothic"/>
                <a:sym typeface="ITC Avant Garde Gothic"/>
                <a:hlinkClick r:id="rId17" tooltip="https://www.quorawebsolution.com/cheap-website-development-company-in-bangalore"/>
              </a:rPr>
              <a:t>CHEAP WEBSITE DEVELOPMENT</a:t>
            </a:r>
          </a:p>
          <a:p>
            <a:pPr algn="ctr">
              <a:lnSpc>
                <a:spcPts val="2279"/>
              </a:lnSpc>
            </a:pPr>
          </a:p>
          <a:p>
            <a:pPr algn="ctr">
              <a:lnSpc>
                <a:spcPts val="2279"/>
              </a:lnSpc>
            </a:pPr>
            <a:r>
              <a:rPr lang="en-US" sz="1899" u="sng">
                <a:solidFill>
                  <a:srgbClr val="FFFFFF"/>
                </a:solidFill>
                <a:latin typeface="ITC Avant Garde Gothic"/>
                <a:ea typeface="ITC Avant Garde Gothic"/>
                <a:cs typeface="ITC Avant Garde Gothic"/>
                <a:sym typeface="ITC Avant Garde Gothic"/>
                <a:hlinkClick r:id="rId18" tooltip="https://www.quorawebsolution.com/static-website-development-company-in-bangalore"/>
              </a:rPr>
              <a:t>STATIC WEBSITE DEVELOPMENT</a:t>
            </a:r>
          </a:p>
          <a:p>
            <a:pPr algn="ctr">
              <a:lnSpc>
                <a:spcPts val="2279"/>
              </a:lnSpc>
            </a:pPr>
          </a:p>
          <a:p>
            <a:pPr algn="ctr">
              <a:lnSpc>
                <a:spcPts val="2279"/>
              </a:lnSpc>
            </a:pPr>
            <a:r>
              <a:rPr lang="en-US" sz="1899" u="sng">
                <a:solidFill>
                  <a:srgbClr val="FFFFFF"/>
                </a:solidFill>
                <a:latin typeface="ITC Avant Garde Gothic"/>
                <a:ea typeface="ITC Avant Garde Gothic"/>
                <a:cs typeface="ITC Avant Garde Gothic"/>
                <a:sym typeface="ITC Avant Garde Gothic"/>
                <a:hlinkClick r:id="rId19" tooltip="https://www.quorawebsolution.com/dynamic-website-development-company-in-bangalore"/>
              </a:rPr>
              <a:t>DYNAMIC WEBSITE DEVELOPMENT</a:t>
            </a:r>
          </a:p>
          <a:p>
            <a:pPr algn="ctr">
              <a:lnSpc>
                <a:spcPts val="2279"/>
              </a:lnSpc>
            </a:pPr>
          </a:p>
          <a:p>
            <a:pPr algn="ctr">
              <a:lnSpc>
                <a:spcPts val="2279"/>
              </a:lnSpc>
            </a:pPr>
            <a:r>
              <a:rPr lang="en-US" sz="1899" u="sng">
                <a:solidFill>
                  <a:srgbClr val="FFFFFF"/>
                </a:solidFill>
                <a:latin typeface="ITC Avant Garde Gothic"/>
                <a:ea typeface="ITC Avant Garde Gothic"/>
                <a:cs typeface="ITC Avant Garde Gothic"/>
                <a:sym typeface="ITC Avant Garde Gothic"/>
                <a:hlinkClick r:id="rId20" tooltip="https://www.quorawebsolution.com/website-design-company-in-bangalore"/>
              </a:rPr>
              <a:t>WEBSITE DESIGN COMPANY</a:t>
            </a:r>
          </a:p>
          <a:p>
            <a:pPr algn="ctr">
              <a:lnSpc>
                <a:spcPts val="2279"/>
              </a:lnSpc>
            </a:pPr>
          </a:p>
          <a:p>
            <a:pPr algn="ctr">
              <a:lnSpc>
                <a:spcPts val="2279"/>
              </a:lnSpc>
            </a:pPr>
            <a:r>
              <a:rPr lang="en-US" sz="1899" u="sng">
                <a:solidFill>
                  <a:srgbClr val="FFFFFF"/>
                </a:solidFill>
                <a:latin typeface="ITC Avant Garde Gothic"/>
                <a:ea typeface="ITC Avant Garde Gothic"/>
                <a:cs typeface="ITC Avant Garde Gothic"/>
                <a:sym typeface="ITC Avant Garde Gothic"/>
                <a:hlinkClick r:id="rId21" tooltip="https://www.quorawebsolution.com/tour-and-travel-website-development-company-in-bangalore"/>
              </a:rPr>
              <a:t>TOUR AND TRAVEL WEBSITE DEVELOPMENT</a:t>
            </a:r>
          </a:p>
          <a:p>
            <a:pPr algn="ctr">
              <a:lnSpc>
                <a:spcPts val="2279"/>
              </a:lnSpc>
            </a:pP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2300720" y="317341"/>
            <a:ext cx="13538672" cy="6610365"/>
          </a:xfrm>
          <a:custGeom>
            <a:avLst/>
            <a:gdLst/>
            <a:ahLst/>
            <a:cxnLst/>
            <a:rect r="r" b="b" t="t" l="l"/>
            <a:pathLst>
              <a:path h="6610365" w="13538672">
                <a:moveTo>
                  <a:pt x="0" y="0"/>
                </a:moveTo>
                <a:lnTo>
                  <a:pt x="13538672" y="0"/>
                </a:lnTo>
                <a:lnTo>
                  <a:pt x="13538672" y="6610365"/>
                </a:lnTo>
                <a:lnTo>
                  <a:pt x="0" y="6610365"/>
                </a:lnTo>
                <a:lnTo>
                  <a:pt x="0" y="0"/>
                </a:lnTo>
                <a:close/>
              </a:path>
            </a:pathLst>
          </a:custGeom>
          <a:blipFill>
            <a:blip r:embed="rId2"/>
            <a:stretch>
              <a:fillRect l="0" t="-29404" r="0" b="-24203"/>
            </a:stretch>
          </a:blipFill>
        </p:spPr>
      </p:sp>
      <p:sp>
        <p:nvSpPr>
          <p:cNvPr name="TextBox 3" id="3"/>
          <p:cNvSpPr txBox="true"/>
          <p:nvPr/>
        </p:nvSpPr>
        <p:spPr>
          <a:xfrm rot="0">
            <a:off x="0" y="8714105"/>
            <a:ext cx="18288000" cy="544195"/>
          </a:xfrm>
          <a:prstGeom prst="rect">
            <a:avLst/>
          </a:prstGeom>
        </p:spPr>
        <p:txBody>
          <a:bodyPr anchor="t" rtlCol="false" tIns="0" lIns="0" bIns="0" rIns="0">
            <a:spAutoFit/>
          </a:bodyPr>
          <a:lstStyle/>
          <a:p>
            <a:pPr algn="ctr">
              <a:lnSpc>
                <a:spcPts val="4160"/>
              </a:lnSpc>
              <a:spcBef>
                <a:spcPct val="0"/>
              </a:spcBef>
            </a:pPr>
            <a:r>
              <a:rPr lang="en-US" sz="2600">
                <a:solidFill>
                  <a:srgbClr val="FFFFFF"/>
                </a:solidFill>
                <a:latin typeface="ITC Avant Garde Gothic"/>
                <a:ea typeface="ITC Avant Garde Gothic"/>
                <a:cs typeface="ITC Avant Garde Gothic"/>
                <a:sym typeface="ITC Avant Garde Gothic"/>
              </a:rPr>
              <a:t>Website Design and Development Company: </a:t>
            </a:r>
            <a:r>
              <a:rPr lang="en-US" sz="2600">
                <a:solidFill>
                  <a:srgbClr val="FFFFFF"/>
                </a:solidFill>
                <a:latin typeface="ITC Avant Garde Gothic"/>
                <a:ea typeface="ITC Avant Garde Gothic"/>
                <a:cs typeface="ITC Avant Garde Gothic"/>
                <a:sym typeface="ITC Avant Garde Gothic"/>
              </a:rPr>
              <a:t>Your Online Presence, Enhanced</a:t>
            </a:r>
          </a:p>
        </p:txBody>
      </p:sp>
      <p:sp>
        <p:nvSpPr>
          <p:cNvPr name="TextBox 4" id="4"/>
          <p:cNvSpPr txBox="true"/>
          <p:nvPr/>
        </p:nvSpPr>
        <p:spPr>
          <a:xfrm rot="0">
            <a:off x="9454793" y="9353354"/>
            <a:ext cx="4754017" cy="544195"/>
          </a:xfrm>
          <a:prstGeom prst="rect">
            <a:avLst/>
          </a:prstGeom>
        </p:spPr>
        <p:txBody>
          <a:bodyPr anchor="t" rtlCol="false" tIns="0" lIns="0" bIns="0" rIns="0">
            <a:spAutoFit/>
          </a:bodyPr>
          <a:lstStyle/>
          <a:p>
            <a:pPr algn="ctr">
              <a:lnSpc>
                <a:spcPts val="4160"/>
              </a:lnSpc>
            </a:pPr>
            <a:r>
              <a:rPr lang="en-US" sz="2600">
                <a:solidFill>
                  <a:srgbClr val="FFFFFF"/>
                </a:solidFill>
                <a:latin typeface="ITC Avant Garde Gothic"/>
                <a:ea typeface="ITC Avant Garde Gothic"/>
                <a:cs typeface="ITC Avant Garde Gothic"/>
                <a:sym typeface="ITC Avant Garde Gothic"/>
              </a:rPr>
              <a:t>www.quorawebsolution.com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1983971" y="280678"/>
            <a:ext cx="14187834" cy="5388655"/>
          </a:xfrm>
          <a:custGeom>
            <a:avLst/>
            <a:gdLst/>
            <a:ahLst/>
            <a:cxnLst/>
            <a:rect r="r" b="b" t="t" l="l"/>
            <a:pathLst>
              <a:path h="5388655" w="14187834">
                <a:moveTo>
                  <a:pt x="0" y="0"/>
                </a:moveTo>
                <a:lnTo>
                  <a:pt x="14187833" y="0"/>
                </a:lnTo>
                <a:lnTo>
                  <a:pt x="14187833" y="5388654"/>
                </a:lnTo>
                <a:lnTo>
                  <a:pt x="0" y="5388654"/>
                </a:lnTo>
                <a:lnTo>
                  <a:pt x="0" y="0"/>
                </a:lnTo>
                <a:close/>
              </a:path>
            </a:pathLst>
          </a:custGeom>
          <a:blipFill>
            <a:blip r:embed="rId2"/>
            <a:stretch>
              <a:fillRect l="0" t="-27194" r="0" b="-27194"/>
            </a:stretch>
          </a:blipFill>
        </p:spPr>
      </p:sp>
      <p:sp>
        <p:nvSpPr>
          <p:cNvPr name="TextBox 3" id="3"/>
          <p:cNvSpPr txBox="true"/>
          <p:nvPr/>
        </p:nvSpPr>
        <p:spPr>
          <a:xfrm rot="0">
            <a:off x="0" y="7743827"/>
            <a:ext cx="18288000" cy="1591945"/>
          </a:xfrm>
          <a:prstGeom prst="rect">
            <a:avLst/>
          </a:prstGeom>
        </p:spPr>
        <p:txBody>
          <a:bodyPr anchor="t" rtlCol="false" tIns="0" lIns="0" bIns="0" rIns="0">
            <a:spAutoFit/>
          </a:bodyPr>
          <a:lstStyle/>
          <a:p>
            <a:pPr algn="ctr">
              <a:lnSpc>
                <a:spcPts val="4160"/>
              </a:lnSpc>
            </a:pPr>
          </a:p>
          <a:p>
            <a:pPr algn="ctr">
              <a:lnSpc>
                <a:spcPts val="4160"/>
              </a:lnSpc>
              <a:spcBef>
                <a:spcPct val="0"/>
              </a:spcBef>
            </a:pPr>
            <a:r>
              <a:rPr lang="en-US" sz="2600">
                <a:solidFill>
                  <a:srgbClr val="FFFFFF"/>
                </a:solidFill>
                <a:latin typeface="ITC Avant Garde Gothic"/>
                <a:ea typeface="ITC Avant Garde Gothic"/>
                <a:cs typeface="ITC Avant Garde Gothic"/>
                <a:sym typeface="ITC Avant Garde Gothic"/>
              </a:rPr>
              <a:t>A website design and development company is an indispensable partner for businesses, organizations, and individuals seeking to establish a robust online presence. </a:t>
            </a:r>
          </a:p>
        </p:txBody>
      </p:sp>
      <p:sp>
        <p:nvSpPr>
          <p:cNvPr name="TextBox 4" id="4"/>
          <p:cNvSpPr txBox="true"/>
          <p:nvPr/>
        </p:nvSpPr>
        <p:spPr>
          <a:xfrm rot="0">
            <a:off x="9454793" y="9353354"/>
            <a:ext cx="4754017" cy="544195"/>
          </a:xfrm>
          <a:prstGeom prst="rect">
            <a:avLst/>
          </a:prstGeom>
        </p:spPr>
        <p:txBody>
          <a:bodyPr anchor="t" rtlCol="false" tIns="0" lIns="0" bIns="0" rIns="0">
            <a:spAutoFit/>
          </a:bodyPr>
          <a:lstStyle/>
          <a:p>
            <a:pPr algn="ctr">
              <a:lnSpc>
                <a:spcPts val="4160"/>
              </a:lnSpc>
            </a:pPr>
            <a:r>
              <a:rPr lang="en-US" sz="2600">
                <a:solidFill>
                  <a:srgbClr val="FFFFFF"/>
                </a:solidFill>
                <a:latin typeface="ITC Avant Garde Gothic"/>
                <a:ea typeface="ITC Avant Garde Gothic"/>
                <a:cs typeface="ITC Avant Garde Gothic"/>
                <a:sym typeface="ITC Avant Garde Gothic"/>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2107219" y="306018"/>
            <a:ext cx="13888447" cy="5152858"/>
          </a:xfrm>
          <a:custGeom>
            <a:avLst/>
            <a:gdLst/>
            <a:ahLst/>
            <a:cxnLst/>
            <a:rect r="r" b="b" t="t" l="l"/>
            <a:pathLst>
              <a:path h="5152858" w="13888447">
                <a:moveTo>
                  <a:pt x="0" y="0"/>
                </a:moveTo>
                <a:lnTo>
                  <a:pt x="13888447" y="0"/>
                </a:lnTo>
                <a:lnTo>
                  <a:pt x="13888447" y="5152858"/>
                </a:lnTo>
                <a:lnTo>
                  <a:pt x="0" y="5152858"/>
                </a:lnTo>
                <a:lnTo>
                  <a:pt x="0" y="0"/>
                </a:lnTo>
                <a:close/>
              </a:path>
            </a:pathLst>
          </a:custGeom>
          <a:blipFill>
            <a:blip r:embed="rId2"/>
            <a:stretch>
              <a:fillRect l="-5117" t="-1645" r="-5117" b="0"/>
            </a:stretch>
          </a:blipFill>
        </p:spPr>
      </p:sp>
      <p:sp>
        <p:nvSpPr>
          <p:cNvPr name="TextBox 3" id="3"/>
          <p:cNvSpPr txBox="true"/>
          <p:nvPr/>
        </p:nvSpPr>
        <p:spPr>
          <a:xfrm rot="0">
            <a:off x="0" y="7981833"/>
            <a:ext cx="18288000" cy="1068070"/>
          </a:xfrm>
          <a:prstGeom prst="rect">
            <a:avLst/>
          </a:prstGeom>
        </p:spPr>
        <p:txBody>
          <a:bodyPr anchor="t" rtlCol="false" tIns="0" lIns="0" bIns="0" rIns="0">
            <a:spAutoFit/>
          </a:bodyPr>
          <a:lstStyle/>
          <a:p>
            <a:pPr algn="ctr">
              <a:lnSpc>
                <a:spcPts val="4160"/>
              </a:lnSpc>
              <a:spcBef>
                <a:spcPct val="0"/>
              </a:spcBef>
            </a:pPr>
            <a:r>
              <a:rPr lang="en-US" sz="2600">
                <a:solidFill>
                  <a:srgbClr val="FFFFFF"/>
                </a:solidFill>
                <a:latin typeface="ITC Avant Garde Gothic"/>
                <a:ea typeface="ITC Avant Garde Gothic"/>
                <a:cs typeface="ITC Avant Garde Gothic"/>
                <a:sym typeface="ITC Avant Garde Gothic"/>
              </a:rPr>
              <a:t>A meticul</a:t>
            </a:r>
            <a:r>
              <a:rPr lang="en-US" sz="2600">
                <a:solidFill>
                  <a:srgbClr val="FFFFFF"/>
                </a:solidFill>
                <a:latin typeface="ITC Avant Garde Gothic"/>
                <a:ea typeface="ITC Avant Garde Gothic"/>
                <a:cs typeface="ITC Avant Garde Gothic"/>
                <a:sym typeface="ITC Avant Garde Gothic"/>
              </a:rPr>
              <a:t>ously crafted website can serve as a potent tool for achieving objectives, whether it's amplifying brand awareness, generating leads, or furnishing valuable information to customers.</a:t>
            </a:r>
          </a:p>
        </p:txBody>
      </p:sp>
      <p:sp>
        <p:nvSpPr>
          <p:cNvPr name="TextBox 4" id="4"/>
          <p:cNvSpPr txBox="true"/>
          <p:nvPr/>
        </p:nvSpPr>
        <p:spPr>
          <a:xfrm rot="0">
            <a:off x="9454793" y="9353354"/>
            <a:ext cx="4754017" cy="544195"/>
          </a:xfrm>
          <a:prstGeom prst="rect">
            <a:avLst/>
          </a:prstGeom>
        </p:spPr>
        <p:txBody>
          <a:bodyPr anchor="t" rtlCol="false" tIns="0" lIns="0" bIns="0" rIns="0">
            <a:spAutoFit/>
          </a:bodyPr>
          <a:lstStyle/>
          <a:p>
            <a:pPr algn="ctr">
              <a:lnSpc>
                <a:spcPts val="4160"/>
              </a:lnSpc>
            </a:pPr>
            <a:r>
              <a:rPr lang="en-US" sz="2600">
                <a:solidFill>
                  <a:srgbClr val="FFFFFF"/>
                </a:solidFill>
                <a:latin typeface="ITC Avant Garde Gothic"/>
                <a:ea typeface="ITC Avant Garde Gothic"/>
                <a:cs typeface="ITC Avant Garde Gothic"/>
                <a:sym typeface="ITC Avant Garde Gothic"/>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2089211" y="362402"/>
            <a:ext cx="13739348" cy="5495115"/>
          </a:xfrm>
          <a:custGeom>
            <a:avLst/>
            <a:gdLst/>
            <a:ahLst/>
            <a:cxnLst/>
            <a:rect r="r" b="b" t="t" l="l"/>
            <a:pathLst>
              <a:path h="5495115" w="13739348">
                <a:moveTo>
                  <a:pt x="0" y="0"/>
                </a:moveTo>
                <a:lnTo>
                  <a:pt x="13739348" y="0"/>
                </a:lnTo>
                <a:lnTo>
                  <a:pt x="13739348" y="5495115"/>
                </a:lnTo>
                <a:lnTo>
                  <a:pt x="0" y="5495115"/>
                </a:lnTo>
                <a:lnTo>
                  <a:pt x="0" y="0"/>
                </a:lnTo>
                <a:close/>
              </a:path>
            </a:pathLst>
          </a:custGeom>
          <a:blipFill>
            <a:blip r:embed="rId2"/>
            <a:stretch>
              <a:fillRect l="-5757" t="-7305" r="-5757" b="-4331"/>
            </a:stretch>
          </a:blipFill>
        </p:spPr>
      </p:sp>
      <p:sp>
        <p:nvSpPr>
          <p:cNvPr name="TextBox 3" id="3"/>
          <p:cNvSpPr txBox="true"/>
          <p:nvPr/>
        </p:nvSpPr>
        <p:spPr>
          <a:xfrm rot="0">
            <a:off x="0" y="7435745"/>
            <a:ext cx="18288000" cy="2639695"/>
          </a:xfrm>
          <a:prstGeom prst="rect">
            <a:avLst/>
          </a:prstGeom>
        </p:spPr>
        <p:txBody>
          <a:bodyPr anchor="t" rtlCol="false" tIns="0" lIns="0" bIns="0" rIns="0">
            <a:spAutoFit/>
          </a:bodyPr>
          <a:lstStyle/>
          <a:p>
            <a:pPr algn="ctr">
              <a:lnSpc>
                <a:spcPts val="4160"/>
              </a:lnSpc>
            </a:pPr>
          </a:p>
          <a:p>
            <a:pPr algn="ctr">
              <a:lnSpc>
                <a:spcPts val="4160"/>
              </a:lnSpc>
              <a:spcBef>
                <a:spcPct val="0"/>
              </a:spcBef>
            </a:pPr>
            <a:r>
              <a:rPr lang="en-US" sz="2600">
                <a:solidFill>
                  <a:srgbClr val="FFFFFF"/>
                </a:solidFill>
                <a:latin typeface="ITC Avant Garde Gothic"/>
                <a:ea typeface="ITC Avant Garde Gothic"/>
                <a:cs typeface="ITC Avant Garde Gothic"/>
                <a:sym typeface="ITC Avant Garde Gothic"/>
              </a:rPr>
              <a:t>By entrusting your website design and development to a skilled company, you can harness the power of the internet to connect with your target audience, showcase your products or services, and ultimately drive business growth. </a:t>
            </a:r>
          </a:p>
          <a:p>
            <a:pPr algn="ctr">
              <a:lnSpc>
                <a:spcPts val="4160"/>
              </a:lnSpc>
              <a:spcBef>
                <a:spcPct val="0"/>
              </a:spcBef>
            </a:pPr>
          </a:p>
        </p:txBody>
      </p:sp>
      <p:sp>
        <p:nvSpPr>
          <p:cNvPr name="TextBox 4" id="4"/>
          <p:cNvSpPr txBox="true"/>
          <p:nvPr/>
        </p:nvSpPr>
        <p:spPr>
          <a:xfrm rot="0">
            <a:off x="9454793" y="9353354"/>
            <a:ext cx="4754017" cy="544195"/>
          </a:xfrm>
          <a:prstGeom prst="rect">
            <a:avLst/>
          </a:prstGeom>
        </p:spPr>
        <p:txBody>
          <a:bodyPr anchor="t" rtlCol="false" tIns="0" lIns="0" bIns="0" rIns="0">
            <a:spAutoFit/>
          </a:bodyPr>
          <a:lstStyle/>
          <a:p>
            <a:pPr algn="ctr">
              <a:lnSpc>
                <a:spcPts val="4160"/>
              </a:lnSpc>
            </a:pPr>
            <a:r>
              <a:rPr lang="en-US" sz="2600">
                <a:solidFill>
                  <a:srgbClr val="FFFFFF"/>
                </a:solidFill>
                <a:latin typeface="ITC Avant Garde Gothic"/>
                <a:ea typeface="ITC Avant Garde Gothic"/>
                <a:cs typeface="ITC Avant Garde Gothic"/>
                <a:sym typeface="ITC Avant Garde Gothic"/>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732488"/>
            <a:ext cx="18288000" cy="7354570"/>
          </a:xfrm>
          <a:prstGeom prst="rect">
            <a:avLst/>
          </a:prstGeom>
        </p:spPr>
        <p:txBody>
          <a:bodyPr anchor="t" rtlCol="false" tIns="0" lIns="0" bIns="0" rIns="0">
            <a:spAutoFit/>
          </a:bodyPr>
          <a:lstStyle/>
          <a:p>
            <a:pPr algn="ctr">
              <a:lnSpc>
                <a:spcPts val="4160"/>
              </a:lnSpc>
            </a:pPr>
            <a:r>
              <a:rPr lang="en-US" sz="2600">
                <a:solidFill>
                  <a:srgbClr val="FFFFFF"/>
                </a:solidFill>
                <a:latin typeface="ITC Avant Garde Gothic"/>
                <a:ea typeface="ITC Avant Garde Gothic"/>
                <a:cs typeface="ITC Avant Garde Gothic"/>
                <a:sym typeface="ITC Avant Garde Gothic"/>
              </a:rPr>
              <a:t>A well-designed website can serve as a digital storefront, a marketing platform, and a customer service channel, all rolled into one.</a:t>
            </a:r>
          </a:p>
          <a:p>
            <a:pPr algn="ctr">
              <a:lnSpc>
                <a:spcPts val="4160"/>
              </a:lnSpc>
            </a:pPr>
            <a:r>
              <a:rPr lang="en-US" sz="2600">
                <a:solidFill>
                  <a:srgbClr val="FFFFFF"/>
                </a:solidFill>
                <a:latin typeface="ITC Avant Garde Gothic"/>
                <a:ea typeface="ITC Avant Garde Gothic"/>
                <a:cs typeface="ITC Avant Garde Gothic"/>
                <a:sym typeface="ITC Avant Garde Gothic"/>
              </a:rPr>
              <a:t>When working with a reputable website design and development company, you can expect to receive expert guidance and support throughout the entire process. From initial concept development to ongoing maintenance, these companies possess the skills and experience to create a website that exceeds your expectations.</a:t>
            </a:r>
          </a:p>
          <a:p>
            <a:pPr algn="ctr">
              <a:lnSpc>
                <a:spcPts val="4160"/>
              </a:lnSpc>
            </a:pPr>
            <a:r>
              <a:rPr lang="en-US" sz="2600">
                <a:solidFill>
                  <a:srgbClr val="FFFFFF"/>
                </a:solidFill>
                <a:latin typeface="ITC Avant Garde Gothic"/>
                <a:ea typeface="ITC Avant Garde Gothic"/>
                <a:cs typeface="ITC Avant Garde Gothic"/>
                <a:sym typeface="ITC Avant Garde Gothic"/>
              </a:rPr>
              <a:t>By investing in a professional website, you're not just creating an online presence; you're building a valuable asset for your business. A well-designed website can help you establish credibility, build trust with your customers, and ultimately achieve your business goals.</a:t>
            </a:r>
          </a:p>
          <a:p>
            <a:pPr algn="ctr">
              <a:lnSpc>
                <a:spcPts val="4160"/>
              </a:lnSpc>
            </a:pPr>
            <a:r>
              <a:rPr lang="en-US" sz="2600">
                <a:solidFill>
                  <a:srgbClr val="FFFFFF"/>
                </a:solidFill>
                <a:latin typeface="ITC Avant Garde Gothic"/>
                <a:ea typeface="ITC Avant Garde Gothic"/>
                <a:cs typeface="ITC Avant Garde Gothic"/>
                <a:sym typeface="ITC Avant Garde Gothic"/>
              </a:rPr>
              <a:t>Here are some key components of a successful website design and development project:</a:t>
            </a:r>
          </a:p>
          <a:p>
            <a:pPr algn="ctr" marL="561341" indent="-280670" lvl="1">
              <a:lnSpc>
                <a:spcPts val="4160"/>
              </a:lnSpc>
              <a:spcBef>
                <a:spcPct val="0"/>
              </a:spcBef>
              <a:buFont typeface="Arial"/>
              <a:buChar char="•"/>
            </a:pPr>
            <a:r>
              <a:rPr lang="en-US" sz="2600">
                <a:solidFill>
                  <a:srgbClr val="FFFFFF"/>
                </a:solidFill>
                <a:latin typeface="ITC Avant Garde Gothic"/>
                <a:ea typeface="ITC Avant Garde Gothic"/>
                <a:cs typeface="ITC Avant Garde Gothic"/>
                <a:sym typeface="ITC Avant Garde Gothic"/>
              </a:rPr>
              <a:t>User Experience (UX): A website should be intuitive, engaging, and easy to navigate. The design sh</a:t>
            </a:r>
            <a:r>
              <a:rPr lang="en-US" sz="2600">
                <a:solidFill>
                  <a:srgbClr val="FFFFFF"/>
                </a:solidFill>
                <a:latin typeface="ITC Avant Garde Gothic"/>
                <a:ea typeface="ITC Avant Garde Gothic"/>
                <a:cs typeface="ITC Avant Garde Gothic"/>
                <a:sym typeface="ITC Avant Garde Gothic"/>
              </a:rPr>
              <a:t>ould be visually appealing and consistent with the brand's identity.</a:t>
            </a:r>
          </a:p>
          <a:p>
            <a:pPr algn="ctr" marL="561341" indent="-280670" lvl="1">
              <a:lnSpc>
                <a:spcPts val="4160"/>
              </a:lnSpc>
              <a:spcBef>
                <a:spcPct val="0"/>
              </a:spcBef>
              <a:buFont typeface="Arial"/>
              <a:buChar char="•"/>
            </a:pPr>
            <a:r>
              <a:rPr lang="en-US" sz="2600">
                <a:solidFill>
                  <a:srgbClr val="FFFFFF"/>
                </a:solidFill>
                <a:latin typeface="ITC Avant Garde Gothic"/>
                <a:ea typeface="ITC Avant Garde Gothic"/>
                <a:cs typeface="ITC Avant Garde Gothic"/>
                <a:sym typeface="ITC Avant Garde Gothic"/>
              </a:rPr>
              <a:t>Search Engine Optimization (SEO): Websites should be optimized to rank high in search engine results pages (SERPs). This involves using relevant keywords, meta tags, and other techniques.</a:t>
            </a:r>
          </a:p>
          <a:p>
            <a:pPr algn="ctr">
              <a:lnSpc>
                <a:spcPts val="4160"/>
              </a:lnSpc>
              <a:spcBef>
                <a:spcPct val="0"/>
              </a:spcBef>
            </a:pPr>
          </a:p>
        </p:txBody>
      </p:sp>
      <p:sp>
        <p:nvSpPr>
          <p:cNvPr name="TextBox 3" id="3"/>
          <p:cNvSpPr txBox="true"/>
          <p:nvPr/>
        </p:nvSpPr>
        <p:spPr>
          <a:xfrm rot="0">
            <a:off x="9454793" y="9353354"/>
            <a:ext cx="4754017" cy="544195"/>
          </a:xfrm>
          <a:prstGeom prst="rect">
            <a:avLst/>
          </a:prstGeom>
        </p:spPr>
        <p:txBody>
          <a:bodyPr anchor="t" rtlCol="false" tIns="0" lIns="0" bIns="0" rIns="0">
            <a:spAutoFit/>
          </a:bodyPr>
          <a:lstStyle/>
          <a:p>
            <a:pPr algn="ctr">
              <a:lnSpc>
                <a:spcPts val="4160"/>
              </a:lnSpc>
            </a:pPr>
            <a:r>
              <a:rPr lang="en-US" sz="2600">
                <a:solidFill>
                  <a:srgbClr val="FFFFFF"/>
                </a:solidFill>
                <a:latin typeface="ITC Avant Garde Gothic"/>
                <a:ea typeface="ITC Avant Garde Gothic"/>
                <a:cs typeface="ITC Avant Garde Gothic"/>
                <a:sym typeface="ITC Avant Garde Gothic"/>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675059"/>
            <a:ext cx="18288000" cy="6830695"/>
          </a:xfrm>
          <a:prstGeom prst="rect">
            <a:avLst/>
          </a:prstGeom>
        </p:spPr>
        <p:txBody>
          <a:bodyPr anchor="t" rtlCol="false" tIns="0" lIns="0" bIns="0" rIns="0">
            <a:spAutoFit/>
          </a:bodyPr>
          <a:lstStyle/>
          <a:p>
            <a:pPr algn="ctr" marL="561341" indent="-280670" lvl="1">
              <a:lnSpc>
                <a:spcPts val="4160"/>
              </a:lnSpc>
              <a:buFont typeface="Arial"/>
              <a:buChar char="•"/>
            </a:pPr>
          </a:p>
          <a:p>
            <a:pPr algn="ctr" marL="561341" indent="-280670" lvl="1">
              <a:lnSpc>
                <a:spcPts val="4160"/>
              </a:lnSpc>
              <a:buFont typeface="Arial"/>
              <a:buChar char="•"/>
            </a:pPr>
            <a:r>
              <a:rPr lang="en-US" sz="2600">
                <a:solidFill>
                  <a:srgbClr val="FFFFFF"/>
                </a:solidFill>
                <a:latin typeface="ITC Avant Garde Gothic"/>
                <a:ea typeface="ITC Avant Garde Gothic"/>
                <a:cs typeface="ITC Avant Garde Gothic"/>
                <a:sym typeface="ITC Avant Garde Gothic"/>
              </a:rPr>
              <a:t>Content Management System (CMS): A CMS allows users to easily create, edit, and update website content without requiring technical expertise.</a:t>
            </a:r>
          </a:p>
          <a:p>
            <a:pPr algn="ctr" marL="561341" indent="-280670" lvl="1">
              <a:lnSpc>
                <a:spcPts val="4160"/>
              </a:lnSpc>
              <a:buFont typeface="Arial"/>
              <a:buChar char="•"/>
            </a:pPr>
            <a:r>
              <a:rPr lang="en-US" sz="2600">
                <a:solidFill>
                  <a:srgbClr val="FFFFFF"/>
                </a:solidFill>
                <a:latin typeface="ITC Avant Garde Gothic"/>
                <a:ea typeface="ITC Avant Garde Gothic"/>
                <a:cs typeface="ITC Avant Garde Gothic"/>
                <a:sym typeface="ITC Avant Garde Gothic"/>
              </a:rPr>
              <a:t>Responsive Design: Websites should be designed to look good and function well on all devices, including desktops, tablets, and smartphones.</a:t>
            </a:r>
          </a:p>
          <a:p>
            <a:pPr algn="ctr" marL="561341" indent="-280670" lvl="1">
              <a:lnSpc>
                <a:spcPts val="4160"/>
              </a:lnSpc>
              <a:buFont typeface="Arial"/>
              <a:buChar char="•"/>
            </a:pPr>
            <a:r>
              <a:rPr lang="en-US" sz="2600">
                <a:solidFill>
                  <a:srgbClr val="FFFFFF"/>
                </a:solidFill>
                <a:latin typeface="ITC Avant Garde Gothic"/>
                <a:ea typeface="ITC Avant Garde Gothic"/>
                <a:cs typeface="ITC Avant Garde Gothic"/>
                <a:sym typeface="ITC Avant Garde Gothic"/>
              </a:rPr>
              <a:t>E-commerce: For businesses that sell products or services online, an e-commerce platform is essential.</a:t>
            </a:r>
          </a:p>
          <a:p>
            <a:pPr algn="ctr" marL="561341" indent="-280670" lvl="1">
              <a:lnSpc>
                <a:spcPts val="4160"/>
              </a:lnSpc>
              <a:buFont typeface="Arial"/>
              <a:buChar char="•"/>
            </a:pPr>
            <a:r>
              <a:rPr lang="en-US" sz="2600">
                <a:solidFill>
                  <a:srgbClr val="FFFFFF"/>
                </a:solidFill>
                <a:latin typeface="ITC Avant Garde Gothic"/>
                <a:ea typeface="ITC Avant Garde Gothic"/>
                <a:cs typeface="ITC Avant Garde Gothic"/>
                <a:sym typeface="ITC Avant Garde Gothic"/>
              </a:rPr>
              <a:t>Website Maintenance: Websites require regular maintenance to ensure they are up-to-date, secure, and performing optimally.</a:t>
            </a:r>
          </a:p>
          <a:p>
            <a:pPr algn="ctr">
              <a:lnSpc>
                <a:spcPts val="4160"/>
              </a:lnSpc>
            </a:pPr>
            <a:r>
              <a:rPr lang="en-US" sz="2600">
                <a:solidFill>
                  <a:srgbClr val="FFFFFF"/>
                </a:solidFill>
                <a:latin typeface="ITC Avant Garde Gothic"/>
                <a:ea typeface="ITC Avant Garde Gothic"/>
                <a:cs typeface="ITC Avant Garde Gothic"/>
                <a:sym typeface="ITC Avant Garde Gothic"/>
              </a:rPr>
              <a:t>When selecting a website design and development company, it's crucial to consider the following factors:</a:t>
            </a:r>
          </a:p>
          <a:p>
            <a:pPr algn="ctr" marL="561341" indent="-280670" lvl="1">
              <a:lnSpc>
                <a:spcPts val="4160"/>
              </a:lnSpc>
              <a:buFont typeface="Arial"/>
              <a:buChar char="•"/>
            </a:pPr>
            <a:r>
              <a:rPr lang="en-US" sz="2600">
                <a:solidFill>
                  <a:srgbClr val="FFFFFF"/>
                </a:solidFill>
                <a:latin typeface="ITC Avant Garde Gothic"/>
                <a:ea typeface="ITC Avant Garde Gothic"/>
                <a:cs typeface="ITC Avant Garde Gothic"/>
                <a:sym typeface="ITC Avant Garde Gothic"/>
              </a:rPr>
              <a:t>Portfolio: Review the company's portfolio to assess their design aesthetic, technical capabilities, and industry experience.</a:t>
            </a:r>
          </a:p>
          <a:p>
            <a:pPr algn="ctr" marL="561341" indent="-280670" lvl="1">
              <a:lnSpc>
                <a:spcPts val="4160"/>
              </a:lnSpc>
              <a:buFont typeface="Arial"/>
              <a:buChar char="•"/>
            </a:pPr>
            <a:r>
              <a:rPr lang="en-US" sz="2600">
                <a:solidFill>
                  <a:srgbClr val="FFFFFF"/>
                </a:solidFill>
                <a:latin typeface="ITC Avant Garde Gothic"/>
                <a:ea typeface="ITC Avant Garde Gothic"/>
                <a:cs typeface="ITC Avant Garde Gothic"/>
                <a:sym typeface="ITC Avant Garde Gothic"/>
              </a:rPr>
              <a:t>Experience: How long has the company been in business? What is their track record of successful projects?</a:t>
            </a:r>
          </a:p>
          <a:p>
            <a:pPr algn="ctr">
              <a:lnSpc>
                <a:spcPts val="4160"/>
              </a:lnSpc>
              <a:spcBef>
                <a:spcPct val="0"/>
              </a:spcBef>
            </a:pPr>
            <a:r>
              <a:rPr lang="en-US" sz="2600">
                <a:solidFill>
                  <a:srgbClr val="FFFFFF"/>
                </a:solidFill>
                <a:latin typeface="ITC Avant Garde Gothic"/>
                <a:ea typeface="ITC Avant Garde Gothic"/>
                <a:cs typeface="ITC Avant Garde Gothic"/>
                <a:sym typeface="ITC Avant Garde Gothic"/>
              </a:rPr>
              <a:t>Expertise: Does the company have experience in your industry?</a:t>
            </a:r>
          </a:p>
        </p:txBody>
      </p:sp>
      <p:sp>
        <p:nvSpPr>
          <p:cNvPr name="TextBox 3" id="3"/>
          <p:cNvSpPr txBox="true"/>
          <p:nvPr/>
        </p:nvSpPr>
        <p:spPr>
          <a:xfrm rot="0">
            <a:off x="9454793" y="9353354"/>
            <a:ext cx="4754017" cy="544195"/>
          </a:xfrm>
          <a:prstGeom prst="rect">
            <a:avLst/>
          </a:prstGeom>
        </p:spPr>
        <p:txBody>
          <a:bodyPr anchor="t" rtlCol="false" tIns="0" lIns="0" bIns="0" rIns="0">
            <a:spAutoFit/>
          </a:bodyPr>
          <a:lstStyle/>
          <a:p>
            <a:pPr algn="ctr">
              <a:lnSpc>
                <a:spcPts val="4160"/>
              </a:lnSpc>
            </a:pPr>
            <a:r>
              <a:rPr lang="en-US" sz="2600">
                <a:solidFill>
                  <a:srgbClr val="FFFFFF"/>
                </a:solidFill>
                <a:latin typeface="ITC Avant Garde Gothic"/>
                <a:ea typeface="ITC Avant Garde Gothic"/>
                <a:cs typeface="ITC Avant Garde Gothic"/>
                <a:sym typeface="ITC Avant Garde Gothic"/>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102719"/>
            <a:ext cx="18288000" cy="5782945"/>
          </a:xfrm>
          <a:prstGeom prst="rect">
            <a:avLst/>
          </a:prstGeom>
        </p:spPr>
        <p:txBody>
          <a:bodyPr anchor="t" rtlCol="false" tIns="0" lIns="0" bIns="0" rIns="0">
            <a:spAutoFit/>
          </a:bodyPr>
          <a:lstStyle/>
          <a:p>
            <a:pPr algn="ctr" marL="561341" indent="-280670" lvl="1">
              <a:lnSpc>
                <a:spcPts val="4160"/>
              </a:lnSpc>
              <a:buFont typeface="Arial"/>
              <a:buChar char="•"/>
            </a:pPr>
            <a:r>
              <a:rPr lang="en-US" sz="2600">
                <a:solidFill>
                  <a:srgbClr val="FFFFFF"/>
                </a:solidFill>
                <a:latin typeface="ITC Avant Garde Gothic"/>
                <a:ea typeface="ITC Avant Garde Gothic"/>
                <a:cs typeface="ITC Avant Garde Gothic"/>
                <a:sym typeface="ITC Avant Garde Gothic"/>
              </a:rPr>
              <a:t> Are they familiar with the specific challenges and opportunities associated with your field?</a:t>
            </a:r>
          </a:p>
          <a:p>
            <a:pPr algn="ctr" marL="561341" indent="-280670" lvl="1">
              <a:lnSpc>
                <a:spcPts val="4160"/>
              </a:lnSpc>
              <a:buFont typeface="Arial"/>
              <a:buChar char="•"/>
            </a:pPr>
            <a:r>
              <a:rPr lang="en-US" sz="2600">
                <a:solidFill>
                  <a:srgbClr val="FFFFFF"/>
                </a:solidFill>
                <a:latin typeface="ITC Avant Garde Gothic"/>
                <a:ea typeface="ITC Avant Garde Gothic"/>
                <a:cs typeface="ITC Avant Garde Gothic"/>
                <a:sym typeface="ITC Avant Garde Gothic"/>
              </a:rPr>
              <a:t>Communication: How well does the company communicate with its clients? Do they have a clear project management process and regular updates?</a:t>
            </a:r>
          </a:p>
          <a:p>
            <a:pPr algn="ctr" marL="561341" indent="-280670" lvl="1">
              <a:lnSpc>
                <a:spcPts val="4160"/>
              </a:lnSpc>
              <a:buFont typeface="Arial"/>
              <a:buChar char="•"/>
            </a:pPr>
            <a:r>
              <a:rPr lang="en-US" sz="2600">
                <a:solidFill>
                  <a:srgbClr val="FFFFFF"/>
                </a:solidFill>
                <a:latin typeface="ITC Avant Garde Gothic"/>
                <a:ea typeface="ITC Avant Garde Gothic"/>
                <a:cs typeface="ITC Avant Garde Gothic"/>
                <a:sym typeface="ITC Avant Garde Gothic"/>
              </a:rPr>
              <a:t>Pricing: What are the company's pricing options? Are they transparent about their fees and do they offer flexible payment terms?</a:t>
            </a:r>
          </a:p>
          <a:p>
            <a:pPr algn="ctr">
              <a:lnSpc>
                <a:spcPts val="4160"/>
              </a:lnSpc>
            </a:pPr>
            <a:r>
              <a:rPr lang="en-US" sz="2600">
                <a:solidFill>
                  <a:srgbClr val="FFFFFF"/>
                </a:solidFill>
                <a:latin typeface="ITC Avant Garde Gothic"/>
                <a:ea typeface="ITC Avant Garde Gothic"/>
                <a:cs typeface="ITC Avant Garde Gothic"/>
                <a:sym typeface="ITC Avant Garde Gothic"/>
              </a:rPr>
              <a:t>By working with a reputable website design and development company, you can create a website that is both effective and visually appealing. A well-designed website can help you achieve your business goals by:</a:t>
            </a:r>
          </a:p>
          <a:p>
            <a:pPr algn="ctr" marL="561341" indent="-280670" lvl="1">
              <a:lnSpc>
                <a:spcPts val="4160"/>
              </a:lnSpc>
              <a:spcBef>
                <a:spcPct val="0"/>
              </a:spcBef>
              <a:buFont typeface="Arial"/>
              <a:buChar char="•"/>
            </a:pPr>
            <a:r>
              <a:rPr lang="en-US" sz="2600">
                <a:solidFill>
                  <a:srgbClr val="FFFFFF"/>
                </a:solidFill>
                <a:latin typeface="ITC Avant Garde Gothic"/>
                <a:ea typeface="ITC Avant Garde Gothic"/>
                <a:cs typeface="ITC Avant Garde Gothic"/>
                <a:sym typeface="ITC Avant Garde Gothic"/>
              </a:rPr>
              <a:t>Improving your brand image: A professional website can help you create a positive first impression on potential cust</a:t>
            </a:r>
            <a:r>
              <a:rPr lang="en-US" sz="2600">
                <a:solidFill>
                  <a:srgbClr val="FFFFFF"/>
                </a:solidFill>
                <a:latin typeface="ITC Avant Garde Gothic"/>
                <a:ea typeface="ITC Avant Garde Gothic"/>
                <a:cs typeface="ITC Avant Garde Gothic"/>
                <a:sym typeface="ITC Avant Garde Gothic"/>
              </a:rPr>
              <a:t>omers and clients.</a:t>
            </a:r>
          </a:p>
          <a:p>
            <a:pPr algn="ctr">
              <a:lnSpc>
                <a:spcPts val="4160"/>
              </a:lnSpc>
              <a:spcBef>
                <a:spcPct val="0"/>
              </a:spcBef>
            </a:pPr>
            <a:r>
              <a:rPr lang="en-US" sz="2600">
                <a:solidFill>
                  <a:srgbClr val="FFFFFF"/>
                </a:solidFill>
                <a:latin typeface="ITC Avant Garde Gothic"/>
                <a:ea typeface="ITC Avant Garde Gothic"/>
                <a:cs typeface="ITC Avant Garde Gothic"/>
                <a:sym typeface="ITC Avant Garde Gothic"/>
              </a:rPr>
              <a:t>Generating leads: A website can be a powerful lead generation tool, allowing you to capture contact information from visitors and nurture them into customers.</a:t>
            </a:r>
          </a:p>
        </p:txBody>
      </p:sp>
      <p:sp>
        <p:nvSpPr>
          <p:cNvPr name="TextBox 3" id="3"/>
          <p:cNvSpPr txBox="true"/>
          <p:nvPr/>
        </p:nvSpPr>
        <p:spPr>
          <a:xfrm rot="0">
            <a:off x="9454793" y="9353354"/>
            <a:ext cx="4754017" cy="544195"/>
          </a:xfrm>
          <a:prstGeom prst="rect">
            <a:avLst/>
          </a:prstGeom>
        </p:spPr>
        <p:txBody>
          <a:bodyPr anchor="t" rtlCol="false" tIns="0" lIns="0" bIns="0" rIns="0">
            <a:spAutoFit/>
          </a:bodyPr>
          <a:lstStyle/>
          <a:p>
            <a:pPr algn="ctr">
              <a:lnSpc>
                <a:spcPts val="4160"/>
              </a:lnSpc>
            </a:pPr>
            <a:r>
              <a:rPr lang="en-US" sz="2600">
                <a:solidFill>
                  <a:srgbClr val="FFFFFF"/>
                </a:solidFill>
                <a:latin typeface="ITC Avant Garde Gothic"/>
                <a:ea typeface="ITC Avant Garde Gothic"/>
                <a:cs typeface="ITC Avant Garde Gothic"/>
                <a:sym typeface="ITC Avant Garde Gothic"/>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129164"/>
            <a:ext cx="18288000" cy="3687445"/>
          </a:xfrm>
          <a:prstGeom prst="rect">
            <a:avLst/>
          </a:prstGeom>
        </p:spPr>
        <p:txBody>
          <a:bodyPr anchor="t" rtlCol="false" tIns="0" lIns="0" bIns="0" rIns="0">
            <a:spAutoFit/>
          </a:bodyPr>
          <a:lstStyle/>
          <a:p>
            <a:pPr algn="ctr" marL="561341" indent="-280670" lvl="1">
              <a:lnSpc>
                <a:spcPts val="4160"/>
              </a:lnSpc>
              <a:buFont typeface="Arial"/>
              <a:buChar char="•"/>
            </a:pPr>
          </a:p>
          <a:p>
            <a:pPr algn="ctr" marL="561341" indent="-280670" lvl="1">
              <a:lnSpc>
                <a:spcPts val="4160"/>
              </a:lnSpc>
              <a:spcBef>
                <a:spcPct val="0"/>
              </a:spcBef>
              <a:buFont typeface="Arial"/>
              <a:buChar char="•"/>
            </a:pPr>
            <a:r>
              <a:rPr lang="en-US" sz="2600">
                <a:solidFill>
                  <a:srgbClr val="FFFFFF"/>
                </a:solidFill>
                <a:latin typeface="ITC Avant Garde Gothic"/>
                <a:ea typeface="ITC Avant Garde Gothic"/>
                <a:cs typeface="ITC Avant Garde Gothic"/>
                <a:sym typeface="ITC Avant Garde Gothic"/>
              </a:rPr>
              <a:t>Increasing sales: An e-commerce website can help y</a:t>
            </a:r>
            <a:r>
              <a:rPr lang="en-US" sz="2600">
                <a:solidFill>
                  <a:srgbClr val="FFFFFF"/>
                </a:solidFill>
                <a:latin typeface="ITC Avant Garde Gothic"/>
                <a:ea typeface="ITC Avant Garde Gothic"/>
                <a:cs typeface="ITC Avant Garde Gothic"/>
                <a:sym typeface="ITC Avant Garde Gothic"/>
              </a:rPr>
              <a:t>ou sell products and services online, reaching a wider audience and increasing your revenue.</a:t>
            </a:r>
          </a:p>
          <a:p>
            <a:pPr algn="ctr" marL="561341" indent="-280670" lvl="1">
              <a:lnSpc>
                <a:spcPts val="4160"/>
              </a:lnSpc>
              <a:spcBef>
                <a:spcPct val="0"/>
              </a:spcBef>
              <a:buFont typeface="Arial"/>
              <a:buChar char="•"/>
            </a:pPr>
            <a:r>
              <a:rPr lang="en-US" sz="2600">
                <a:solidFill>
                  <a:srgbClr val="FFFFFF"/>
                </a:solidFill>
                <a:latin typeface="ITC Avant Garde Gothic"/>
                <a:ea typeface="ITC Avant Garde Gothic"/>
                <a:cs typeface="ITC Avant Garde Gothic"/>
                <a:sym typeface="ITC Avant Garde Gothic"/>
              </a:rPr>
              <a:t>Providing valuable information: A website can be used to provide information about your products, services, and company. This can help you build trust with potential customers and clients.</a:t>
            </a:r>
          </a:p>
          <a:p>
            <a:pPr algn="ctr" marL="561341" indent="-280670" lvl="1">
              <a:lnSpc>
                <a:spcPts val="4160"/>
              </a:lnSpc>
              <a:spcBef>
                <a:spcPct val="0"/>
              </a:spcBef>
              <a:buFont typeface="Arial"/>
              <a:buChar char="•"/>
            </a:pPr>
            <a:r>
              <a:rPr lang="en-US" sz="2600">
                <a:solidFill>
                  <a:srgbClr val="FFFFFF"/>
                </a:solidFill>
                <a:latin typeface="ITC Avant Garde Gothic"/>
                <a:ea typeface="ITC Avant Garde Gothic"/>
                <a:cs typeface="ITC Avant Garde Gothic"/>
                <a:sym typeface="ITC Avant Garde Gothic"/>
              </a:rPr>
              <a:t>Improving customer satisfaction: A user-friendly website can make it easy for customers to find the information they need, which can help improve their overall experience with your company.</a:t>
            </a:r>
          </a:p>
        </p:txBody>
      </p:sp>
      <p:sp>
        <p:nvSpPr>
          <p:cNvPr name="TextBox 3" id="3"/>
          <p:cNvSpPr txBox="true"/>
          <p:nvPr/>
        </p:nvSpPr>
        <p:spPr>
          <a:xfrm rot="0">
            <a:off x="0" y="8437684"/>
            <a:ext cx="18288000" cy="1068070"/>
          </a:xfrm>
          <a:prstGeom prst="rect">
            <a:avLst/>
          </a:prstGeom>
        </p:spPr>
        <p:txBody>
          <a:bodyPr anchor="t" rtlCol="false" tIns="0" lIns="0" bIns="0" rIns="0">
            <a:spAutoFit/>
          </a:bodyPr>
          <a:lstStyle/>
          <a:p>
            <a:pPr algn="ctr">
              <a:lnSpc>
                <a:spcPts val="4160"/>
              </a:lnSpc>
              <a:spcBef>
                <a:spcPct val="0"/>
              </a:spcBef>
            </a:pPr>
            <a:r>
              <a:rPr lang="en-US" sz="2600">
                <a:solidFill>
                  <a:srgbClr val="FFFFFF"/>
                </a:solidFill>
                <a:latin typeface="ITC Avant Garde Gothic"/>
                <a:ea typeface="ITC Avant Garde Gothic"/>
                <a:cs typeface="ITC Avant Garde Gothic"/>
                <a:sym typeface="ITC Avant Garde Gothic"/>
              </a:rPr>
              <a:t>Web Development Firm, a company that specializes in creating, designing, and maintaining websites for individuals and organizations.</a:t>
            </a:r>
          </a:p>
        </p:txBody>
      </p:sp>
      <p:sp>
        <p:nvSpPr>
          <p:cNvPr name="TextBox 4" id="4"/>
          <p:cNvSpPr txBox="true"/>
          <p:nvPr/>
        </p:nvSpPr>
        <p:spPr>
          <a:xfrm rot="0">
            <a:off x="9454793" y="9353354"/>
            <a:ext cx="4754017" cy="544195"/>
          </a:xfrm>
          <a:prstGeom prst="rect">
            <a:avLst/>
          </a:prstGeom>
        </p:spPr>
        <p:txBody>
          <a:bodyPr anchor="t" rtlCol="false" tIns="0" lIns="0" bIns="0" rIns="0">
            <a:spAutoFit/>
          </a:bodyPr>
          <a:lstStyle/>
          <a:p>
            <a:pPr algn="ctr">
              <a:lnSpc>
                <a:spcPts val="4160"/>
              </a:lnSpc>
            </a:pPr>
            <a:r>
              <a:rPr lang="en-US" sz="2600">
                <a:solidFill>
                  <a:srgbClr val="FFFFFF"/>
                </a:solidFill>
                <a:latin typeface="ITC Avant Garde Gothic"/>
                <a:ea typeface="ITC Avant Garde Gothic"/>
                <a:cs typeface="ITC Avant Garde Gothic"/>
                <a:sym typeface="ITC Avant Garde Gothic"/>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DAGTjUCeqVw</dc:identifier>
  <dcterms:modified xsi:type="dcterms:W3CDTF">2011-08-01T06:04:30Z</dcterms:modified>
  <cp:revision>1</cp:revision>
  <dc:title>Website Design and Development Company: Your Online Presence, Enhanced</dc:title>
</cp:coreProperties>
</file>