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Lst>
  <p:sldSz cx="18288000" cy="10287000"/>
  <p:notesSz cx="6858000" cy="9144000"/>
  <p:embeddedFontLst>
    <p:embeddedFont>
      <p:font typeface="TS Qamus Bold" charset="1" panose="00000800000000000000"/>
      <p:regular r:id="rId11"/>
    </p:embeddedFont>
    <p:embeddedFont>
      <p:font typeface="TS Qamus" charset="1" panose="0000050000000000000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fonts/font11.fntdata" Type="http://schemas.openxmlformats.org/officeDocument/2006/relationships/font"/><Relationship Id="rId12" Target="fonts/font12.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tel:+1-888-212-0809" TargetMode="External" Type="http://schemas.openxmlformats.org/officeDocument/2006/relationships/hyperlink"/><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tel:+1-888-212-0809"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7.pn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10.png" Type="http://schemas.openxmlformats.org/officeDocument/2006/relationships/image"/><Relationship Id="rId7" Target="../media/image11.svg" Type="http://schemas.openxmlformats.org/officeDocument/2006/relationships/image"/><Relationship Id="rId8" Target="https://www.airflypolicy.com/deals/american-airlines-vacation-packages" TargetMode="External" Type="http://schemas.openxmlformats.org/officeDocument/2006/relationships/hyperlink"/><Relationship Id="rId9" Target="https://69e9d81f806ed.site123.me/blog/why-should-you-book-your-vacation-package-with-american-airlines"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7.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14.png" Type="http://schemas.openxmlformats.org/officeDocument/2006/relationships/image"/><Relationship Id="rId7" Target="../media/image15.svg" Type="http://schemas.openxmlformats.org/officeDocument/2006/relationships/image"/><Relationship Id="rId8" Target="../media/image7.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028700" y="887295"/>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2267008" y="3592426"/>
            <a:ext cx="13753985" cy="1919930"/>
          </a:xfrm>
          <a:prstGeom prst="rect">
            <a:avLst/>
          </a:prstGeom>
        </p:spPr>
        <p:txBody>
          <a:bodyPr anchor="t" rtlCol="false" tIns="0" lIns="0" bIns="0" rIns="0">
            <a:spAutoFit/>
          </a:bodyPr>
          <a:lstStyle/>
          <a:p>
            <a:pPr algn="ctr" marL="0" indent="0" lvl="0">
              <a:lnSpc>
                <a:spcPts val="7408"/>
              </a:lnSpc>
            </a:pPr>
            <a:r>
              <a:rPr lang="en-US" b="true" sz="6796">
                <a:solidFill>
                  <a:srgbClr val="18899D"/>
                </a:solidFill>
                <a:latin typeface="TS Qamus Bold"/>
                <a:ea typeface="TS Qamus Bold"/>
                <a:cs typeface="TS Qamus Bold"/>
                <a:sym typeface="TS Qamus Bold"/>
              </a:rPr>
              <a:t>DOES AMERICAN AIRLINES OFFER VACATION PACKAGES?</a:t>
            </a:r>
          </a:p>
        </p:txBody>
      </p:sp>
      <p:sp>
        <p:nvSpPr>
          <p:cNvPr name="TextBox 4" id="4"/>
          <p:cNvSpPr txBox="true"/>
          <p:nvPr/>
        </p:nvSpPr>
        <p:spPr>
          <a:xfrm rot="0">
            <a:off x="4449213" y="6361927"/>
            <a:ext cx="9389573" cy="352119"/>
          </a:xfrm>
          <a:prstGeom prst="rect">
            <a:avLst/>
          </a:prstGeom>
        </p:spPr>
        <p:txBody>
          <a:bodyPr anchor="t" rtlCol="false" tIns="0" lIns="0" bIns="0" rIns="0">
            <a:spAutoFit/>
          </a:bodyPr>
          <a:lstStyle/>
          <a:p>
            <a:pPr algn="ctr" marL="0" indent="0" lvl="0">
              <a:lnSpc>
                <a:spcPts val="2669"/>
              </a:lnSpc>
            </a:pPr>
            <a:r>
              <a:rPr lang="en-US" sz="2449">
                <a:solidFill>
                  <a:srgbClr val="18899D"/>
                </a:solidFill>
                <a:latin typeface="TS Qamus"/>
                <a:ea typeface="TS Qamus"/>
                <a:cs typeface="TS Qamus"/>
                <a:sym typeface="TS Qamus"/>
              </a:rPr>
              <a:t>Exploring AA Vacation Packages and All-Inclusive Options</a:t>
            </a:r>
          </a:p>
        </p:txBody>
      </p:sp>
      <p:sp>
        <p:nvSpPr>
          <p:cNvPr name="Freeform 5" id="5"/>
          <p:cNvSpPr/>
          <p:nvPr/>
        </p:nvSpPr>
        <p:spPr>
          <a:xfrm flipH="true" flipV="true" rot="0">
            <a:off x="13144500" y="4943839"/>
            <a:ext cx="4114800" cy="4114800"/>
          </a:xfrm>
          <a:custGeom>
            <a:avLst/>
            <a:gdLst/>
            <a:ahLst/>
            <a:cxnLst/>
            <a:rect r="r" b="b" t="t" l="l"/>
            <a:pathLst>
              <a:path h="4114800" w="4114800">
                <a:moveTo>
                  <a:pt x="4114800" y="4114800"/>
                </a:moveTo>
                <a:lnTo>
                  <a:pt x="0" y="4114800"/>
                </a:lnTo>
                <a:lnTo>
                  <a:pt x="0" y="0"/>
                </a:lnTo>
                <a:lnTo>
                  <a:pt x="4114800" y="0"/>
                </a:lnTo>
                <a:lnTo>
                  <a:pt x="4114800"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2865987" y="8357346"/>
            <a:ext cx="7315200" cy="2673373"/>
          </a:xfrm>
          <a:custGeom>
            <a:avLst/>
            <a:gdLst/>
            <a:ahLst/>
            <a:cxnLst/>
            <a:rect r="r" b="b" t="t" l="l"/>
            <a:pathLst>
              <a:path h="2673373" w="7315200">
                <a:moveTo>
                  <a:pt x="0" y="0"/>
                </a:moveTo>
                <a:lnTo>
                  <a:pt x="7315200" y="0"/>
                </a:lnTo>
                <a:lnTo>
                  <a:pt x="7315200" y="2673373"/>
                </a:lnTo>
                <a:lnTo>
                  <a:pt x="0" y="267337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13144500" y="-449392"/>
            <a:ext cx="7315200" cy="2673373"/>
          </a:xfrm>
          <a:custGeom>
            <a:avLst/>
            <a:gdLst/>
            <a:ahLst/>
            <a:cxnLst/>
            <a:rect r="r" b="b" t="t" l="l"/>
            <a:pathLst>
              <a:path h="2673373" w="7315200">
                <a:moveTo>
                  <a:pt x="0" y="0"/>
                </a:moveTo>
                <a:lnTo>
                  <a:pt x="7315200" y="0"/>
                </a:lnTo>
                <a:lnTo>
                  <a:pt x="7315200" y="2673374"/>
                </a:lnTo>
                <a:lnTo>
                  <a:pt x="0" y="267337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false" rot="0">
            <a:off x="3377411" y="8765271"/>
            <a:ext cx="2143604" cy="986058"/>
          </a:xfrm>
          <a:custGeom>
            <a:avLst/>
            <a:gdLst/>
            <a:ahLst/>
            <a:cxnLst/>
            <a:rect r="r" b="b" t="t" l="l"/>
            <a:pathLst>
              <a:path h="986058" w="2143604">
                <a:moveTo>
                  <a:pt x="0" y="0"/>
                </a:moveTo>
                <a:lnTo>
                  <a:pt x="2143604" y="0"/>
                </a:lnTo>
                <a:lnTo>
                  <a:pt x="2143604" y="986058"/>
                </a:lnTo>
                <a:lnTo>
                  <a:pt x="0" y="98605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9" id="9"/>
          <p:cNvSpPr/>
          <p:nvPr/>
        </p:nvSpPr>
        <p:spPr>
          <a:xfrm flipH="true" flipV="false" rot="0">
            <a:off x="12433881" y="887295"/>
            <a:ext cx="2143604" cy="986058"/>
          </a:xfrm>
          <a:custGeom>
            <a:avLst/>
            <a:gdLst/>
            <a:ahLst/>
            <a:cxnLst/>
            <a:rect r="r" b="b" t="t" l="l"/>
            <a:pathLst>
              <a:path h="986058" w="2143604">
                <a:moveTo>
                  <a:pt x="2143604" y="0"/>
                </a:moveTo>
                <a:lnTo>
                  <a:pt x="0" y="0"/>
                </a:lnTo>
                <a:lnTo>
                  <a:pt x="0" y="986058"/>
                </a:lnTo>
                <a:lnTo>
                  <a:pt x="2143604" y="986058"/>
                </a:lnTo>
                <a:lnTo>
                  <a:pt x="2143604"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48835" y="0"/>
            <a:ext cx="1959730" cy="656579"/>
          </a:xfrm>
          <a:custGeom>
            <a:avLst/>
            <a:gdLst/>
            <a:ahLst/>
            <a:cxnLst/>
            <a:rect r="r" b="b" t="t" l="l"/>
            <a:pathLst>
              <a:path h="656579" w="1959730">
                <a:moveTo>
                  <a:pt x="0" y="0"/>
                </a:moveTo>
                <a:lnTo>
                  <a:pt x="1959730" y="0"/>
                </a:lnTo>
                <a:lnTo>
                  <a:pt x="1959730" y="656579"/>
                </a:lnTo>
                <a:lnTo>
                  <a:pt x="0" y="656579"/>
                </a:lnTo>
                <a:lnTo>
                  <a:pt x="0" y="0"/>
                </a:lnTo>
                <a:close/>
              </a:path>
            </a:pathLst>
          </a:custGeom>
          <a:blipFill>
            <a:blip r:embed="rId8"/>
            <a:stretch>
              <a:fillRect l="-5057" t="-19651" r="-10589" b="-25216"/>
            </a:stretch>
          </a:blipFill>
        </p:spPr>
      </p:sp>
      <p:sp>
        <p:nvSpPr>
          <p:cNvPr name="TextBox 11" id="11"/>
          <p:cNvSpPr txBox="true"/>
          <p:nvPr/>
        </p:nvSpPr>
        <p:spPr>
          <a:xfrm rot="0">
            <a:off x="5838193" y="7058389"/>
            <a:ext cx="6886941" cy="865599"/>
          </a:xfrm>
          <a:prstGeom prst="rect">
            <a:avLst/>
          </a:prstGeom>
        </p:spPr>
        <p:txBody>
          <a:bodyPr anchor="t" rtlCol="false" tIns="0" lIns="0" bIns="0" rIns="0">
            <a:spAutoFit/>
          </a:bodyPr>
          <a:lstStyle/>
          <a:p>
            <a:pPr algn="ctr" marL="0" indent="0" lvl="0">
              <a:lnSpc>
                <a:spcPts val="6636"/>
              </a:lnSpc>
            </a:pPr>
            <a:r>
              <a:rPr lang="en-US" sz="6088" u="sng">
                <a:solidFill>
                  <a:srgbClr val="18899D"/>
                </a:solidFill>
                <a:latin typeface="TS Qamus"/>
                <a:ea typeface="TS Qamus"/>
                <a:cs typeface="TS Qamus"/>
                <a:sym typeface="TS Qamus"/>
                <a:hlinkClick r:id="rId9" tooltip="tel:+1-888-212-0809"/>
              </a:rPr>
              <a:t> +1</a:t>
            </a:r>
            <a:r>
              <a:rPr lang="en-US" sz="6088" u="sng">
                <a:solidFill>
                  <a:srgbClr val="18899D"/>
                </a:solidFill>
                <a:latin typeface="TS Qamus"/>
                <a:ea typeface="TS Qamus"/>
                <a:cs typeface="TS Qamus"/>
                <a:sym typeface="TS Qamus"/>
                <a:hlinkClick r:id="rId10" tooltip="tel:+1-888-212-0809"/>
              </a:rPr>
              <a:t>-888-212-0809</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028700" y="1028700"/>
            <a:ext cx="2516101" cy="2516101"/>
          </a:xfrm>
          <a:custGeom>
            <a:avLst/>
            <a:gdLst/>
            <a:ahLst/>
            <a:cxnLst/>
            <a:rect r="r" b="b" t="t" l="l"/>
            <a:pathLst>
              <a:path h="2516101" w="2516101">
                <a:moveTo>
                  <a:pt x="0" y="0"/>
                </a:moveTo>
                <a:lnTo>
                  <a:pt x="2516101" y="0"/>
                </a:lnTo>
                <a:lnTo>
                  <a:pt x="2516101" y="2516101"/>
                </a:lnTo>
                <a:lnTo>
                  <a:pt x="0" y="251610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true" flipV="true" rot="0">
            <a:off x="14743199" y="6742199"/>
            <a:ext cx="2516101" cy="2516101"/>
          </a:xfrm>
          <a:custGeom>
            <a:avLst/>
            <a:gdLst/>
            <a:ahLst/>
            <a:cxnLst/>
            <a:rect r="r" b="b" t="t" l="l"/>
            <a:pathLst>
              <a:path h="2516101" w="2516101">
                <a:moveTo>
                  <a:pt x="2516101" y="2516101"/>
                </a:moveTo>
                <a:lnTo>
                  <a:pt x="0" y="2516101"/>
                </a:lnTo>
                <a:lnTo>
                  <a:pt x="0" y="0"/>
                </a:lnTo>
                <a:lnTo>
                  <a:pt x="2516101" y="0"/>
                </a:lnTo>
                <a:lnTo>
                  <a:pt x="2516101" y="2516101"/>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5400000">
            <a:off x="269682" y="7022192"/>
            <a:ext cx="2371932" cy="853895"/>
          </a:xfrm>
          <a:custGeom>
            <a:avLst/>
            <a:gdLst/>
            <a:ahLst/>
            <a:cxnLst/>
            <a:rect r="r" b="b" t="t" l="l"/>
            <a:pathLst>
              <a:path h="853895" w="2371932">
                <a:moveTo>
                  <a:pt x="0" y="0"/>
                </a:moveTo>
                <a:lnTo>
                  <a:pt x="2371931" y="0"/>
                </a:lnTo>
                <a:lnTo>
                  <a:pt x="2371931" y="853895"/>
                </a:lnTo>
                <a:lnTo>
                  <a:pt x="0" y="85389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true" flipV="false" rot="-5400000">
            <a:off x="15646387" y="1787718"/>
            <a:ext cx="2371932" cy="853895"/>
          </a:xfrm>
          <a:custGeom>
            <a:avLst/>
            <a:gdLst/>
            <a:ahLst/>
            <a:cxnLst/>
            <a:rect r="r" b="b" t="t" l="l"/>
            <a:pathLst>
              <a:path h="853895" w="2371932">
                <a:moveTo>
                  <a:pt x="2371931" y="0"/>
                </a:moveTo>
                <a:lnTo>
                  <a:pt x="0" y="0"/>
                </a:lnTo>
                <a:lnTo>
                  <a:pt x="0" y="853895"/>
                </a:lnTo>
                <a:lnTo>
                  <a:pt x="2371931" y="853895"/>
                </a:lnTo>
                <a:lnTo>
                  <a:pt x="2371931"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false" rot="0">
            <a:off x="2286750" y="4102689"/>
            <a:ext cx="1281420" cy="1188226"/>
          </a:xfrm>
          <a:custGeom>
            <a:avLst/>
            <a:gdLst/>
            <a:ahLst/>
            <a:cxnLst/>
            <a:rect r="r" b="b" t="t" l="l"/>
            <a:pathLst>
              <a:path h="1188226" w="1281420">
                <a:moveTo>
                  <a:pt x="0" y="0"/>
                </a:moveTo>
                <a:lnTo>
                  <a:pt x="1281420" y="0"/>
                </a:lnTo>
                <a:lnTo>
                  <a:pt x="1281420" y="1188225"/>
                </a:lnTo>
                <a:lnTo>
                  <a:pt x="0" y="1188225"/>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7" id="7"/>
          <p:cNvSpPr txBox="true"/>
          <p:nvPr/>
        </p:nvSpPr>
        <p:spPr>
          <a:xfrm rot="0">
            <a:off x="3955689" y="3831614"/>
            <a:ext cx="12296495" cy="1734025"/>
          </a:xfrm>
          <a:prstGeom prst="rect">
            <a:avLst/>
          </a:prstGeom>
        </p:spPr>
        <p:txBody>
          <a:bodyPr anchor="t" rtlCol="false" tIns="0" lIns="0" bIns="0" rIns="0">
            <a:spAutoFit/>
          </a:bodyPr>
          <a:lstStyle/>
          <a:p>
            <a:pPr algn="just" marL="0" indent="0" lvl="0">
              <a:lnSpc>
                <a:spcPts val="2266"/>
              </a:lnSpc>
            </a:pPr>
            <a:r>
              <a:rPr lang="en-US" sz="2079">
                <a:solidFill>
                  <a:srgbClr val="18899D"/>
                </a:solidFill>
                <a:latin typeface="TS Qamus"/>
                <a:ea typeface="TS Qamus"/>
                <a:cs typeface="TS Qamus"/>
                <a:sym typeface="TS Qamus"/>
              </a:rPr>
              <a:t>American Airlines vacation packages (</a:t>
            </a:r>
            <a:r>
              <a:rPr lang="en-US" sz="2079" u="sng">
                <a:solidFill>
                  <a:srgbClr val="18899D"/>
                </a:solidFill>
                <a:latin typeface="TS Qamus"/>
                <a:ea typeface="TS Qamus"/>
                <a:cs typeface="TS Qamus"/>
                <a:sym typeface="TS Qamus"/>
                <a:hlinkClick r:id="rId8" tooltip="https://www.airflypolicy.com/deals/american-airlines-vacation-packages"/>
              </a:rPr>
              <a:t>AA vacation packages</a:t>
            </a:r>
            <a:r>
              <a:rPr lang="en-US" sz="2079">
                <a:solidFill>
                  <a:srgbClr val="18899D"/>
                </a:solidFill>
                <a:latin typeface="TS Qamus"/>
                <a:ea typeface="TS Qamus"/>
                <a:cs typeface="TS Qamus"/>
                <a:sym typeface="TS Qamus"/>
              </a:rPr>
              <a:t>) are bundled travel deals that combine flights with hotels, car rentals, and activities into a single, seamless booking. Rather than arranging each component separately, travelers can book everything through American Airlines, enjoying competitive pricing and the convenience of one itinerary. These packages are available for domestic and international destinations, making travel planning simpler and more affordable.</a:t>
            </a:r>
          </a:p>
        </p:txBody>
      </p:sp>
      <p:sp>
        <p:nvSpPr>
          <p:cNvPr name="TextBox 8" id="8"/>
          <p:cNvSpPr txBox="true"/>
          <p:nvPr/>
        </p:nvSpPr>
        <p:spPr>
          <a:xfrm rot="0">
            <a:off x="3955689" y="1076325"/>
            <a:ext cx="10376622" cy="2218375"/>
          </a:xfrm>
          <a:prstGeom prst="rect">
            <a:avLst/>
          </a:prstGeom>
        </p:spPr>
        <p:txBody>
          <a:bodyPr anchor="t" rtlCol="false" tIns="0" lIns="0" bIns="0" rIns="0">
            <a:spAutoFit/>
          </a:bodyPr>
          <a:lstStyle/>
          <a:p>
            <a:pPr algn="ctr" marL="0" indent="0" lvl="0">
              <a:lnSpc>
                <a:spcPts val="5754"/>
              </a:lnSpc>
            </a:pPr>
            <a:r>
              <a:rPr lang="en-US" b="true" sz="5279">
                <a:solidFill>
                  <a:srgbClr val="18899D"/>
                </a:solidFill>
                <a:latin typeface="TS Qamus Bold"/>
                <a:ea typeface="TS Qamus Bold"/>
                <a:cs typeface="TS Qamus Bold"/>
                <a:sym typeface="TS Qamus Bold"/>
              </a:rPr>
              <a:t>WHAT ARE AMERICAN AIRLINES VACATION PACKAGES?</a:t>
            </a:r>
          </a:p>
        </p:txBody>
      </p:sp>
      <p:sp>
        <p:nvSpPr>
          <p:cNvPr name="TextBox 9" id="9"/>
          <p:cNvSpPr txBox="true"/>
          <p:nvPr/>
        </p:nvSpPr>
        <p:spPr>
          <a:xfrm rot="0">
            <a:off x="3968220" y="6272698"/>
            <a:ext cx="12296495" cy="1734025"/>
          </a:xfrm>
          <a:prstGeom prst="rect">
            <a:avLst/>
          </a:prstGeom>
        </p:spPr>
        <p:txBody>
          <a:bodyPr anchor="t" rtlCol="false" tIns="0" lIns="0" bIns="0" rIns="0">
            <a:spAutoFit/>
          </a:bodyPr>
          <a:lstStyle/>
          <a:p>
            <a:pPr algn="just" marL="0" indent="0" lvl="0">
              <a:lnSpc>
                <a:spcPts val="2266"/>
              </a:lnSpc>
            </a:pPr>
            <a:r>
              <a:rPr lang="en-US" sz="2079">
                <a:solidFill>
                  <a:srgbClr val="18899D"/>
                </a:solidFill>
                <a:latin typeface="TS Qamus"/>
                <a:ea typeface="TS Qamus"/>
                <a:cs typeface="TS Qamus"/>
                <a:sym typeface="TS Qamus"/>
              </a:rPr>
              <a:t>AA all-inclusive vacations take bundling a step further by including resort stays where meals, drinks, and amenities are covered in one upfront price — ideal for stress-free getaways. Beyond cost savings, booking through American Airlines means you earn AAdvantage miles on your package, access dedicated customer support, and benefit from flexible customization options. Whether you're planning a beach escape or a city adventure,</a:t>
            </a:r>
            <a:r>
              <a:rPr lang="en-US" sz="2079" u="sng">
                <a:solidFill>
                  <a:srgbClr val="18899D"/>
                </a:solidFill>
                <a:latin typeface="TS Qamus"/>
                <a:ea typeface="TS Qamus"/>
                <a:cs typeface="TS Qamus"/>
                <a:sym typeface="TS Qamus"/>
                <a:hlinkClick r:id="rId9" tooltip="https://69e9d81f806ed.site123.me/blog/why-should-you-book-your-vacation-package-with-american-airlines"/>
              </a:rPr>
              <a:t> AA vacation packages</a:t>
            </a:r>
            <a:r>
              <a:rPr lang="en-US" sz="2079">
                <a:solidFill>
                  <a:srgbClr val="18899D"/>
                </a:solidFill>
                <a:latin typeface="TS Qamus"/>
                <a:ea typeface="TS Qamus"/>
                <a:cs typeface="TS Qamus"/>
                <a:sym typeface="TS Qamus"/>
              </a:rPr>
              <a:t> offer unmatched convenience and value.</a:t>
            </a:r>
          </a:p>
        </p:txBody>
      </p:sp>
      <p:sp>
        <p:nvSpPr>
          <p:cNvPr name="Freeform 10" id="10"/>
          <p:cNvSpPr/>
          <p:nvPr/>
        </p:nvSpPr>
        <p:spPr>
          <a:xfrm flipH="false" flipV="false" rot="0">
            <a:off x="2286750" y="6531424"/>
            <a:ext cx="1281420" cy="1188226"/>
          </a:xfrm>
          <a:custGeom>
            <a:avLst/>
            <a:gdLst/>
            <a:ahLst/>
            <a:cxnLst/>
            <a:rect r="r" b="b" t="t" l="l"/>
            <a:pathLst>
              <a:path h="1188226" w="1281420">
                <a:moveTo>
                  <a:pt x="0" y="0"/>
                </a:moveTo>
                <a:lnTo>
                  <a:pt x="1281420" y="0"/>
                </a:lnTo>
                <a:lnTo>
                  <a:pt x="1281420" y="1188226"/>
                </a:lnTo>
                <a:lnTo>
                  <a:pt x="0" y="118822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1" id="11"/>
          <p:cNvSpPr/>
          <p:nvPr/>
        </p:nvSpPr>
        <p:spPr>
          <a:xfrm flipH="false" flipV="false" rot="0">
            <a:off x="48835" y="0"/>
            <a:ext cx="1959730" cy="656579"/>
          </a:xfrm>
          <a:custGeom>
            <a:avLst/>
            <a:gdLst/>
            <a:ahLst/>
            <a:cxnLst/>
            <a:rect r="r" b="b" t="t" l="l"/>
            <a:pathLst>
              <a:path h="656579" w="1959730">
                <a:moveTo>
                  <a:pt x="0" y="0"/>
                </a:moveTo>
                <a:lnTo>
                  <a:pt x="1959730" y="0"/>
                </a:lnTo>
                <a:lnTo>
                  <a:pt x="1959730" y="656579"/>
                </a:lnTo>
                <a:lnTo>
                  <a:pt x="0" y="656579"/>
                </a:lnTo>
                <a:lnTo>
                  <a:pt x="0" y="0"/>
                </a:lnTo>
                <a:close/>
              </a:path>
            </a:pathLst>
          </a:custGeom>
          <a:blipFill>
            <a:blip r:embed="rId10"/>
            <a:stretch>
              <a:fillRect l="-5057" t="-19651" r="-10589" b="-25216"/>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2247595" y="3544801"/>
            <a:ext cx="13753654" cy="1452028"/>
            <a:chOff x="0" y="0"/>
            <a:chExt cx="1222804" cy="129096"/>
          </a:xfrm>
        </p:grpSpPr>
        <p:sp>
          <p:nvSpPr>
            <p:cNvPr name="Freeform 3" id="3"/>
            <p:cNvSpPr/>
            <p:nvPr/>
          </p:nvSpPr>
          <p:spPr>
            <a:xfrm flipH="false" flipV="false" rot="0">
              <a:off x="0" y="0"/>
              <a:ext cx="1222804" cy="129096"/>
            </a:xfrm>
            <a:custGeom>
              <a:avLst/>
              <a:gdLst/>
              <a:ahLst/>
              <a:cxnLst/>
              <a:rect r="r" b="b" t="t" l="l"/>
              <a:pathLst>
                <a:path h="129096" w="1222804">
                  <a:moveTo>
                    <a:pt x="10994" y="0"/>
                  </a:moveTo>
                  <a:lnTo>
                    <a:pt x="1211810" y="0"/>
                  </a:lnTo>
                  <a:cubicBezTo>
                    <a:pt x="1214726" y="0"/>
                    <a:pt x="1217522" y="1158"/>
                    <a:pt x="1219584" y="3220"/>
                  </a:cubicBezTo>
                  <a:cubicBezTo>
                    <a:pt x="1221646" y="5282"/>
                    <a:pt x="1222804" y="8078"/>
                    <a:pt x="1222804" y="10994"/>
                  </a:cubicBezTo>
                  <a:lnTo>
                    <a:pt x="1222804" y="118102"/>
                  </a:lnTo>
                  <a:cubicBezTo>
                    <a:pt x="1222804" y="124174"/>
                    <a:pt x="1217882" y="129096"/>
                    <a:pt x="1211810" y="129096"/>
                  </a:cubicBezTo>
                  <a:lnTo>
                    <a:pt x="10994" y="129096"/>
                  </a:lnTo>
                  <a:cubicBezTo>
                    <a:pt x="8078" y="129096"/>
                    <a:pt x="5282" y="127938"/>
                    <a:pt x="3220" y="125876"/>
                  </a:cubicBezTo>
                  <a:cubicBezTo>
                    <a:pt x="1158" y="123814"/>
                    <a:pt x="0" y="121018"/>
                    <a:pt x="0" y="118102"/>
                  </a:cubicBezTo>
                  <a:lnTo>
                    <a:pt x="0" y="10994"/>
                  </a:lnTo>
                  <a:cubicBezTo>
                    <a:pt x="0" y="8078"/>
                    <a:pt x="1158" y="5282"/>
                    <a:pt x="3220" y="3220"/>
                  </a:cubicBezTo>
                  <a:cubicBezTo>
                    <a:pt x="5282" y="1158"/>
                    <a:pt x="8078" y="0"/>
                    <a:pt x="10994" y="0"/>
                  </a:cubicBezTo>
                  <a:close/>
                </a:path>
              </a:pathLst>
            </a:custGeom>
            <a:solidFill>
              <a:srgbClr val="18899D"/>
            </a:solidFill>
          </p:spPr>
        </p:sp>
        <p:sp>
          <p:nvSpPr>
            <p:cNvPr name="TextBox 4" id="4"/>
            <p:cNvSpPr txBox="true"/>
            <p:nvPr/>
          </p:nvSpPr>
          <p:spPr>
            <a:xfrm>
              <a:off x="0" y="-38100"/>
              <a:ext cx="1222804" cy="167196"/>
            </a:xfrm>
            <a:prstGeom prst="rect">
              <a:avLst/>
            </a:prstGeom>
          </p:spPr>
          <p:txBody>
            <a:bodyPr anchor="ctr" rtlCol="false" tIns="50800" lIns="50800" bIns="50800" rIns="50800"/>
            <a:lstStyle/>
            <a:p>
              <a:pPr algn="ctr" marL="0" indent="0" lvl="0">
                <a:lnSpc>
                  <a:spcPts val="2659"/>
                </a:lnSpc>
                <a:spcBef>
                  <a:spcPct val="0"/>
                </a:spcBef>
              </a:pPr>
            </a:p>
          </p:txBody>
        </p:sp>
      </p:grpSp>
      <p:sp>
        <p:nvSpPr>
          <p:cNvPr name="Freeform 5" id="5"/>
          <p:cNvSpPr/>
          <p:nvPr/>
        </p:nvSpPr>
        <p:spPr>
          <a:xfrm flipH="false" flipV="false" rot="0">
            <a:off x="1028700" y="1028700"/>
            <a:ext cx="2516101" cy="2516101"/>
          </a:xfrm>
          <a:custGeom>
            <a:avLst/>
            <a:gdLst/>
            <a:ahLst/>
            <a:cxnLst/>
            <a:rect r="r" b="b" t="t" l="l"/>
            <a:pathLst>
              <a:path h="2516101" w="2516101">
                <a:moveTo>
                  <a:pt x="0" y="0"/>
                </a:moveTo>
                <a:lnTo>
                  <a:pt x="2516101" y="0"/>
                </a:lnTo>
                <a:lnTo>
                  <a:pt x="2516101" y="2516101"/>
                </a:lnTo>
                <a:lnTo>
                  <a:pt x="0" y="251610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true" flipV="true" rot="0">
            <a:off x="14743199" y="6742199"/>
            <a:ext cx="2516101" cy="2516101"/>
          </a:xfrm>
          <a:custGeom>
            <a:avLst/>
            <a:gdLst/>
            <a:ahLst/>
            <a:cxnLst/>
            <a:rect r="r" b="b" t="t" l="l"/>
            <a:pathLst>
              <a:path h="2516101" w="2516101">
                <a:moveTo>
                  <a:pt x="2516101" y="2516101"/>
                </a:moveTo>
                <a:lnTo>
                  <a:pt x="0" y="2516101"/>
                </a:lnTo>
                <a:lnTo>
                  <a:pt x="0" y="0"/>
                </a:lnTo>
                <a:lnTo>
                  <a:pt x="2516101" y="0"/>
                </a:lnTo>
                <a:lnTo>
                  <a:pt x="2516101" y="2516101"/>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true" flipV="false" rot="0">
            <a:off x="14743199" y="1028700"/>
            <a:ext cx="2516101" cy="2516101"/>
          </a:xfrm>
          <a:custGeom>
            <a:avLst/>
            <a:gdLst/>
            <a:ahLst/>
            <a:cxnLst/>
            <a:rect r="r" b="b" t="t" l="l"/>
            <a:pathLst>
              <a:path h="2516101" w="2516101">
                <a:moveTo>
                  <a:pt x="2516101" y="0"/>
                </a:moveTo>
                <a:lnTo>
                  <a:pt x="0" y="0"/>
                </a:lnTo>
                <a:lnTo>
                  <a:pt x="0" y="2516101"/>
                </a:lnTo>
                <a:lnTo>
                  <a:pt x="2516101" y="2516101"/>
                </a:lnTo>
                <a:lnTo>
                  <a:pt x="2516101"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true" rot="0">
            <a:off x="1028700" y="6678599"/>
            <a:ext cx="2516101" cy="2516101"/>
          </a:xfrm>
          <a:custGeom>
            <a:avLst/>
            <a:gdLst/>
            <a:ahLst/>
            <a:cxnLst/>
            <a:rect r="r" b="b" t="t" l="l"/>
            <a:pathLst>
              <a:path h="2516101" w="2516101">
                <a:moveTo>
                  <a:pt x="0" y="2516101"/>
                </a:moveTo>
                <a:lnTo>
                  <a:pt x="2516101" y="2516101"/>
                </a:lnTo>
                <a:lnTo>
                  <a:pt x="2516101" y="0"/>
                </a:lnTo>
                <a:lnTo>
                  <a:pt x="0" y="0"/>
                </a:lnTo>
                <a:lnTo>
                  <a:pt x="0" y="2516101"/>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2976175" y="3748527"/>
            <a:ext cx="12296495" cy="1054075"/>
          </a:xfrm>
          <a:prstGeom prst="rect">
            <a:avLst/>
          </a:prstGeom>
        </p:spPr>
        <p:txBody>
          <a:bodyPr anchor="t" rtlCol="false" tIns="0" lIns="0" bIns="0" rIns="0">
            <a:spAutoFit/>
          </a:bodyPr>
          <a:lstStyle/>
          <a:p>
            <a:pPr algn="just" marL="0" indent="0" lvl="0">
              <a:lnSpc>
                <a:spcPts val="2723"/>
              </a:lnSpc>
            </a:pPr>
            <a:r>
              <a:rPr lang="en-US" sz="2498">
                <a:solidFill>
                  <a:srgbClr val="FFFFFF"/>
                </a:solidFill>
                <a:latin typeface="TS Qamus"/>
                <a:ea typeface="TS Qamus"/>
                <a:cs typeface="TS Qamus"/>
                <a:sym typeface="TS Qamus"/>
              </a:rPr>
              <a:t>✈ Flight + Hotel Packages: Customize your stay by bundling flights with a wide selection of hotels. Choose your preferred accommodations and enjoy flexible check-in options tailored to your travel schedule.</a:t>
            </a:r>
          </a:p>
        </p:txBody>
      </p:sp>
      <p:sp>
        <p:nvSpPr>
          <p:cNvPr name="TextBox 10" id="10"/>
          <p:cNvSpPr txBox="true"/>
          <p:nvPr/>
        </p:nvSpPr>
        <p:spPr>
          <a:xfrm rot="0">
            <a:off x="3955689" y="1095375"/>
            <a:ext cx="10376622" cy="1980697"/>
          </a:xfrm>
          <a:prstGeom prst="rect">
            <a:avLst/>
          </a:prstGeom>
        </p:spPr>
        <p:txBody>
          <a:bodyPr anchor="t" rtlCol="false" tIns="0" lIns="0" bIns="0" rIns="0">
            <a:spAutoFit/>
          </a:bodyPr>
          <a:lstStyle/>
          <a:p>
            <a:pPr algn="ctr" marL="0" indent="0" lvl="0">
              <a:lnSpc>
                <a:spcPts val="7701"/>
              </a:lnSpc>
            </a:pPr>
            <a:r>
              <a:rPr lang="en-US" b="true" sz="7065">
                <a:solidFill>
                  <a:srgbClr val="18899D"/>
                </a:solidFill>
                <a:latin typeface="TS Qamus Bold"/>
                <a:ea typeface="TS Qamus Bold"/>
                <a:cs typeface="TS Qamus Bold"/>
                <a:sym typeface="TS Qamus Bold"/>
              </a:rPr>
              <a:t>TYPES OF AA VACATION PACKAGES</a:t>
            </a:r>
          </a:p>
        </p:txBody>
      </p:sp>
      <p:grpSp>
        <p:nvGrpSpPr>
          <p:cNvPr name="Group 11" id="11"/>
          <p:cNvGrpSpPr/>
          <p:nvPr/>
        </p:nvGrpSpPr>
        <p:grpSpPr>
          <a:xfrm rot="0">
            <a:off x="2247595" y="5143500"/>
            <a:ext cx="13753654" cy="1452028"/>
            <a:chOff x="0" y="0"/>
            <a:chExt cx="1222804" cy="129096"/>
          </a:xfrm>
        </p:grpSpPr>
        <p:sp>
          <p:nvSpPr>
            <p:cNvPr name="Freeform 12" id="12"/>
            <p:cNvSpPr/>
            <p:nvPr/>
          </p:nvSpPr>
          <p:spPr>
            <a:xfrm flipH="false" flipV="false" rot="0">
              <a:off x="0" y="0"/>
              <a:ext cx="1222804" cy="129096"/>
            </a:xfrm>
            <a:custGeom>
              <a:avLst/>
              <a:gdLst/>
              <a:ahLst/>
              <a:cxnLst/>
              <a:rect r="r" b="b" t="t" l="l"/>
              <a:pathLst>
                <a:path h="129096" w="1222804">
                  <a:moveTo>
                    <a:pt x="10994" y="0"/>
                  </a:moveTo>
                  <a:lnTo>
                    <a:pt x="1211810" y="0"/>
                  </a:lnTo>
                  <a:cubicBezTo>
                    <a:pt x="1214726" y="0"/>
                    <a:pt x="1217522" y="1158"/>
                    <a:pt x="1219584" y="3220"/>
                  </a:cubicBezTo>
                  <a:cubicBezTo>
                    <a:pt x="1221646" y="5282"/>
                    <a:pt x="1222804" y="8078"/>
                    <a:pt x="1222804" y="10994"/>
                  </a:cubicBezTo>
                  <a:lnTo>
                    <a:pt x="1222804" y="118102"/>
                  </a:lnTo>
                  <a:cubicBezTo>
                    <a:pt x="1222804" y="124174"/>
                    <a:pt x="1217882" y="129096"/>
                    <a:pt x="1211810" y="129096"/>
                  </a:cubicBezTo>
                  <a:lnTo>
                    <a:pt x="10994" y="129096"/>
                  </a:lnTo>
                  <a:cubicBezTo>
                    <a:pt x="8078" y="129096"/>
                    <a:pt x="5282" y="127938"/>
                    <a:pt x="3220" y="125876"/>
                  </a:cubicBezTo>
                  <a:cubicBezTo>
                    <a:pt x="1158" y="123814"/>
                    <a:pt x="0" y="121018"/>
                    <a:pt x="0" y="118102"/>
                  </a:cubicBezTo>
                  <a:lnTo>
                    <a:pt x="0" y="10994"/>
                  </a:lnTo>
                  <a:cubicBezTo>
                    <a:pt x="0" y="8078"/>
                    <a:pt x="1158" y="5282"/>
                    <a:pt x="3220" y="3220"/>
                  </a:cubicBezTo>
                  <a:cubicBezTo>
                    <a:pt x="5282" y="1158"/>
                    <a:pt x="8078" y="0"/>
                    <a:pt x="10994" y="0"/>
                  </a:cubicBezTo>
                  <a:close/>
                </a:path>
              </a:pathLst>
            </a:custGeom>
            <a:solidFill>
              <a:srgbClr val="18899D"/>
            </a:solidFill>
          </p:spPr>
        </p:sp>
        <p:sp>
          <p:nvSpPr>
            <p:cNvPr name="TextBox 13" id="13"/>
            <p:cNvSpPr txBox="true"/>
            <p:nvPr/>
          </p:nvSpPr>
          <p:spPr>
            <a:xfrm>
              <a:off x="0" y="-38100"/>
              <a:ext cx="1222804" cy="167196"/>
            </a:xfrm>
            <a:prstGeom prst="rect">
              <a:avLst/>
            </a:prstGeom>
          </p:spPr>
          <p:txBody>
            <a:bodyPr anchor="ctr" rtlCol="false" tIns="50800" lIns="50800" bIns="50800" rIns="50800"/>
            <a:lstStyle/>
            <a:p>
              <a:pPr algn="ctr" marL="0" indent="0" lvl="0">
                <a:lnSpc>
                  <a:spcPts val="2659"/>
                </a:lnSpc>
                <a:spcBef>
                  <a:spcPct val="0"/>
                </a:spcBef>
              </a:pPr>
            </a:p>
          </p:txBody>
        </p:sp>
      </p:grpSp>
      <p:sp>
        <p:nvSpPr>
          <p:cNvPr name="TextBox 14" id="14"/>
          <p:cNvSpPr txBox="true"/>
          <p:nvPr/>
        </p:nvSpPr>
        <p:spPr>
          <a:xfrm rot="0">
            <a:off x="2976175" y="5347227"/>
            <a:ext cx="12296495" cy="1054075"/>
          </a:xfrm>
          <a:prstGeom prst="rect">
            <a:avLst/>
          </a:prstGeom>
        </p:spPr>
        <p:txBody>
          <a:bodyPr anchor="t" rtlCol="false" tIns="0" lIns="0" bIns="0" rIns="0">
            <a:spAutoFit/>
          </a:bodyPr>
          <a:lstStyle/>
          <a:p>
            <a:pPr algn="just" marL="0" indent="0" lvl="0">
              <a:lnSpc>
                <a:spcPts val="2723"/>
              </a:lnSpc>
            </a:pPr>
            <a:r>
              <a:rPr lang="en-US" sz="2498">
                <a:solidFill>
                  <a:srgbClr val="FFFFFF"/>
                </a:solidFill>
                <a:latin typeface="TS Qamus"/>
                <a:ea typeface="TS Qamus"/>
                <a:cs typeface="TS Qamus"/>
                <a:sym typeface="TS Qamus"/>
              </a:rPr>
              <a:t>🚗 Flight + Hotel + Car Rental: Add the convenience of a rental car to your package for complete travel mobility. Explore your destination on your own terms with seamless booking in one place.</a:t>
            </a:r>
          </a:p>
        </p:txBody>
      </p:sp>
      <p:grpSp>
        <p:nvGrpSpPr>
          <p:cNvPr name="Group 15" id="15"/>
          <p:cNvGrpSpPr/>
          <p:nvPr/>
        </p:nvGrpSpPr>
        <p:grpSpPr>
          <a:xfrm rot="0">
            <a:off x="2247595" y="6742199"/>
            <a:ext cx="13753654" cy="1452028"/>
            <a:chOff x="0" y="0"/>
            <a:chExt cx="1222804" cy="129096"/>
          </a:xfrm>
        </p:grpSpPr>
        <p:sp>
          <p:nvSpPr>
            <p:cNvPr name="Freeform 16" id="16"/>
            <p:cNvSpPr/>
            <p:nvPr/>
          </p:nvSpPr>
          <p:spPr>
            <a:xfrm flipH="false" flipV="false" rot="0">
              <a:off x="0" y="0"/>
              <a:ext cx="1222804" cy="129096"/>
            </a:xfrm>
            <a:custGeom>
              <a:avLst/>
              <a:gdLst/>
              <a:ahLst/>
              <a:cxnLst/>
              <a:rect r="r" b="b" t="t" l="l"/>
              <a:pathLst>
                <a:path h="129096" w="1222804">
                  <a:moveTo>
                    <a:pt x="10994" y="0"/>
                  </a:moveTo>
                  <a:lnTo>
                    <a:pt x="1211810" y="0"/>
                  </a:lnTo>
                  <a:cubicBezTo>
                    <a:pt x="1214726" y="0"/>
                    <a:pt x="1217522" y="1158"/>
                    <a:pt x="1219584" y="3220"/>
                  </a:cubicBezTo>
                  <a:cubicBezTo>
                    <a:pt x="1221646" y="5282"/>
                    <a:pt x="1222804" y="8078"/>
                    <a:pt x="1222804" y="10994"/>
                  </a:cubicBezTo>
                  <a:lnTo>
                    <a:pt x="1222804" y="118102"/>
                  </a:lnTo>
                  <a:cubicBezTo>
                    <a:pt x="1222804" y="124174"/>
                    <a:pt x="1217882" y="129096"/>
                    <a:pt x="1211810" y="129096"/>
                  </a:cubicBezTo>
                  <a:lnTo>
                    <a:pt x="10994" y="129096"/>
                  </a:lnTo>
                  <a:cubicBezTo>
                    <a:pt x="8078" y="129096"/>
                    <a:pt x="5282" y="127938"/>
                    <a:pt x="3220" y="125876"/>
                  </a:cubicBezTo>
                  <a:cubicBezTo>
                    <a:pt x="1158" y="123814"/>
                    <a:pt x="0" y="121018"/>
                    <a:pt x="0" y="118102"/>
                  </a:cubicBezTo>
                  <a:lnTo>
                    <a:pt x="0" y="10994"/>
                  </a:lnTo>
                  <a:cubicBezTo>
                    <a:pt x="0" y="8078"/>
                    <a:pt x="1158" y="5282"/>
                    <a:pt x="3220" y="3220"/>
                  </a:cubicBezTo>
                  <a:cubicBezTo>
                    <a:pt x="5282" y="1158"/>
                    <a:pt x="8078" y="0"/>
                    <a:pt x="10994" y="0"/>
                  </a:cubicBezTo>
                  <a:close/>
                </a:path>
              </a:pathLst>
            </a:custGeom>
            <a:solidFill>
              <a:srgbClr val="18899D"/>
            </a:solidFill>
          </p:spPr>
        </p:sp>
        <p:sp>
          <p:nvSpPr>
            <p:cNvPr name="TextBox 17" id="17"/>
            <p:cNvSpPr txBox="true"/>
            <p:nvPr/>
          </p:nvSpPr>
          <p:spPr>
            <a:xfrm>
              <a:off x="0" y="-38100"/>
              <a:ext cx="1222804" cy="167196"/>
            </a:xfrm>
            <a:prstGeom prst="rect">
              <a:avLst/>
            </a:prstGeom>
          </p:spPr>
          <p:txBody>
            <a:bodyPr anchor="ctr" rtlCol="false" tIns="50800" lIns="50800" bIns="50800" rIns="50800"/>
            <a:lstStyle/>
            <a:p>
              <a:pPr algn="ctr" marL="0" indent="0" lvl="0">
                <a:lnSpc>
                  <a:spcPts val="2659"/>
                </a:lnSpc>
                <a:spcBef>
                  <a:spcPct val="0"/>
                </a:spcBef>
              </a:pPr>
            </a:p>
          </p:txBody>
        </p:sp>
      </p:grpSp>
      <p:sp>
        <p:nvSpPr>
          <p:cNvPr name="TextBox 18" id="18"/>
          <p:cNvSpPr txBox="true"/>
          <p:nvPr/>
        </p:nvSpPr>
        <p:spPr>
          <a:xfrm rot="0">
            <a:off x="2976175" y="6945926"/>
            <a:ext cx="12296495" cy="1054075"/>
          </a:xfrm>
          <a:prstGeom prst="rect">
            <a:avLst/>
          </a:prstGeom>
        </p:spPr>
        <p:txBody>
          <a:bodyPr anchor="t" rtlCol="false" tIns="0" lIns="0" bIns="0" rIns="0">
            <a:spAutoFit/>
          </a:bodyPr>
          <a:lstStyle/>
          <a:p>
            <a:pPr algn="just" marL="0" indent="0" lvl="0">
              <a:lnSpc>
                <a:spcPts val="2723"/>
              </a:lnSpc>
            </a:pPr>
            <a:r>
              <a:rPr lang="en-US" sz="2498">
                <a:solidFill>
                  <a:srgbClr val="FFFFFF"/>
                </a:solidFill>
                <a:latin typeface="TS Qamus"/>
                <a:ea typeface="TS Qamus"/>
                <a:cs typeface="TS Qamus"/>
                <a:sym typeface="TS Qamus"/>
              </a:rPr>
              <a:t>🏖 AA All-Inclusive Vacations: Enjoy resort stays with meals, drinks, and amenities all included. Special seasonal deals and exclusive offers make all-inclusive packages an exceptional value through American Airlines.</a:t>
            </a:r>
          </a:p>
        </p:txBody>
      </p:sp>
      <p:sp>
        <p:nvSpPr>
          <p:cNvPr name="Freeform 19" id="19"/>
          <p:cNvSpPr/>
          <p:nvPr/>
        </p:nvSpPr>
        <p:spPr>
          <a:xfrm flipH="false" flipV="false" rot="0">
            <a:off x="48835" y="0"/>
            <a:ext cx="1959730" cy="656579"/>
          </a:xfrm>
          <a:custGeom>
            <a:avLst/>
            <a:gdLst/>
            <a:ahLst/>
            <a:cxnLst/>
            <a:rect r="r" b="b" t="t" l="l"/>
            <a:pathLst>
              <a:path h="656579" w="1959730">
                <a:moveTo>
                  <a:pt x="0" y="0"/>
                </a:moveTo>
                <a:lnTo>
                  <a:pt x="1959730" y="0"/>
                </a:lnTo>
                <a:lnTo>
                  <a:pt x="1959730" y="656579"/>
                </a:lnTo>
                <a:lnTo>
                  <a:pt x="0" y="656579"/>
                </a:lnTo>
                <a:lnTo>
                  <a:pt x="0" y="0"/>
                </a:lnTo>
                <a:close/>
              </a:path>
            </a:pathLst>
          </a:custGeom>
          <a:blipFill>
            <a:blip r:embed="rId4"/>
            <a:stretch>
              <a:fillRect l="-5057" t="-19651" r="-10589" b="-25216"/>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028700" y="1028700"/>
            <a:ext cx="2516101" cy="2516101"/>
          </a:xfrm>
          <a:custGeom>
            <a:avLst/>
            <a:gdLst/>
            <a:ahLst/>
            <a:cxnLst/>
            <a:rect r="r" b="b" t="t" l="l"/>
            <a:pathLst>
              <a:path h="2516101" w="2516101">
                <a:moveTo>
                  <a:pt x="0" y="0"/>
                </a:moveTo>
                <a:lnTo>
                  <a:pt x="2516101" y="0"/>
                </a:lnTo>
                <a:lnTo>
                  <a:pt x="2516101" y="2516101"/>
                </a:lnTo>
                <a:lnTo>
                  <a:pt x="0" y="251610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true" flipV="true" rot="0">
            <a:off x="14743199" y="6742199"/>
            <a:ext cx="2516101" cy="2516101"/>
          </a:xfrm>
          <a:custGeom>
            <a:avLst/>
            <a:gdLst/>
            <a:ahLst/>
            <a:cxnLst/>
            <a:rect r="r" b="b" t="t" l="l"/>
            <a:pathLst>
              <a:path h="2516101" w="2516101">
                <a:moveTo>
                  <a:pt x="2516101" y="2516101"/>
                </a:moveTo>
                <a:lnTo>
                  <a:pt x="0" y="2516101"/>
                </a:lnTo>
                <a:lnTo>
                  <a:pt x="0" y="0"/>
                </a:lnTo>
                <a:lnTo>
                  <a:pt x="2516101" y="0"/>
                </a:lnTo>
                <a:lnTo>
                  <a:pt x="2516101" y="2516101"/>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028700" y="4684799"/>
            <a:ext cx="673331" cy="4114800"/>
          </a:xfrm>
          <a:custGeom>
            <a:avLst/>
            <a:gdLst/>
            <a:ahLst/>
            <a:cxnLst/>
            <a:rect r="r" b="b" t="t" l="l"/>
            <a:pathLst>
              <a:path h="4114800" w="673331">
                <a:moveTo>
                  <a:pt x="0" y="0"/>
                </a:moveTo>
                <a:lnTo>
                  <a:pt x="673331" y="0"/>
                </a:lnTo>
                <a:lnTo>
                  <a:pt x="673331"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3955689" y="1076325"/>
            <a:ext cx="10376622" cy="1538998"/>
          </a:xfrm>
          <a:prstGeom prst="rect">
            <a:avLst/>
          </a:prstGeom>
        </p:spPr>
        <p:txBody>
          <a:bodyPr anchor="t" rtlCol="false" tIns="0" lIns="0" bIns="0" rIns="0">
            <a:spAutoFit/>
          </a:bodyPr>
          <a:lstStyle/>
          <a:p>
            <a:pPr algn="ctr" marL="0" indent="0" lvl="0">
              <a:lnSpc>
                <a:spcPts val="5961"/>
              </a:lnSpc>
            </a:pPr>
            <a:r>
              <a:rPr lang="en-US" b="true" sz="5469">
                <a:solidFill>
                  <a:srgbClr val="18899D"/>
                </a:solidFill>
                <a:latin typeface="TS Qamus Bold"/>
                <a:ea typeface="TS Qamus Bold"/>
                <a:cs typeface="TS Qamus Bold"/>
                <a:sym typeface="TS Qamus Bold"/>
              </a:rPr>
              <a:t>BENEFITS OF BOOKING AA VACATION PACKAGES</a:t>
            </a:r>
          </a:p>
        </p:txBody>
      </p:sp>
      <p:sp>
        <p:nvSpPr>
          <p:cNvPr name="Freeform 6" id="6"/>
          <p:cNvSpPr/>
          <p:nvPr/>
        </p:nvSpPr>
        <p:spPr>
          <a:xfrm flipH="false" flipV="false" rot="0">
            <a:off x="16585969" y="1082294"/>
            <a:ext cx="673331" cy="4114800"/>
          </a:xfrm>
          <a:custGeom>
            <a:avLst/>
            <a:gdLst/>
            <a:ahLst/>
            <a:cxnLst/>
            <a:rect r="r" b="b" t="t" l="l"/>
            <a:pathLst>
              <a:path h="4114800" w="673331">
                <a:moveTo>
                  <a:pt x="0" y="0"/>
                </a:moveTo>
                <a:lnTo>
                  <a:pt x="673331" y="0"/>
                </a:lnTo>
                <a:lnTo>
                  <a:pt x="673331"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7" id="7"/>
          <p:cNvGrpSpPr/>
          <p:nvPr/>
        </p:nvGrpSpPr>
        <p:grpSpPr>
          <a:xfrm rot="0">
            <a:off x="2140571" y="4291442"/>
            <a:ext cx="6857250" cy="4167007"/>
            <a:chOff x="0" y="0"/>
            <a:chExt cx="609661" cy="370478"/>
          </a:xfrm>
        </p:grpSpPr>
        <p:sp>
          <p:nvSpPr>
            <p:cNvPr name="Freeform 8" id="8"/>
            <p:cNvSpPr/>
            <p:nvPr/>
          </p:nvSpPr>
          <p:spPr>
            <a:xfrm flipH="false" flipV="false" rot="0">
              <a:off x="0" y="0"/>
              <a:ext cx="609661" cy="370478"/>
            </a:xfrm>
            <a:custGeom>
              <a:avLst/>
              <a:gdLst/>
              <a:ahLst/>
              <a:cxnLst/>
              <a:rect r="r" b="b" t="t" l="l"/>
              <a:pathLst>
                <a:path h="370478" w="609661">
                  <a:moveTo>
                    <a:pt x="22051" y="0"/>
                  </a:moveTo>
                  <a:lnTo>
                    <a:pt x="587610" y="0"/>
                  </a:lnTo>
                  <a:cubicBezTo>
                    <a:pt x="599789" y="0"/>
                    <a:pt x="609661" y="9873"/>
                    <a:pt x="609661" y="22051"/>
                  </a:cubicBezTo>
                  <a:lnTo>
                    <a:pt x="609661" y="348427"/>
                  </a:lnTo>
                  <a:cubicBezTo>
                    <a:pt x="609661" y="354276"/>
                    <a:pt x="607338" y="359884"/>
                    <a:pt x="603203" y="364020"/>
                  </a:cubicBezTo>
                  <a:cubicBezTo>
                    <a:pt x="599067" y="368155"/>
                    <a:pt x="593459" y="370478"/>
                    <a:pt x="587610" y="370478"/>
                  </a:cubicBezTo>
                  <a:lnTo>
                    <a:pt x="22051" y="370478"/>
                  </a:lnTo>
                  <a:cubicBezTo>
                    <a:pt x="9873" y="370478"/>
                    <a:pt x="0" y="360606"/>
                    <a:pt x="0" y="348427"/>
                  </a:cubicBezTo>
                  <a:lnTo>
                    <a:pt x="0" y="22051"/>
                  </a:lnTo>
                  <a:cubicBezTo>
                    <a:pt x="0" y="9873"/>
                    <a:pt x="9873" y="0"/>
                    <a:pt x="22051" y="0"/>
                  </a:cubicBezTo>
                  <a:close/>
                </a:path>
              </a:pathLst>
            </a:custGeom>
            <a:solidFill>
              <a:srgbClr val="18899D"/>
            </a:solidFill>
          </p:spPr>
        </p:sp>
        <p:sp>
          <p:nvSpPr>
            <p:cNvPr name="TextBox 9" id="9"/>
            <p:cNvSpPr txBox="true"/>
            <p:nvPr/>
          </p:nvSpPr>
          <p:spPr>
            <a:xfrm>
              <a:off x="0" y="-38100"/>
              <a:ext cx="609661" cy="408578"/>
            </a:xfrm>
            <a:prstGeom prst="rect">
              <a:avLst/>
            </a:prstGeom>
          </p:spPr>
          <p:txBody>
            <a:bodyPr anchor="ctr" rtlCol="false" tIns="50800" lIns="50800" bIns="50800" rIns="50800"/>
            <a:lstStyle/>
            <a:p>
              <a:pPr algn="ctr" marL="0" indent="0" lvl="0">
                <a:lnSpc>
                  <a:spcPts val="2659"/>
                </a:lnSpc>
                <a:spcBef>
                  <a:spcPct val="0"/>
                </a:spcBef>
              </a:pPr>
            </a:p>
          </p:txBody>
        </p:sp>
      </p:grpSp>
      <p:sp>
        <p:nvSpPr>
          <p:cNvPr name="TextBox 10" id="10"/>
          <p:cNvSpPr txBox="true"/>
          <p:nvPr/>
        </p:nvSpPr>
        <p:spPr>
          <a:xfrm rot="0">
            <a:off x="2595614" y="4652508"/>
            <a:ext cx="5947162" cy="3111475"/>
          </a:xfrm>
          <a:prstGeom prst="rect">
            <a:avLst/>
          </a:prstGeom>
        </p:spPr>
        <p:txBody>
          <a:bodyPr anchor="t" rtlCol="false" tIns="0" lIns="0" bIns="0" rIns="0">
            <a:spAutoFit/>
          </a:bodyPr>
          <a:lstStyle/>
          <a:p>
            <a:pPr algn="l" marL="0" indent="0" lvl="0">
              <a:lnSpc>
                <a:spcPts val="2723"/>
              </a:lnSpc>
            </a:pPr>
            <a:r>
              <a:rPr lang="en-US" sz="2498">
                <a:solidFill>
                  <a:srgbClr val="FFFFFF"/>
                </a:solidFill>
                <a:latin typeface="TS Qamus"/>
                <a:ea typeface="TS Qamus"/>
                <a:cs typeface="TS Qamus"/>
                <a:sym typeface="TS Qamus"/>
              </a:rPr>
              <a:t>Convenience: Book flights, hotels, and car rentals all in one place — saving time and hassle.</a:t>
            </a:r>
          </a:p>
          <a:p>
            <a:pPr algn="l" marL="0" indent="0" lvl="0">
              <a:lnSpc>
                <a:spcPts val="2723"/>
              </a:lnSpc>
            </a:pPr>
            <a:r>
              <a:rPr lang="en-US" sz="2498">
                <a:solidFill>
                  <a:srgbClr val="FFFFFF"/>
                </a:solidFill>
                <a:latin typeface="TS Qamus"/>
                <a:ea typeface="TS Qamus"/>
                <a:cs typeface="TS Qamus"/>
                <a:sym typeface="TS Qamus"/>
              </a:rPr>
              <a:t>Savings: Bundled pricing is typically lower than booking each component separately.</a:t>
            </a:r>
          </a:p>
          <a:p>
            <a:pPr algn="l" marL="0" indent="0" lvl="0">
              <a:lnSpc>
                <a:spcPts val="2723"/>
              </a:lnSpc>
            </a:pPr>
            <a:r>
              <a:rPr lang="en-US" sz="2498">
                <a:solidFill>
                  <a:srgbClr val="FFFFFF"/>
                </a:solidFill>
                <a:latin typeface="TS Qamus"/>
                <a:ea typeface="TS Qamus"/>
                <a:cs typeface="TS Qamus"/>
                <a:sym typeface="TS Qamus"/>
              </a:rPr>
              <a:t>Flexibility: Customize your American Airlines vacation package to fit your travel style and budget.</a:t>
            </a:r>
          </a:p>
        </p:txBody>
      </p:sp>
      <p:grpSp>
        <p:nvGrpSpPr>
          <p:cNvPr name="Group 11" id="11"/>
          <p:cNvGrpSpPr/>
          <p:nvPr/>
        </p:nvGrpSpPr>
        <p:grpSpPr>
          <a:xfrm rot="0">
            <a:off x="9290180" y="4291442"/>
            <a:ext cx="6857250" cy="4167007"/>
            <a:chOff x="0" y="0"/>
            <a:chExt cx="609661" cy="370478"/>
          </a:xfrm>
        </p:grpSpPr>
        <p:sp>
          <p:nvSpPr>
            <p:cNvPr name="Freeform 12" id="12"/>
            <p:cNvSpPr/>
            <p:nvPr/>
          </p:nvSpPr>
          <p:spPr>
            <a:xfrm flipH="false" flipV="false" rot="0">
              <a:off x="0" y="0"/>
              <a:ext cx="609661" cy="370478"/>
            </a:xfrm>
            <a:custGeom>
              <a:avLst/>
              <a:gdLst/>
              <a:ahLst/>
              <a:cxnLst/>
              <a:rect r="r" b="b" t="t" l="l"/>
              <a:pathLst>
                <a:path h="370478" w="609661">
                  <a:moveTo>
                    <a:pt x="22051" y="0"/>
                  </a:moveTo>
                  <a:lnTo>
                    <a:pt x="587610" y="0"/>
                  </a:lnTo>
                  <a:cubicBezTo>
                    <a:pt x="599789" y="0"/>
                    <a:pt x="609661" y="9873"/>
                    <a:pt x="609661" y="22051"/>
                  </a:cubicBezTo>
                  <a:lnTo>
                    <a:pt x="609661" y="348427"/>
                  </a:lnTo>
                  <a:cubicBezTo>
                    <a:pt x="609661" y="354276"/>
                    <a:pt x="607338" y="359884"/>
                    <a:pt x="603203" y="364020"/>
                  </a:cubicBezTo>
                  <a:cubicBezTo>
                    <a:pt x="599067" y="368155"/>
                    <a:pt x="593459" y="370478"/>
                    <a:pt x="587610" y="370478"/>
                  </a:cubicBezTo>
                  <a:lnTo>
                    <a:pt x="22051" y="370478"/>
                  </a:lnTo>
                  <a:cubicBezTo>
                    <a:pt x="9873" y="370478"/>
                    <a:pt x="0" y="360606"/>
                    <a:pt x="0" y="348427"/>
                  </a:cubicBezTo>
                  <a:lnTo>
                    <a:pt x="0" y="22051"/>
                  </a:lnTo>
                  <a:cubicBezTo>
                    <a:pt x="0" y="9873"/>
                    <a:pt x="9873" y="0"/>
                    <a:pt x="22051" y="0"/>
                  </a:cubicBezTo>
                  <a:close/>
                </a:path>
              </a:pathLst>
            </a:custGeom>
            <a:solidFill>
              <a:srgbClr val="18899D"/>
            </a:solidFill>
          </p:spPr>
        </p:sp>
        <p:sp>
          <p:nvSpPr>
            <p:cNvPr name="TextBox 13" id="13"/>
            <p:cNvSpPr txBox="true"/>
            <p:nvPr/>
          </p:nvSpPr>
          <p:spPr>
            <a:xfrm>
              <a:off x="0" y="-38100"/>
              <a:ext cx="609661" cy="408578"/>
            </a:xfrm>
            <a:prstGeom prst="rect">
              <a:avLst/>
            </a:prstGeom>
          </p:spPr>
          <p:txBody>
            <a:bodyPr anchor="ctr" rtlCol="false" tIns="50800" lIns="50800" bIns="50800" rIns="50800"/>
            <a:lstStyle/>
            <a:p>
              <a:pPr algn="ctr" marL="0" indent="0" lvl="0">
                <a:lnSpc>
                  <a:spcPts val="2659"/>
                </a:lnSpc>
                <a:spcBef>
                  <a:spcPct val="0"/>
                </a:spcBef>
              </a:pPr>
            </a:p>
          </p:txBody>
        </p:sp>
      </p:grpSp>
      <p:sp>
        <p:nvSpPr>
          <p:cNvPr name="TextBox 14" id="14"/>
          <p:cNvSpPr txBox="true"/>
          <p:nvPr/>
        </p:nvSpPr>
        <p:spPr>
          <a:xfrm rot="0">
            <a:off x="9745224" y="4652508"/>
            <a:ext cx="5947162" cy="2425675"/>
          </a:xfrm>
          <a:prstGeom prst="rect">
            <a:avLst/>
          </a:prstGeom>
        </p:spPr>
        <p:txBody>
          <a:bodyPr anchor="t" rtlCol="false" tIns="0" lIns="0" bIns="0" rIns="0">
            <a:spAutoFit/>
          </a:bodyPr>
          <a:lstStyle/>
          <a:p>
            <a:pPr algn="l" marL="0" indent="0" lvl="0">
              <a:lnSpc>
                <a:spcPts val="2723"/>
              </a:lnSpc>
            </a:pPr>
            <a:r>
              <a:rPr lang="en-US" sz="2498">
                <a:solidFill>
                  <a:srgbClr val="FFFFFF"/>
                </a:solidFill>
                <a:latin typeface="TS Qamus"/>
                <a:ea typeface="TS Qamus"/>
                <a:cs typeface="TS Qamus"/>
                <a:sym typeface="TS Qamus"/>
              </a:rPr>
              <a:t>Rewards: Earn AAdvantage miles on every AA vacation package booking and redeem for future travel.</a:t>
            </a:r>
          </a:p>
          <a:p>
            <a:pPr algn="l" marL="0" indent="0" lvl="0">
              <a:lnSpc>
                <a:spcPts val="2723"/>
              </a:lnSpc>
            </a:pPr>
            <a:r>
              <a:rPr lang="en-US" sz="2498">
                <a:solidFill>
                  <a:srgbClr val="FFFFFF"/>
                </a:solidFill>
                <a:latin typeface="TS Qamus"/>
                <a:ea typeface="TS Qamus"/>
                <a:cs typeface="TS Qamus"/>
                <a:sym typeface="TS Qamus"/>
              </a:rPr>
              <a:t>Support: Access dedicated customer service specialists for package travelers, available before and during your trip.</a:t>
            </a:r>
          </a:p>
        </p:txBody>
      </p:sp>
      <p:sp>
        <p:nvSpPr>
          <p:cNvPr name="Freeform 15" id="15"/>
          <p:cNvSpPr/>
          <p:nvPr/>
        </p:nvSpPr>
        <p:spPr>
          <a:xfrm flipH="false" flipV="false" rot="0">
            <a:off x="4675586" y="3139694"/>
            <a:ext cx="893610" cy="893610"/>
          </a:xfrm>
          <a:custGeom>
            <a:avLst/>
            <a:gdLst/>
            <a:ahLst/>
            <a:cxnLst/>
            <a:rect r="r" b="b" t="t" l="l"/>
            <a:pathLst>
              <a:path h="893610" w="893610">
                <a:moveTo>
                  <a:pt x="0" y="0"/>
                </a:moveTo>
                <a:lnTo>
                  <a:pt x="893609" y="0"/>
                </a:lnTo>
                <a:lnTo>
                  <a:pt x="893609" y="893610"/>
                </a:lnTo>
                <a:lnTo>
                  <a:pt x="0" y="89361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6" id="16"/>
          <p:cNvSpPr/>
          <p:nvPr/>
        </p:nvSpPr>
        <p:spPr>
          <a:xfrm flipH="false" flipV="false" rot="0">
            <a:off x="12272000" y="3139694"/>
            <a:ext cx="893610" cy="893610"/>
          </a:xfrm>
          <a:custGeom>
            <a:avLst/>
            <a:gdLst/>
            <a:ahLst/>
            <a:cxnLst/>
            <a:rect r="r" b="b" t="t" l="l"/>
            <a:pathLst>
              <a:path h="893610" w="893610">
                <a:moveTo>
                  <a:pt x="0" y="0"/>
                </a:moveTo>
                <a:lnTo>
                  <a:pt x="893609" y="0"/>
                </a:lnTo>
                <a:lnTo>
                  <a:pt x="893609" y="893610"/>
                </a:lnTo>
                <a:lnTo>
                  <a:pt x="0" y="89361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7" id="17"/>
          <p:cNvSpPr/>
          <p:nvPr/>
        </p:nvSpPr>
        <p:spPr>
          <a:xfrm flipH="false" flipV="false" rot="0">
            <a:off x="48835" y="0"/>
            <a:ext cx="1959730" cy="656579"/>
          </a:xfrm>
          <a:custGeom>
            <a:avLst/>
            <a:gdLst/>
            <a:ahLst/>
            <a:cxnLst/>
            <a:rect r="r" b="b" t="t" l="l"/>
            <a:pathLst>
              <a:path h="656579" w="1959730">
                <a:moveTo>
                  <a:pt x="0" y="0"/>
                </a:moveTo>
                <a:lnTo>
                  <a:pt x="1959730" y="0"/>
                </a:lnTo>
                <a:lnTo>
                  <a:pt x="1959730" y="656579"/>
                </a:lnTo>
                <a:lnTo>
                  <a:pt x="0" y="656579"/>
                </a:lnTo>
                <a:lnTo>
                  <a:pt x="0" y="0"/>
                </a:lnTo>
                <a:close/>
              </a:path>
            </a:pathLst>
          </a:custGeom>
          <a:blipFill>
            <a:blip r:embed="rId8"/>
            <a:stretch>
              <a:fillRect l="-5057" t="-19651" r="-10589" b="-25216"/>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028700" y="887295"/>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3377411" y="4100485"/>
            <a:ext cx="11533177" cy="947384"/>
          </a:xfrm>
          <a:prstGeom prst="rect">
            <a:avLst/>
          </a:prstGeom>
        </p:spPr>
        <p:txBody>
          <a:bodyPr anchor="t" rtlCol="false" tIns="0" lIns="0" bIns="0" rIns="0">
            <a:spAutoFit/>
          </a:bodyPr>
          <a:lstStyle/>
          <a:p>
            <a:pPr algn="ctr" marL="0" indent="0" lvl="0">
              <a:lnSpc>
                <a:spcPts val="7210"/>
              </a:lnSpc>
            </a:pPr>
            <a:r>
              <a:rPr lang="en-US" b="true" sz="6615">
                <a:solidFill>
                  <a:srgbClr val="18899D"/>
                </a:solidFill>
                <a:latin typeface="TS Qamus Bold"/>
                <a:ea typeface="TS Qamus Bold"/>
                <a:cs typeface="TS Qamus Bold"/>
                <a:sym typeface="TS Qamus Bold"/>
              </a:rPr>
              <a:t>BOOK YOUR TRIP TODAY!</a:t>
            </a:r>
          </a:p>
        </p:txBody>
      </p:sp>
      <p:sp>
        <p:nvSpPr>
          <p:cNvPr name="TextBox 4" id="4"/>
          <p:cNvSpPr txBox="true"/>
          <p:nvPr/>
        </p:nvSpPr>
        <p:spPr>
          <a:xfrm rot="0">
            <a:off x="4449213" y="5863393"/>
            <a:ext cx="9389573" cy="638677"/>
          </a:xfrm>
          <a:prstGeom prst="rect">
            <a:avLst/>
          </a:prstGeom>
        </p:spPr>
        <p:txBody>
          <a:bodyPr anchor="t" rtlCol="false" tIns="0" lIns="0" bIns="0" rIns="0">
            <a:spAutoFit/>
          </a:bodyPr>
          <a:lstStyle/>
          <a:p>
            <a:pPr algn="ctr" marL="0" indent="0" lvl="0">
              <a:lnSpc>
                <a:spcPts val="2493"/>
              </a:lnSpc>
            </a:pPr>
            <a:r>
              <a:rPr lang="en-US" sz="2287">
                <a:solidFill>
                  <a:srgbClr val="18899D"/>
                </a:solidFill>
                <a:latin typeface="TS Qamus"/>
                <a:ea typeface="TS Qamus"/>
                <a:cs typeface="TS Qamus"/>
                <a:sym typeface="TS Qamus"/>
              </a:rPr>
              <a:t>Visit aa.com/vacations or call AA customer support to explore and book your next American Airlines vacation package</a:t>
            </a:r>
          </a:p>
        </p:txBody>
      </p:sp>
      <p:sp>
        <p:nvSpPr>
          <p:cNvPr name="Freeform 5" id="5"/>
          <p:cNvSpPr/>
          <p:nvPr/>
        </p:nvSpPr>
        <p:spPr>
          <a:xfrm flipH="true" flipV="true" rot="0">
            <a:off x="13144500" y="4943839"/>
            <a:ext cx="4114800" cy="4114800"/>
          </a:xfrm>
          <a:custGeom>
            <a:avLst/>
            <a:gdLst/>
            <a:ahLst/>
            <a:cxnLst/>
            <a:rect r="r" b="b" t="t" l="l"/>
            <a:pathLst>
              <a:path h="4114800" w="4114800">
                <a:moveTo>
                  <a:pt x="4114800" y="4114800"/>
                </a:moveTo>
                <a:lnTo>
                  <a:pt x="0" y="4114800"/>
                </a:lnTo>
                <a:lnTo>
                  <a:pt x="0" y="0"/>
                </a:lnTo>
                <a:lnTo>
                  <a:pt x="4114800" y="0"/>
                </a:lnTo>
                <a:lnTo>
                  <a:pt x="4114800"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2865987" y="8357346"/>
            <a:ext cx="7315200" cy="2673373"/>
          </a:xfrm>
          <a:custGeom>
            <a:avLst/>
            <a:gdLst/>
            <a:ahLst/>
            <a:cxnLst/>
            <a:rect r="r" b="b" t="t" l="l"/>
            <a:pathLst>
              <a:path h="2673373" w="7315200">
                <a:moveTo>
                  <a:pt x="0" y="0"/>
                </a:moveTo>
                <a:lnTo>
                  <a:pt x="7315200" y="0"/>
                </a:lnTo>
                <a:lnTo>
                  <a:pt x="7315200" y="2673373"/>
                </a:lnTo>
                <a:lnTo>
                  <a:pt x="0" y="267337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13144500" y="-449392"/>
            <a:ext cx="7315200" cy="2673373"/>
          </a:xfrm>
          <a:custGeom>
            <a:avLst/>
            <a:gdLst/>
            <a:ahLst/>
            <a:cxnLst/>
            <a:rect r="r" b="b" t="t" l="l"/>
            <a:pathLst>
              <a:path h="2673373" w="7315200">
                <a:moveTo>
                  <a:pt x="0" y="0"/>
                </a:moveTo>
                <a:lnTo>
                  <a:pt x="7315200" y="0"/>
                </a:lnTo>
                <a:lnTo>
                  <a:pt x="7315200" y="2673374"/>
                </a:lnTo>
                <a:lnTo>
                  <a:pt x="0" y="267337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false" rot="0">
            <a:off x="3377411" y="8765271"/>
            <a:ext cx="2143604" cy="986058"/>
          </a:xfrm>
          <a:custGeom>
            <a:avLst/>
            <a:gdLst/>
            <a:ahLst/>
            <a:cxnLst/>
            <a:rect r="r" b="b" t="t" l="l"/>
            <a:pathLst>
              <a:path h="986058" w="2143604">
                <a:moveTo>
                  <a:pt x="0" y="0"/>
                </a:moveTo>
                <a:lnTo>
                  <a:pt x="2143604" y="0"/>
                </a:lnTo>
                <a:lnTo>
                  <a:pt x="2143604" y="986058"/>
                </a:lnTo>
                <a:lnTo>
                  <a:pt x="0" y="98605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9" id="9"/>
          <p:cNvSpPr/>
          <p:nvPr/>
        </p:nvSpPr>
        <p:spPr>
          <a:xfrm flipH="true" flipV="false" rot="0">
            <a:off x="12433881" y="887295"/>
            <a:ext cx="2143604" cy="986058"/>
          </a:xfrm>
          <a:custGeom>
            <a:avLst/>
            <a:gdLst/>
            <a:ahLst/>
            <a:cxnLst/>
            <a:rect r="r" b="b" t="t" l="l"/>
            <a:pathLst>
              <a:path h="986058" w="2143604">
                <a:moveTo>
                  <a:pt x="2143604" y="0"/>
                </a:moveTo>
                <a:lnTo>
                  <a:pt x="0" y="0"/>
                </a:lnTo>
                <a:lnTo>
                  <a:pt x="0" y="986058"/>
                </a:lnTo>
                <a:lnTo>
                  <a:pt x="2143604" y="986058"/>
                </a:lnTo>
                <a:lnTo>
                  <a:pt x="2143604"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48835" y="0"/>
            <a:ext cx="1959730" cy="656579"/>
          </a:xfrm>
          <a:custGeom>
            <a:avLst/>
            <a:gdLst/>
            <a:ahLst/>
            <a:cxnLst/>
            <a:rect r="r" b="b" t="t" l="l"/>
            <a:pathLst>
              <a:path h="656579" w="1959730">
                <a:moveTo>
                  <a:pt x="0" y="0"/>
                </a:moveTo>
                <a:lnTo>
                  <a:pt x="1959730" y="0"/>
                </a:lnTo>
                <a:lnTo>
                  <a:pt x="1959730" y="656579"/>
                </a:lnTo>
                <a:lnTo>
                  <a:pt x="0" y="656579"/>
                </a:lnTo>
                <a:lnTo>
                  <a:pt x="0" y="0"/>
                </a:lnTo>
                <a:close/>
              </a:path>
            </a:pathLst>
          </a:custGeom>
          <a:blipFill>
            <a:blip r:embed="rId8"/>
            <a:stretch>
              <a:fillRect l="-5057" t="-19651" r="-10589" b="-25216"/>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DAHNdjH7C2c</dc:identifier>
  <dcterms:modified xsi:type="dcterms:W3CDTF">2011-08-01T06:04:30Z</dcterms:modified>
  <cp:revision>1</cp:revision>
  <dc:title>Does American Airlines do vacation packages?</dc:title>
</cp:coreProperties>
</file>