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3501" t="0" r="-13501"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492"/>
            <a:ext cx="18288000"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Responsive web design plays a crucial role in ensuring an optimal user experience, stronger online visibility, and sustained business growth. A mobile-friendly website enhances user experience, boosts search engine rankings, increases conversions, and provides a competitive advantage. As mobile usage continues to rise, businesses that prioritize responsive design will enjoy sustained growth and improved customer engagement. Investing in responsive web design today is essential for long-term business success in the digital world.</a:t>
            </a:r>
          </a:p>
        </p:txBody>
      </p:sp>
      <p:sp>
        <p:nvSpPr>
          <p:cNvPr name="TextBox 3" id="3"/>
          <p:cNvSpPr txBox="true"/>
          <p:nvPr/>
        </p:nvSpPr>
        <p:spPr>
          <a:xfrm rot="0">
            <a:off x="0" y="7931785"/>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Ultimate Guide to Website Design and Development: How to Build a Stunning and High-Performing Website from Scratch</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86789"/>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Introduction</a:t>
            </a:r>
          </a:p>
          <a:p>
            <a:pPr algn="ctr">
              <a:lnSpc>
                <a:spcPts val="3821"/>
              </a:lnSpc>
              <a:spcBef>
                <a:spcPct val="0"/>
              </a:spcBef>
            </a:pPr>
            <a:r>
              <a:rPr lang="en-US" sz="2729">
                <a:solidFill>
                  <a:srgbClr val="000000"/>
                </a:solidFill>
                <a:latin typeface="Canva Sans"/>
                <a:ea typeface="Canva Sans"/>
                <a:cs typeface="Canva Sans"/>
                <a:sym typeface="Canva Sans"/>
              </a:rPr>
              <a:t>In the digital era, a well-designed website is essential for businesses, entrepreneurs, and individuals looking to establish an online presence. A high-performing website not only attracts visitors but also provides a seamless user experience, driving conversions and engagement. Whether you are a beginner or an experienced developer, this comprehensive guide will walk you through the crucial steps to designing and developing a website from scratch.</a:t>
            </a:r>
          </a:p>
          <a:p>
            <a:pPr algn="ctr">
              <a:lnSpc>
                <a:spcPts val="3821"/>
              </a:lnSpc>
              <a:spcBef>
                <a:spcPct val="0"/>
              </a:spcBef>
            </a:pPr>
            <a:r>
              <a:rPr lang="en-US" sz="2729">
                <a:solidFill>
                  <a:srgbClr val="000000"/>
                </a:solidFill>
                <a:latin typeface="Canva Sans"/>
                <a:ea typeface="Canva Sans"/>
                <a:cs typeface="Canva Sans"/>
                <a:sym typeface="Canva Sans"/>
              </a:rPr>
              <a:t>Step 1: Planning Your Website</a:t>
            </a:r>
          </a:p>
          <a:p>
            <a:pPr algn="ctr">
              <a:lnSpc>
                <a:spcPts val="3821"/>
              </a:lnSpc>
              <a:spcBef>
                <a:spcPct val="0"/>
              </a:spcBef>
            </a:pPr>
            <a:r>
              <a:rPr lang="en-US" sz="2729">
                <a:solidFill>
                  <a:srgbClr val="000000"/>
                </a:solidFill>
                <a:latin typeface="Canva Sans"/>
                <a:ea typeface="Canva Sans"/>
                <a:cs typeface="Canva Sans"/>
                <a:sym typeface="Canva Sans"/>
              </a:rPr>
              <a:t>Before diving into design and development, planning is essential. Consider the following aspects:</a:t>
            </a:r>
          </a:p>
          <a:p>
            <a:pPr algn="ctr">
              <a:lnSpc>
                <a:spcPts val="3821"/>
              </a:lnSpc>
              <a:spcBef>
                <a:spcPct val="0"/>
              </a:spcBef>
            </a:pPr>
            <a:r>
              <a:rPr lang="en-US" sz="2729">
                <a:solidFill>
                  <a:srgbClr val="000000"/>
                </a:solidFill>
                <a:latin typeface="Canva Sans"/>
                <a:ea typeface="Canva Sans"/>
                <a:cs typeface="Canva Sans"/>
                <a:sym typeface="Canva Sans"/>
              </a:rPr>
              <a:t>Define Your Goals – Identify the primary purpose of your website (e.g., business, e-commerce, portfolio, blog).</a:t>
            </a:r>
          </a:p>
          <a:p>
            <a:pPr algn="ctr">
              <a:lnSpc>
                <a:spcPts val="3821"/>
              </a:lnSpc>
              <a:spcBef>
                <a:spcPct val="0"/>
              </a:spcBef>
            </a:pPr>
            <a:r>
              <a:rPr lang="en-US" sz="2729">
                <a:solidFill>
                  <a:srgbClr val="000000"/>
                </a:solidFill>
                <a:latin typeface="Canva Sans"/>
                <a:ea typeface="Canva Sans"/>
                <a:cs typeface="Canva Sans"/>
                <a:sym typeface="Canva Sans"/>
              </a:rPr>
              <a:t>Understand Your Target Audience – Research your audience to tailor design and content to their needs.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70955"/>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Choose a Domain Name and Hosting Provider – Select a memorable domain name and a reliable hosting service.</a:t>
            </a:r>
          </a:p>
          <a:p>
            <a:pPr algn="ctr">
              <a:lnSpc>
                <a:spcPts val="3821"/>
              </a:lnSpc>
              <a:spcBef>
                <a:spcPct val="0"/>
              </a:spcBef>
            </a:pPr>
            <a:r>
              <a:rPr lang="en-US" sz="2729">
                <a:solidFill>
                  <a:srgbClr val="000000"/>
                </a:solidFill>
                <a:latin typeface="Canva Sans"/>
                <a:ea typeface="Canva Sans"/>
                <a:cs typeface="Canva Sans"/>
                <a:sym typeface="Canva Sans"/>
              </a:rPr>
              <a:t>Create a Sitemap – Plan the structure and navigation of your website to enhance user experience.</a:t>
            </a:r>
          </a:p>
          <a:p>
            <a:pPr algn="ctr">
              <a:lnSpc>
                <a:spcPts val="3821"/>
              </a:lnSpc>
              <a:spcBef>
                <a:spcPct val="0"/>
              </a:spcBef>
            </a:pPr>
            <a:r>
              <a:rPr lang="en-US" sz="2729">
                <a:solidFill>
                  <a:srgbClr val="000000"/>
                </a:solidFill>
                <a:latin typeface="Canva Sans"/>
                <a:ea typeface="Canva Sans"/>
                <a:cs typeface="Canva Sans"/>
                <a:sym typeface="Canva Sans"/>
              </a:rPr>
              <a:t>Step 2: Designing an Engaging User Interface (UI)</a:t>
            </a:r>
          </a:p>
          <a:p>
            <a:pPr algn="ctr">
              <a:lnSpc>
                <a:spcPts val="3821"/>
              </a:lnSpc>
              <a:spcBef>
                <a:spcPct val="0"/>
              </a:spcBef>
            </a:pPr>
            <a:r>
              <a:rPr lang="en-US" sz="2729">
                <a:solidFill>
                  <a:srgbClr val="000000"/>
                </a:solidFill>
                <a:latin typeface="Canva Sans"/>
                <a:ea typeface="Canva Sans"/>
                <a:cs typeface="Canva Sans"/>
                <a:sym typeface="Canva Sans"/>
              </a:rPr>
              <a:t>A visually appealing and functional UI is crucial for user retention. Follow these best practices:</a:t>
            </a:r>
          </a:p>
          <a:p>
            <a:pPr algn="ctr">
              <a:lnSpc>
                <a:spcPts val="3821"/>
              </a:lnSpc>
              <a:spcBef>
                <a:spcPct val="0"/>
              </a:spcBef>
            </a:pPr>
            <a:r>
              <a:rPr lang="en-US" sz="2729">
                <a:solidFill>
                  <a:srgbClr val="000000"/>
                </a:solidFill>
                <a:latin typeface="Canva Sans"/>
                <a:ea typeface="Canva Sans"/>
                <a:cs typeface="Canva Sans"/>
                <a:sym typeface="Canva Sans"/>
              </a:rPr>
              <a:t>Keep It Simple and Intuitive – Prioritize ease of navigation and clarity.</a:t>
            </a:r>
          </a:p>
          <a:p>
            <a:pPr algn="ctr">
              <a:lnSpc>
                <a:spcPts val="3821"/>
              </a:lnSpc>
              <a:spcBef>
                <a:spcPct val="0"/>
              </a:spcBef>
            </a:pPr>
            <a:r>
              <a:rPr lang="en-US" sz="2729">
                <a:solidFill>
                  <a:srgbClr val="000000"/>
                </a:solidFill>
                <a:latin typeface="Canva Sans"/>
                <a:ea typeface="Canva Sans"/>
                <a:cs typeface="Canva Sans"/>
                <a:sym typeface="Canva Sans"/>
              </a:rPr>
              <a:t>Use Consistent Branding – Maintain uniform fonts, colors, and styles.</a:t>
            </a:r>
          </a:p>
          <a:p>
            <a:pPr algn="ctr">
              <a:lnSpc>
                <a:spcPts val="3821"/>
              </a:lnSpc>
              <a:spcBef>
                <a:spcPct val="0"/>
              </a:spcBef>
            </a:pPr>
            <a:r>
              <a:rPr lang="en-US" sz="2729">
                <a:solidFill>
                  <a:srgbClr val="000000"/>
                </a:solidFill>
                <a:latin typeface="Canva Sans"/>
                <a:ea typeface="Canva Sans"/>
                <a:cs typeface="Canva Sans"/>
                <a:sym typeface="Canva Sans"/>
              </a:rPr>
              <a:t>Ensure Mobile Responsiveness – Optimize for different devices and screen sizes.</a:t>
            </a:r>
          </a:p>
          <a:p>
            <a:pPr algn="ctr">
              <a:lnSpc>
                <a:spcPts val="3821"/>
              </a:lnSpc>
              <a:spcBef>
                <a:spcPct val="0"/>
              </a:spcBef>
            </a:pPr>
            <a:r>
              <a:rPr lang="en-US" sz="2729">
                <a:solidFill>
                  <a:srgbClr val="000000"/>
                </a:solidFill>
                <a:latin typeface="Canva Sans"/>
                <a:ea typeface="Canva Sans"/>
                <a:cs typeface="Canva Sans"/>
                <a:sym typeface="Canva Sans"/>
              </a:rPr>
              <a:t>Enhance User Experience (UX) – Use whitespace, readable fonts, and clear CTAs (Call to Actions).</a:t>
            </a:r>
          </a:p>
          <a:p>
            <a:pPr algn="ctr">
              <a:lnSpc>
                <a:spcPts val="3821"/>
              </a:lnSpc>
              <a:spcBef>
                <a:spcPct val="0"/>
              </a:spcBef>
            </a:pPr>
            <a:r>
              <a:rPr lang="en-US" sz="2729">
                <a:solidFill>
                  <a:srgbClr val="000000"/>
                </a:solidFill>
                <a:latin typeface="Canva Sans"/>
                <a:ea typeface="Canva Sans"/>
                <a:cs typeface="Canva Sans"/>
                <a:sym typeface="Canva Sans"/>
              </a:rPr>
              <a:t>Step 3: Developing the Website</a:t>
            </a:r>
          </a:p>
          <a:p>
            <a:pPr algn="ctr">
              <a:lnSpc>
                <a:spcPts val="3821"/>
              </a:lnSpc>
              <a:spcBef>
                <a:spcPct val="0"/>
              </a:spcBef>
            </a:pPr>
            <a:r>
              <a:rPr lang="en-US" sz="2729">
                <a:solidFill>
                  <a:srgbClr val="000000"/>
                </a:solidFill>
                <a:latin typeface="Canva Sans"/>
                <a:ea typeface="Canva Sans"/>
                <a:cs typeface="Canva Sans"/>
                <a:sym typeface="Canva Sans"/>
              </a:rPr>
              <a:t>Once the design is in place, it’s time to bring your website to life.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75611"/>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Choose the Right Technology – Decide whether to use a CMS (e.g., WordPress) or build with HTML, CSS, and JavaScript.</a:t>
            </a:r>
          </a:p>
          <a:p>
            <a:pPr algn="ctr">
              <a:lnSpc>
                <a:spcPts val="3821"/>
              </a:lnSpc>
              <a:spcBef>
                <a:spcPct val="0"/>
              </a:spcBef>
            </a:pPr>
            <a:r>
              <a:rPr lang="en-US" sz="2729">
                <a:solidFill>
                  <a:srgbClr val="000000"/>
                </a:solidFill>
                <a:latin typeface="Canva Sans"/>
                <a:ea typeface="Canva Sans"/>
                <a:cs typeface="Canva Sans"/>
                <a:sym typeface="Canva Sans"/>
              </a:rPr>
              <a:t>Optimize Code for Performance – Minimize HTTP requests, compress images, and use efficient coding practices.</a:t>
            </a:r>
          </a:p>
          <a:p>
            <a:pPr algn="ctr">
              <a:lnSpc>
                <a:spcPts val="3821"/>
              </a:lnSpc>
              <a:spcBef>
                <a:spcPct val="0"/>
              </a:spcBef>
            </a:pPr>
            <a:r>
              <a:rPr lang="en-US" sz="2729">
                <a:solidFill>
                  <a:srgbClr val="000000"/>
                </a:solidFill>
                <a:latin typeface="Canva Sans"/>
                <a:ea typeface="Canva Sans"/>
                <a:cs typeface="Canva Sans"/>
                <a:sym typeface="Canva Sans"/>
              </a:rPr>
              <a:t>Ensure Security – Implement SSL certificates, secure payment gateways, and data encryption.</a:t>
            </a:r>
          </a:p>
          <a:p>
            <a:pPr algn="ctr">
              <a:lnSpc>
                <a:spcPts val="3821"/>
              </a:lnSpc>
              <a:spcBef>
                <a:spcPct val="0"/>
              </a:spcBef>
            </a:pPr>
            <a:r>
              <a:rPr lang="en-US" sz="2729">
                <a:solidFill>
                  <a:srgbClr val="000000"/>
                </a:solidFill>
                <a:latin typeface="Canva Sans"/>
                <a:ea typeface="Canva Sans"/>
                <a:cs typeface="Canva Sans"/>
                <a:sym typeface="Canva Sans"/>
              </a:rPr>
              <a:t>Integrate SEO Best Practices – Use meta tags, keywords, and mobile-friendly elements to improve search rankings.</a:t>
            </a:r>
          </a:p>
          <a:p>
            <a:pPr algn="ctr">
              <a:lnSpc>
                <a:spcPts val="3821"/>
              </a:lnSpc>
              <a:spcBef>
                <a:spcPct val="0"/>
              </a:spcBef>
            </a:pPr>
            <a:r>
              <a:rPr lang="en-US" sz="2729">
                <a:solidFill>
                  <a:srgbClr val="000000"/>
                </a:solidFill>
                <a:latin typeface="Canva Sans"/>
                <a:ea typeface="Canva Sans"/>
                <a:cs typeface="Canva Sans"/>
                <a:sym typeface="Canva Sans"/>
              </a:rPr>
              <a:t>Step 4: Testing and Launching</a:t>
            </a:r>
          </a:p>
          <a:p>
            <a:pPr algn="ctr">
              <a:lnSpc>
                <a:spcPts val="3821"/>
              </a:lnSpc>
              <a:spcBef>
                <a:spcPct val="0"/>
              </a:spcBef>
            </a:pPr>
            <a:r>
              <a:rPr lang="en-US" sz="2729">
                <a:solidFill>
                  <a:srgbClr val="000000"/>
                </a:solidFill>
                <a:latin typeface="Canva Sans"/>
                <a:ea typeface="Canva Sans"/>
                <a:cs typeface="Canva Sans"/>
                <a:sym typeface="Canva Sans"/>
              </a:rPr>
              <a:t>Testing is critical to ensure a smooth user experience and functionality.</a:t>
            </a:r>
          </a:p>
          <a:p>
            <a:pPr algn="ctr">
              <a:lnSpc>
                <a:spcPts val="3821"/>
              </a:lnSpc>
              <a:spcBef>
                <a:spcPct val="0"/>
              </a:spcBef>
            </a:pPr>
            <a:r>
              <a:rPr lang="en-US" sz="2729">
                <a:solidFill>
                  <a:srgbClr val="000000"/>
                </a:solidFill>
                <a:latin typeface="Canva Sans"/>
                <a:ea typeface="Canva Sans"/>
                <a:cs typeface="Canva Sans"/>
                <a:sym typeface="Canva Sans"/>
              </a:rPr>
              <a:t>Conduct Cross-Browser Testing – Ensure compatibility across different browsers.</a:t>
            </a:r>
          </a:p>
          <a:p>
            <a:pPr algn="ctr">
              <a:lnSpc>
                <a:spcPts val="3821"/>
              </a:lnSpc>
              <a:spcBef>
                <a:spcPct val="0"/>
              </a:spcBef>
            </a:pPr>
            <a:r>
              <a:rPr lang="en-US" sz="2729">
                <a:solidFill>
                  <a:srgbClr val="000000"/>
                </a:solidFill>
                <a:latin typeface="Canva Sans"/>
                <a:ea typeface="Canva Sans"/>
                <a:cs typeface="Canva Sans"/>
                <a:sym typeface="Canva Sans"/>
              </a:rPr>
              <a:t>Check Mobile Responsiveness – Test on various devices.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817415"/>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Fix Bugs and Optimize Performance – Use debugging tools and optimize loading speeds.</a:t>
            </a:r>
          </a:p>
          <a:p>
            <a:pPr algn="ctr">
              <a:lnSpc>
                <a:spcPts val="3821"/>
              </a:lnSpc>
              <a:spcBef>
                <a:spcPct val="0"/>
              </a:spcBef>
            </a:pPr>
            <a:r>
              <a:rPr lang="en-US" sz="2729">
                <a:solidFill>
                  <a:srgbClr val="000000"/>
                </a:solidFill>
                <a:latin typeface="Canva Sans"/>
                <a:ea typeface="Canva Sans"/>
                <a:cs typeface="Canva Sans"/>
                <a:sym typeface="Canva Sans"/>
              </a:rPr>
              <a:t>Launch Your Website – Deploy your site and monitor its performance.</a:t>
            </a:r>
          </a:p>
          <a:p>
            <a:pPr algn="ctr">
              <a:lnSpc>
                <a:spcPts val="3821"/>
              </a:lnSpc>
              <a:spcBef>
                <a:spcPct val="0"/>
              </a:spcBef>
            </a:pPr>
            <a:r>
              <a:rPr lang="en-US" sz="2729">
                <a:solidFill>
                  <a:srgbClr val="000000"/>
                </a:solidFill>
                <a:latin typeface="Canva Sans"/>
                <a:ea typeface="Canva Sans"/>
                <a:cs typeface="Canva Sans"/>
                <a:sym typeface="Canva Sans"/>
              </a:rPr>
              <a:t>Step 5: Maintaining and Updating Your Website</a:t>
            </a:r>
          </a:p>
          <a:p>
            <a:pPr algn="ctr">
              <a:lnSpc>
                <a:spcPts val="3821"/>
              </a:lnSpc>
              <a:spcBef>
                <a:spcPct val="0"/>
              </a:spcBef>
            </a:pPr>
            <a:r>
              <a:rPr lang="en-US" sz="2729">
                <a:solidFill>
                  <a:srgbClr val="000000"/>
                </a:solidFill>
                <a:latin typeface="Canva Sans"/>
                <a:ea typeface="Canva Sans"/>
                <a:cs typeface="Canva Sans"/>
                <a:sym typeface="Canva Sans"/>
              </a:rPr>
              <a:t>A successful website requires continuous improvement.</a:t>
            </a:r>
          </a:p>
          <a:p>
            <a:pPr algn="ctr">
              <a:lnSpc>
                <a:spcPts val="3821"/>
              </a:lnSpc>
              <a:spcBef>
                <a:spcPct val="0"/>
              </a:spcBef>
            </a:pPr>
            <a:r>
              <a:rPr lang="en-US" sz="2729">
                <a:solidFill>
                  <a:srgbClr val="000000"/>
                </a:solidFill>
                <a:latin typeface="Canva Sans"/>
                <a:ea typeface="Canva Sans"/>
                <a:cs typeface="Canva Sans"/>
                <a:sym typeface="Canva Sans"/>
              </a:rPr>
              <a:t>Regularly Update Content – Keep content fresh and relevant.</a:t>
            </a:r>
          </a:p>
          <a:p>
            <a:pPr algn="ctr">
              <a:lnSpc>
                <a:spcPts val="3821"/>
              </a:lnSpc>
              <a:spcBef>
                <a:spcPct val="0"/>
              </a:spcBef>
            </a:pPr>
            <a:r>
              <a:rPr lang="en-US" sz="2729">
                <a:solidFill>
                  <a:srgbClr val="000000"/>
                </a:solidFill>
                <a:latin typeface="Canva Sans"/>
                <a:ea typeface="Canva Sans"/>
                <a:cs typeface="Canva Sans"/>
                <a:sym typeface="Canva Sans"/>
              </a:rPr>
              <a:t>Monitor Performance Metrics – Use analytics tools to track visitor behavior.</a:t>
            </a:r>
          </a:p>
          <a:p>
            <a:pPr algn="ctr">
              <a:lnSpc>
                <a:spcPts val="3821"/>
              </a:lnSpc>
              <a:spcBef>
                <a:spcPct val="0"/>
              </a:spcBef>
            </a:pPr>
            <a:r>
              <a:rPr lang="en-US" sz="2729">
                <a:solidFill>
                  <a:srgbClr val="000000"/>
                </a:solidFill>
                <a:latin typeface="Canva Sans"/>
                <a:ea typeface="Canva Sans"/>
                <a:cs typeface="Canva Sans"/>
                <a:sym typeface="Canva Sans"/>
              </a:rPr>
              <a:t>Enhance Security – Regularly update plugins, software, and security protocols.</a:t>
            </a:r>
          </a:p>
          <a:p>
            <a:pPr algn="ctr">
              <a:lnSpc>
                <a:spcPts val="3821"/>
              </a:lnSpc>
              <a:spcBef>
                <a:spcPct val="0"/>
              </a:spcBef>
            </a:pPr>
            <a:r>
              <a:rPr lang="en-US" sz="2729">
                <a:solidFill>
                  <a:srgbClr val="000000"/>
                </a:solidFill>
                <a:latin typeface="Canva Sans"/>
                <a:ea typeface="Canva Sans"/>
                <a:cs typeface="Canva Sans"/>
                <a:sym typeface="Canva Sans"/>
              </a:rPr>
              <a:t>Implement User Feedback – Adapt your site based on user needs and preferences.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212733"/>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Building a stunning and high-performing website from scratch requires careful planning, design, development, and ongoing maintenance. By following this guide, you can create a website that not only looks great but also functions seamlessly, attracting visitors and achieving your goals. Whether for business, blogging, or e-commerce, investing in an effective website is crucial for online success.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9091" t="0" r="-19091"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9561" y="342024"/>
            <a:ext cx="14321066" cy="5068926"/>
          </a:xfrm>
          <a:custGeom>
            <a:avLst/>
            <a:gdLst/>
            <a:ahLst/>
            <a:cxnLst/>
            <a:rect r="r" b="b" t="t" l="l"/>
            <a:pathLst>
              <a:path h="5068926" w="14321066">
                <a:moveTo>
                  <a:pt x="0" y="0"/>
                </a:moveTo>
                <a:lnTo>
                  <a:pt x="14321066" y="0"/>
                </a:lnTo>
                <a:lnTo>
                  <a:pt x="14321066" y="5068925"/>
                </a:lnTo>
                <a:lnTo>
                  <a:pt x="0" y="5068925"/>
                </a:lnTo>
                <a:lnTo>
                  <a:pt x="0" y="0"/>
                </a:lnTo>
                <a:close/>
              </a:path>
            </a:pathLst>
          </a:custGeom>
          <a:blipFill>
            <a:blip r:embed="rId2"/>
            <a:stretch>
              <a:fillRect l="0" t="-20372" r="0" b="-20891"/>
            </a:stretch>
          </a:blipFill>
        </p:spPr>
      </p:sp>
      <p:sp>
        <p:nvSpPr>
          <p:cNvPr name="TextBox 3" id="3"/>
          <p:cNvSpPr txBox="true"/>
          <p:nvPr/>
        </p:nvSpPr>
        <p:spPr>
          <a:xfrm rot="0">
            <a:off x="0" y="7650273"/>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Importance of Responsive Web Design: Why Mobile-Friendly Websites Are Essential for Business Growth</a:t>
            </a:r>
          </a:p>
          <a:p>
            <a:pPr algn="ctr">
              <a:lnSpc>
                <a:spcPts val="4373"/>
              </a:lnSpc>
              <a:spcBef>
                <a:spcPct val="0"/>
              </a:spcBef>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In today’s digital age, businesses must ensure their online presence is optimized for all devices.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2289" y="303788"/>
            <a:ext cx="14361280" cy="4654305"/>
          </a:xfrm>
          <a:custGeom>
            <a:avLst/>
            <a:gdLst/>
            <a:ahLst/>
            <a:cxnLst/>
            <a:rect r="r" b="b" t="t" l="l"/>
            <a:pathLst>
              <a:path h="4654305" w="14361280">
                <a:moveTo>
                  <a:pt x="0" y="0"/>
                </a:moveTo>
                <a:lnTo>
                  <a:pt x="14361280" y="0"/>
                </a:lnTo>
                <a:lnTo>
                  <a:pt x="14361280" y="4654304"/>
                </a:lnTo>
                <a:lnTo>
                  <a:pt x="0" y="4654304"/>
                </a:lnTo>
                <a:lnTo>
                  <a:pt x="0" y="0"/>
                </a:lnTo>
                <a:close/>
              </a:path>
            </a:pathLst>
          </a:custGeom>
          <a:blipFill>
            <a:blip r:embed="rId2"/>
            <a:stretch>
              <a:fillRect l="0" t="-27133" r="0" b="-78572"/>
            </a:stretch>
          </a:blipFill>
        </p:spPr>
      </p:sp>
      <p:sp>
        <p:nvSpPr>
          <p:cNvPr name="TextBox 3" id="3"/>
          <p:cNvSpPr txBox="true"/>
          <p:nvPr/>
        </p:nvSpPr>
        <p:spPr>
          <a:xfrm rot="0">
            <a:off x="0" y="7563451"/>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With mobile traffic accounting for over half of global website visits, having a mobile-friendly website is no longer an option—it’s a necessity. Responsive web design ensures that a website adapts seamlessly to various screen sizes and devices, providing a superior user experience and improving overall business performance.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94908" y="356407"/>
            <a:ext cx="14440209" cy="4627995"/>
          </a:xfrm>
          <a:custGeom>
            <a:avLst/>
            <a:gdLst/>
            <a:ahLst/>
            <a:cxnLst/>
            <a:rect r="r" b="b" t="t" l="l"/>
            <a:pathLst>
              <a:path h="4627995" w="14440209">
                <a:moveTo>
                  <a:pt x="0" y="0"/>
                </a:moveTo>
                <a:lnTo>
                  <a:pt x="14440208" y="0"/>
                </a:lnTo>
                <a:lnTo>
                  <a:pt x="14440208" y="4627995"/>
                </a:lnTo>
                <a:lnTo>
                  <a:pt x="0" y="4627995"/>
                </a:lnTo>
                <a:lnTo>
                  <a:pt x="0" y="0"/>
                </a:lnTo>
                <a:close/>
              </a:path>
            </a:pathLst>
          </a:custGeom>
          <a:blipFill>
            <a:blip r:embed="rId2"/>
            <a:stretch>
              <a:fillRect l="0" t="-27855" r="0" b="-80156"/>
            </a:stretch>
          </a:blipFill>
        </p:spPr>
      </p:sp>
      <p:sp>
        <p:nvSpPr>
          <p:cNvPr name="TextBox 3" id="3"/>
          <p:cNvSpPr txBox="true"/>
          <p:nvPr/>
        </p:nvSpPr>
        <p:spPr>
          <a:xfrm rot="0">
            <a:off x="0" y="7442427"/>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In this article, we will explore why mobile-friendly websites are crucial for business growth and how they contribute to better engagement, higher conversions, and improved search rankings.</a:t>
            </a:r>
          </a:p>
          <a:p>
            <a:pPr algn="ctr">
              <a:lnSpc>
                <a:spcPts val="4373"/>
              </a:lnSpc>
              <a:spcBef>
                <a:spcPct val="0"/>
              </a:spcBef>
            </a:pPr>
            <a:r>
              <a:rPr lang="en-US" sz="2733">
                <a:solidFill>
                  <a:srgbClr val="000000"/>
                </a:solidFill>
                <a:latin typeface="Canva Sans"/>
                <a:ea typeface="Canva Sans"/>
                <a:cs typeface="Canva Sans"/>
                <a:sym typeface="Canva Sans"/>
              </a:rPr>
              <a:t>What Is Responsive Web Design?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8681" y="326416"/>
            <a:ext cx="14407425" cy="4530120"/>
          </a:xfrm>
          <a:custGeom>
            <a:avLst/>
            <a:gdLst/>
            <a:ahLst/>
            <a:cxnLst/>
            <a:rect r="r" b="b" t="t" l="l"/>
            <a:pathLst>
              <a:path h="4530120" w="14407425">
                <a:moveTo>
                  <a:pt x="0" y="0"/>
                </a:moveTo>
                <a:lnTo>
                  <a:pt x="14407424" y="0"/>
                </a:lnTo>
                <a:lnTo>
                  <a:pt x="14407424" y="4530120"/>
                </a:lnTo>
                <a:lnTo>
                  <a:pt x="0" y="4530120"/>
                </a:lnTo>
                <a:lnTo>
                  <a:pt x="0" y="0"/>
                </a:lnTo>
                <a:close/>
              </a:path>
            </a:pathLst>
          </a:custGeom>
          <a:blipFill>
            <a:blip r:embed="rId2"/>
            <a:stretch>
              <a:fillRect l="0" t="-31650" r="0" b="-53719"/>
            </a:stretch>
          </a:blipFill>
        </p:spPr>
      </p:sp>
      <p:sp>
        <p:nvSpPr>
          <p:cNvPr name="TextBox 3" id="3"/>
          <p:cNvSpPr txBox="true"/>
          <p:nvPr/>
        </p:nvSpPr>
        <p:spPr>
          <a:xfrm rot="0">
            <a:off x="0" y="7616070"/>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Responsive web design (RWD) is an approach that allows websites to adjust their layout and content dynamically based on the device being used. This is achieved through flexible grids, fluid images, and CSS media queries.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2226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Instead of maintaining separate desktop and mobile versions of a site, responsive design ensures a single website works efficiently across all devices, including smartphones, tablets, laptops, and desktops.</a:t>
            </a:r>
          </a:p>
          <a:p>
            <a:pPr algn="ctr">
              <a:lnSpc>
                <a:spcPts val="4373"/>
              </a:lnSpc>
              <a:spcBef>
                <a:spcPct val="0"/>
              </a:spcBef>
            </a:pPr>
            <a:r>
              <a:rPr lang="en-US" sz="2733">
                <a:solidFill>
                  <a:srgbClr val="000000"/>
                </a:solidFill>
                <a:latin typeface="Canva Sans"/>
                <a:ea typeface="Canva Sans"/>
                <a:cs typeface="Canva Sans"/>
                <a:sym typeface="Canva Sans"/>
              </a:rPr>
              <a:t>Why Mobile-Friendly Websites Matter for Business Growth</a:t>
            </a:r>
          </a:p>
          <a:p>
            <a:pPr algn="ctr">
              <a:lnSpc>
                <a:spcPts val="4373"/>
              </a:lnSpc>
              <a:spcBef>
                <a:spcPct val="0"/>
              </a:spcBef>
            </a:pPr>
            <a:r>
              <a:rPr lang="en-US" sz="2733">
                <a:solidFill>
                  <a:srgbClr val="000000"/>
                </a:solidFill>
                <a:latin typeface="Canva Sans"/>
                <a:ea typeface="Canva Sans"/>
                <a:cs typeface="Canva Sans"/>
                <a:sym typeface="Canva Sans"/>
              </a:rPr>
              <a:t>1. Enhanced User Experience</a:t>
            </a:r>
          </a:p>
          <a:p>
            <a:pPr algn="ctr">
              <a:lnSpc>
                <a:spcPts val="4373"/>
              </a:lnSpc>
              <a:spcBef>
                <a:spcPct val="0"/>
              </a:spcBef>
            </a:pPr>
            <a:r>
              <a:rPr lang="en-US" sz="2733">
                <a:solidFill>
                  <a:srgbClr val="000000"/>
                </a:solidFill>
                <a:latin typeface="Canva Sans"/>
                <a:ea typeface="Canva Sans"/>
                <a:cs typeface="Canva Sans"/>
                <a:sym typeface="Canva Sans"/>
              </a:rPr>
              <a:t>User experience (UX) is a critical factor in retaining visitors and encouraging them to interact with your brand. A responsive website provides smooth navigation, readable text, and appropriately scaled images, eliminating the need for users to zoom in or scroll excessively. This ease of use leads to higher engagement, reduced bounce rates, and increased time spent on the site.</a:t>
            </a:r>
          </a:p>
          <a:p>
            <a:pPr algn="ctr">
              <a:lnSpc>
                <a:spcPts val="4373"/>
              </a:lnSpc>
              <a:spcBef>
                <a:spcPct val="0"/>
              </a:spcBef>
            </a:pPr>
            <a:r>
              <a:rPr lang="en-US" sz="2733">
                <a:solidFill>
                  <a:srgbClr val="000000"/>
                </a:solidFill>
                <a:latin typeface="Canva Sans"/>
                <a:ea typeface="Canva Sans"/>
                <a:cs typeface="Canva Sans"/>
                <a:sym typeface="Canva Sans"/>
              </a:rPr>
              <a:t>2. Improved SEO Rankings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37974"/>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Search engines, especially Google, give higher rankings to mobile-friendly websites, making them more visible to potential users and increasing organic traffic. With Google's mobile-first indexing, the search engine predominantly considers the mobile version of a website for indexing and ranking, emphasizing the need for mobile optimization. A non-responsive website may suffer lower search visibility, leading to fewer organic visitors and reduced business opportunities.</a:t>
            </a:r>
          </a:p>
          <a:p>
            <a:pPr algn="ctr">
              <a:lnSpc>
                <a:spcPts val="4373"/>
              </a:lnSpc>
              <a:spcBef>
                <a:spcPct val="0"/>
              </a:spcBef>
            </a:pPr>
            <a:r>
              <a:rPr lang="en-US" sz="2733">
                <a:solidFill>
                  <a:srgbClr val="000000"/>
                </a:solidFill>
                <a:latin typeface="Canva Sans"/>
                <a:ea typeface="Canva Sans"/>
                <a:cs typeface="Canva Sans"/>
                <a:sym typeface="Canva Sans"/>
              </a:rPr>
              <a:t>3. Higher Conversion Rates</a:t>
            </a:r>
          </a:p>
          <a:p>
            <a:pPr algn="ctr">
              <a:lnSpc>
                <a:spcPts val="4373"/>
              </a:lnSpc>
              <a:spcBef>
                <a:spcPct val="0"/>
              </a:spcBef>
            </a:pPr>
            <a:r>
              <a:rPr lang="en-US" sz="2733">
                <a:solidFill>
                  <a:srgbClr val="000000"/>
                </a:solidFill>
                <a:latin typeface="Canva Sans"/>
                <a:ea typeface="Canva Sans"/>
                <a:cs typeface="Canva Sans"/>
                <a:sym typeface="Canva Sans"/>
              </a:rPr>
              <a:t>A seamless browsing experience across devices significantly impacts conversion rates. Whether users are making purchases, signing up for newsletters, or filling out contact forms, a well-optimized mobile-friendly website increases the likelihood of conversions.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27736"/>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Studies show that mobile users are more likely to engage with businesses that offer smooth, responsive experiences.</a:t>
            </a:r>
          </a:p>
          <a:p>
            <a:pPr algn="ctr">
              <a:lnSpc>
                <a:spcPts val="4373"/>
              </a:lnSpc>
              <a:spcBef>
                <a:spcPct val="0"/>
              </a:spcBef>
            </a:pPr>
            <a:r>
              <a:rPr lang="en-US" sz="2733">
                <a:solidFill>
                  <a:srgbClr val="000000"/>
                </a:solidFill>
                <a:latin typeface="Canva Sans"/>
                <a:ea typeface="Canva Sans"/>
                <a:cs typeface="Canva Sans"/>
                <a:sym typeface="Canva Sans"/>
              </a:rPr>
              <a:t>4. Increased Mobile Traffic</a:t>
            </a:r>
          </a:p>
          <a:p>
            <a:pPr algn="ctr">
              <a:lnSpc>
                <a:spcPts val="4373"/>
              </a:lnSpc>
              <a:spcBef>
                <a:spcPct val="0"/>
              </a:spcBef>
            </a:pPr>
            <a:r>
              <a:rPr lang="en-US" sz="2733">
                <a:solidFill>
                  <a:srgbClr val="000000"/>
                </a:solidFill>
                <a:latin typeface="Canva Sans"/>
                <a:ea typeface="Canva Sans"/>
                <a:cs typeface="Canva Sans"/>
                <a:sym typeface="Canva Sans"/>
              </a:rPr>
              <a:t>With mobile internet usage surpassing desktop browsing, businesses that fail to optimize their websites for mobile risk losing a significant portion of their audience. A responsive website ensures accessibility to a broader customer base, allowing businesses to cater to mobile users effectively.</a:t>
            </a:r>
          </a:p>
          <a:p>
            <a:pPr algn="ctr">
              <a:lnSpc>
                <a:spcPts val="4373"/>
              </a:lnSpc>
              <a:spcBef>
                <a:spcPct val="0"/>
              </a:spcBef>
            </a:pPr>
            <a:r>
              <a:rPr lang="en-US" sz="2733">
                <a:solidFill>
                  <a:srgbClr val="000000"/>
                </a:solidFill>
                <a:latin typeface="Canva Sans"/>
                <a:ea typeface="Canva Sans"/>
                <a:cs typeface="Canva Sans"/>
                <a:sym typeface="Canva Sans"/>
              </a:rPr>
              <a:t>5. Cost-Effective and Easy Maintenance</a:t>
            </a:r>
          </a:p>
          <a:p>
            <a:pPr algn="ctr">
              <a:lnSpc>
                <a:spcPts val="4373"/>
              </a:lnSpc>
              <a:spcBef>
                <a:spcPct val="0"/>
              </a:spcBef>
            </a:pPr>
            <a:r>
              <a:rPr lang="en-US" sz="2733">
                <a:solidFill>
                  <a:srgbClr val="000000"/>
                </a:solidFill>
                <a:latin typeface="Canva Sans"/>
                <a:ea typeface="Canva Sans"/>
                <a:cs typeface="Canva Sans"/>
                <a:sym typeface="Canva Sans"/>
              </a:rPr>
              <a:t>Managing a single responsive website is far more cost-effective than maintaining separate versions for desktop and mobile users. Responsive web design reduces development and maintenance costs, making it easier for businesses to update and optimize their site without additional expenses.</a:t>
            </a:r>
          </a:p>
          <a:p>
            <a:pPr algn="ctr">
              <a:lnSpc>
                <a:spcPts val="4373"/>
              </a:lnSpc>
              <a:spcBef>
                <a:spcPct val="0"/>
              </a:spcBef>
            </a:pPr>
            <a:r>
              <a:rPr lang="en-US" sz="2733">
                <a:solidFill>
                  <a:srgbClr val="000000"/>
                </a:solidFill>
                <a:latin typeface="Canva Sans"/>
                <a:ea typeface="Canva Sans"/>
                <a:cs typeface="Canva Sans"/>
                <a:sym typeface="Canva Sans"/>
              </a:rPr>
              <a:t>6. Competitive Advantage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64522"/>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an era where consumers expect seamless digital experiences, businesses with responsive websites gain a competitive edge. Companies that fail to optimize for mobile may lose potential customers to competitors who provide a better online experience.</a:t>
            </a:r>
          </a:p>
          <a:p>
            <a:pPr algn="ctr">
              <a:lnSpc>
                <a:spcPts val="4373"/>
              </a:lnSpc>
              <a:spcBef>
                <a:spcPct val="0"/>
              </a:spcBef>
            </a:pPr>
            <a:r>
              <a:rPr lang="en-US" sz="2733">
                <a:solidFill>
                  <a:srgbClr val="000000"/>
                </a:solidFill>
                <a:latin typeface="Canva Sans"/>
                <a:ea typeface="Canva Sans"/>
                <a:cs typeface="Canva Sans"/>
                <a:sym typeface="Canva Sans"/>
              </a:rPr>
              <a:t>Best Practices for Creating a Mobile-Friendly Website</a:t>
            </a:r>
          </a:p>
          <a:p>
            <a:pPr algn="ctr">
              <a:lnSpc>
                <a:spcPts val="4373"/>
              </a:lnSpc>
              <a:spcBef>
                <a:spcPct val="0"/>
              </a:spcBef>
            </a:pPr>
            <a:r>
              <a:rPr lang="en-US" sz="2733">
                <a:solidFill>
                  <a:srgbClr val="000000"/>
                </a:solidFill>
                <a:latin typeface="Canva Sans"/>
                <a:ea typeface="Canva Sans"/>
                <a:cs typeface="Canva Sans"/>
                <a:sym typeface="Canva Sans"/>
              </a:rPr>
              <a:t>To ensure your website is fully optimized for mobile users, consider the following best practices:</a:t>
            </a:r>
          </a:p>
          <a:p>
            <a:pPr algn="ctr">
              <a:lnSpc>
                <a:spcPts val="4373"/>
              </a:lnSpc>
              <a:spcBef>
                <a:spcPct val="0"/>
              </a:spcBef>
            </a:pPr>
            <a:r>
              <a:rPr lang="en-US" sz="2733">
                <a:solidFill>
                  <a:srgbClr val="000000"/>
                </a:solidFill>
                <a:latin typeface="Canva Sans"/>
                <a:ea typeface="Canva Sans"/>
                <a:cs typeface="Canva Sans"/>
                <a:sym typeface="Canva Sans"/>
              </a:rPr>
              <a:t>Adopt a mobile-first strategy to ensure your website is designed with mobile users as the primary focus.</a:t>
            </a:r>
          </a:p>
          <a:p>
            <a:pPr algn="ctr">
              <a:lnSpc>
                <a:spcPts val="4373"/>
              </a:lnSpc>
              <a:spcBef>
                <a:spcPct val="0"/>
              </a:spcBef>
            </a:pPr>
            <a:r>
              <a:rPr lang="en-US" sz="2733">
                <a:solidFill>
                  <a:srgbClr val="000000"/>
                </a:solidFill>
                <a:latin typeface="Canva Sans"/>
                <a:ea typeface="Canva Sans"/>
                <a:cs typeface="Canva Sans"/>
                <a:sym typeface="Canva Sans"/>
              </a:rPr>
              <a:t>Optimize loading speed by compressing images and minimizing code.</a:t>
            </a:r>
          </a:p>
          <a:p>
            <a:pPr algn="ctr">
              <a:lnSpc>
                <a:spcPts val="4373"/>
              </a:lnSpc>
              <a:spcBef>
                <a:spcPct val="0"/>
              </a:spcBef>
            </a:pPr>
            <a:r>
              <a:rPr lang="en-US" sz="2733">
                <a:solidFill>
                  <a:srgbClr val="000000"/>
                </a:solidFill>
                <a:latin typeface="Canva Sans"/>
                <a:ea typeface="Canva Sans"/>
                <a:cs typeface="Canva Sans"/>
                <a:sym typeface="Canva Sans"/>
              </a:rPr>
              <a:t>Ensure touch-friendly navigation, including larger buttons and easy-to-click links.</a:t>
            </a:r>
          </a:p>
          <a:p>
            <a:pPr algn="ctr">
              <a:lnSpc>
                <a:spcPts val="4373"/>
              </a:lnSpc>
              <a:spcBef>
                <a:spcPct val="0"/>
              </a:spcBef>
            </a:pPr>
            <a:r>
              <a:rPr lang="en-US" sz="2733">
                <a:solidFill>
                  <a:srgbClr val="000000"/>
                </a:solidFill>
                <a:latin typeface="Canva Sans"/>
                <a:ea typeface="Canva Sans"/>
                <a:cs typeface="Canva Sans"/>
                <a:sym typeface="Canva Sans"/>
              </a:rPr>
              <a:t>Implement readable fonts and appropriate text sizing.</a:t>
            </a:r>
          </a:p>
          <a:p>
            <a:pPr algn="ctr">
              <a:lnSpc>
                <a:spcPts val="4373"/>
              </a:lnSpc>
              <a:spcBef>
                <a:spcPct val="0"/>
              </a:spcBef>
            </a:pPr>
            <a:r>
              <a:rPr lang="en-US" sz="2733">
                <a:solidFill>
                  <a:srgbClr val="000000"/>
                </a:solidFill>
                <a:latin typeface="Canva Sans"/>
                <a:ea typeface="Canva Sans"/>
                <a:cs typeface="Canva Sans"/>
                <a:sym typeface="Canva Sans"/>
              </a:rPr>
              <a:t>Use responsive images that adjust dynamically to different screens.</a:t>
            </a:r>
          </a:p>
          <a:p>
            <a:pPr algn="ctr">
              <a:lnSpc>
                <a:spcPts val="4373"/>
              </a:lnSpc>
              <a:spcBef>
                <a:spcPct val="0"/>
              </a:spcBef>
            </a:pPr>
            <a:r>
              <a:rPr lang="en-US" sz="2733">
                <a:solidFill>
                  <a:srgbClr val="000000"/>
                </a:solidFill>
                <a:latin typeface="Canva Sans"/>
                <a:ea typeface="Canva Sans"/>
                <a:cs typeface="Canva Sans"/>
                <a:sym typeface="Canva Sans"/>
              </a:rPr>
              <a:t>Test your website regularly across various devices and browsers.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DAGfitgz0s4</dc:identifier>
  <dcterms:modified xsi:type="dcterms:W3CDTF">2011-08-01T06:04:30Z</dcterms:modified>
  <cp:revision>1</cp:revision>
  <dc:title>The Importance of Responsive Web Design: Why Mobile-Friendly Websites Are Essential for Business Growth</dc:title>
</cp:coreProperties>
</file>