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Josefin Sans Bold" charset="1" panose="00000800000000000000"/>
      <p:regular r:id="rId14"/>
    </p:embeddedFont>
    <p:embeddedFont>
      <p:font typeface="Josefin Sans Semi-Bold" charset="1" panose="00000700000000000000"/>
      <p:regular r:id="rId15"/>
    </p:embeddedFont>
    <p:embeddedFont>
      <p:font typeface="Josefin Sans" charset="1" panose="000005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2.png" Type="http://schemas.openxmlformats.org/officeDocument/2006/relationships/image"/><Relationship Id="rId4"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2.png" Type="http://schemas.openxmlformats.org/officeDocument/2006/relationships/image"/><Relationship Id="rId4" Target="../media/image11.png" Type="http://schemas.openxmlformats.org/officeDocument/2006/relationships/image"/><Relationship Id="rId5" Target="https://cbstherapy.com/services"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3.png" Type="http://schemas.openxmlformats.org/officeDocument/2006/relationships/image"/><Relationship Id="rId4" Target="../media/image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2.png" Type="http://schemas.openxmlformats.org/officeDocument/2006/relationships/image"/><Relationship Id="rId4" Target="../media/image1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svg" Type="http://schemas.openxmlformats.org/officeDocument/2006/relationships/image"/><Relationship Id="rId11" Target="../media/image25.png" Type="http://schemas.openxmlformats.org/officeDocument/2006/relationships/image"/><Relationship Id="rId12" Target="../media/image26.svg" Type="http://schemas.openxmlformats.org/officeDocument/2006/relationships/image"/><Relationship Id="rId13" Target="../media/image27.jpeg" Type="http://schemas.openxmlformats.org/officeDocument/2006/relationships/image"/><Relationship Id="rId2" Target="../media/image18.jpeg" Type="http://schemas.openxmlformats.org/officeDocument/2006/relationships/image"/><Relationship Id="rId3" Target="../media/image3.png" Type="http://schemas.openxmlformats.org/officeDocument/2006/relationships/image"/><Relationship Id="rId4" Target="../media/image2.pn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21.png" Type="http://schemas.openxmlformats.org/officeDocument/2006/relationships/image"/><Relationship Id="rId8" Target="../media/image22.svg" Type="http://schemas.openxmlformats.org/officeDocument/2006/relationships/image"/><Relationship Id="rId9"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sp>
        <p:nvSpPr>
          <p:cNvPr name="Freeform 3" id="3"/>
          <p:cNvSpPr/>
          <p:nvPr/>
        </p:nvSpPr>
        <p:spPr>
          <a:xfrm flipH="false" flipV="false" rot="8100000">
            <a:off x="6055814" y="8671284"/>
            <a:ext cx="5636927" cy="605970"/>
          </a:xfrm>
          <a:custGeom>
            <a:avLst/>
            <a:gdLst/>
            <a:ahLst/>
            <a:cxnLst/>
            <a:rect r="r" b="b" t="t" l="l"/>
            <a:pathLst>
              <a:path h="605970" w="5636927">
                <a:moveTo>
                  <a:pt x="0" y="0"/>
                </a:moveTo>
                <a:lnTo>
                  <a:pt x="5636927" y="0"/>
                </a:lnTo>
                <a:lnTo>
                  <a:pt x="5636927" y="605970"/>
                </a:lnTo>
                <a:lnTo>
                  <a:pt x="0" y="605970"/>
                </a:lnTo>
                <a:lnTo>
                  <a:pt x="0" y="0"/>
                </a:lnTo>
                <a:close/>
              </a:path>
            </a:pathLst>
          </a:custGeom>
          <a:blipFill>
            <a:blip r:embed="rId3"/>
            <a:stretch>
              <a:fillRect l="0" t="0" r="0" b="0"/>
            </a:stretch>
          </a:blipFill>
        </p:spPr>
      </p:sp>
      <p:grpSp>
        <p:nvGrpSpPr>
          <p:cNvPr name="Group 4" id="4"/>
          <p:cNvGrpSpPr/>
          <p:nvPr/>
        </p:nvGrpSpPr>
        <p:grpSpPr>
          <a:xfrm rot="-2700000">
            <a:off x="7774577" y="8232516"/>
            <a:ext cx="5776308" cy="3366163"/>
            <a:chOff x="0" y="0"/>
            <a:chExt cx="1721191" cy="1003030"/>
          </a:xfrm>
        </p:grpSpPr>
        <p:sp>
          <p:nvSpPr>
            <p:cNvPr name="Freeform 5" id="5"/>
            <p:cNvSpPr/>
            <p:nvPr/>
          </p:nvSpPr>
          <p:spPr>
            <a:xfrm flipH="false" flipV="false" rot="0">
              <a:off x="0" y="0"/>
              <a:ext cx="1721191" cy="1003030"/>
            </a:xfrm>
            <a:custGeom>
              <a:avLst/>
              <a:gdLst/>
              <a:ahLst/>
              <a:cxnLst/>
              <a:rect r="r" b="b" t="t" l="l"/>
              <a:pathLst>
                <a:path h="1003030" w="1721191">
                  <a:moveTo>
                    <a:pt x="0" y="0"/>
                  </a:moveTo>
                  <a:lnTo>
                    <a:pt x="1721191" y="0"/>
                  </a:lnTo>
                  <a:lnTo>
                    <a:pt x="1721191" y="1003030"/>
                  </a:lnTo>
                  <a:lnTo>
                    <a:pt x="0" y="1003030"/>
                  </a:lnTo>
                  <a:close/>
                </a:path>
              </a:pathLst>
            </a:custGeom>
            <a:solidFill>
              <a:srgbClr val="E3A261"/>
            </a:solidFill>
          </p:spPr>
        </p:sp>
        <p:sp>
          <p:nvSpPr>
            <p:cNvPr name="TextBox 6" id="6"/>
            <p:cNvSpPr txBox="true"/>
            <p:nvPr/>
          </p:nvSpPr>
          <p:spPr>
            <a:xfrm>
              <a:off x="0" y="-47625"/>
              <a:ext cx="1721191" cy="1050655"/>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9841502" y="-1610498"/>
            <a:ext cx="11641929" cy="11641929"/>
          </a:xfrm>
          <a:custGeom>
            <a:avLst/>
            <a:gdLst/>
            <a:ahLst/>
            <a:cxnLst/>
            <a:rect r="r" b="b" t="t" l="l"/>
            <a:pathLst>
              <a:path h="11641929" w="11641929">
                <a:moveTo>
                  <a:pt x="0" y="0"/>
                </a:moveTo>
                <a:lnTo>
                  <a:pt x="11641929" y="0"/>
                </a:lnTo>
                <a:lnTo>
                  <a:pt x="11641929" y="11641929"/>
                </a:lnTo>
                <a:lnTo>
                  <a:pt x="0" y="11641929"/>
                </a:lnTo>
                <a:lnTo>
                  <a:pt x="0" y="0"/>
                </a:lnTo>
                <a:close/>
              </a:path>
            </a:pathLst>
          </a:custGeom>
          <a:blipFill>
            <a:blip r:embed="rId4">
              <a:alphaModFix amt="58000"/>
            </a:blip>
            <a:stretch>
              <a:fillRect l="0" t="0" r="0" b="0"/>
            </a:stretch>
          </a:blipFill>
        </p:spPr>
      </p:sp>
      <p:grpSp>
        <p:nvGrpSpPr>
          <p:cNvPr name="Group 8" id="8"/>
          <p:cNvGrpSpPr/>
          <p:nvPr/>
        </p:nvGrpSpPr>
        <p:grpSpPr>
          <a:xfrm rot="-2700000">
            <a:off x="10172919" y="-1517206"/>
            <a:ext cx="10863149" cy="10863149"/>
            <a:chOff x="0" y="0"/>
            <a:chExt cx="2041549" cy="2041549"/>
          </a:xfrm>
        </p:grpSpPr>
        <p:sp>
          <p:nvSpPr>
            <p:cNvPr name="Freeform 9" id="9"/>
            <p:cNvSpPr/>
            <p:nvPr/>
          </p:nvSpPr>
          <p:spPr>
            <a:xfrm flipH="false" flipV="false" rot="0">
              <a:off x="0" y="0"/>
              <a:ext cx="2041549" cy="2041549"/>
            </a:xfrm>
            <a:custGeom>
              <a:avLst/>
              <a:gdLst/>
              <a:ahLst/>
              <a:cxnLst/>
              <a:rect r="r" b="b" t="t" l="l"/>
              <a:pathLst>
                <a:path h="2041549" w="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E3A261"/>
            </a:solidFill>
          </p:spPr>
        </p:sp>
        <p:sp>
          <p:nvSpPr>
            <p:cNvPr name="TextBox 10" id="10"/>
            <p:cNvSpPr txBox="true"/>
            <p:nvPr/>
          </p:nvSpPr>
          <p:spPr>
            <a:xfrm>
              <a:off x="0" y="-47625"/>
              <a:ext cx="2041549" cy="2089174"/>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8257129" y="-734232"/>
            <a:ext cx="9467788" cy="9467788"/>
            <a:chOff x="0" y="0"/>
            <a:chExt cx="812800" cy="812800"/>
          </a:xfrm>
        </p:grpSpPr>
        <p:sp>
          <p:nvSpPr>
            <p:cNvPr name="Freeform 12" id="12"/>
            <p:cNvSpPr/>
            <p:nvPr/>
          </p:nvSpPr>
          <p:spPr>
            <a:xfrm flipH="false" flipV="false" rot="0">
              <a:off x="21000" y="21000"/>
              <a:ext cx="770800" cy="770800"/>
            </a:xfrm>
            <a:custGeom>
              <a:avLst/>
              <a:gdLst/>
              <a:ahLst/>
              <a:cxnLst/>
              <a:rect r="r" b="b" t="t" l="l"/>
              <a:pathLst>
                <a:path h="770800" w="770800">
                  <a:moveTo>
                    <a:pt x="421249" y="14849"/>
                  </a:moveTo>
                  <a:lnTo>
                    <a:pt x="755951" y="349551"/>
                  </a:lnTo>
                  <a:cubicBezTo>
                    <a:pt x="765459" y="359059"/>
                    <a:pt x="770800" y="371954"/>
                    <a:pt x="770800" y="385400"/>
                  </a:cubicBezTo>
                  <a:cubicBezTo>
                    <a:pt x="770800" y="398846"/>
                    <a:pt x="765459" y="411741"/>
                    <a:pt x="755951" y="421249"/>
                  </a:cubicBezTo>
                  <a:lnTo>
                    <a:pt x="421249" y="755951"/>
                  </a:lnTo>
                  <a:cubicBezTo>
                    <a:pt x="411741" y="765459"/>
                    <a:pt x="398846" y="770800"/>
                    <a:pt x="385400" y="770800"/>
                  </a:cubicBezTo>
                  <a:cubicBezTo>
                    <a:pt x="371954" y="770800"/>
                    <a:pt x="359059" y="765459"/>
                    <a:pt x="349551" y="755951"/>
                  </a:cubicBezTo>
                  <a:lnTo>
                    <a:pt x="14849" y="421249"/>
                  </a:lnTo>
                  <a:cubicBezTo>
                    <a:pt x="5341" y="411741"/>
                    <a:pt x="0" y="398846"/>
                    <a:pt x="0" y="385400"/>
                  </a:cubicBezTo>
                  <a:cubicBezTo>
                    <a:pt x="0" y="371954"/>
                    <a:pt x="5341" y="359059"/>
                    <a:pt x="14849" y="349551"/>
                  </a:cubicBezTo>
                  <a:lnTo>
                    <a:pt x="349551" y="14849"/>
                  </a:lnTo>
                  <a:cubicBezTo>
                    <a:pt x="359059" y="5341"/>
                    <a:pt x="371954" y="0"/>
                    <a:pt x="385400" y="0"/>
                  </a:cubicBezTo>
                  <a:cubicBezTo>
                    <a:pt x="398846" y="0"/>
                    <a:pt x="411741" y="5341"/>
                    <a:pt x="421249" y="14849"/>
                  </a:cubicBezTo>
                  <a:close/>
                </a:path>
              </a:pathLst>
            </a:custGeom>
            <a:blipFill>
              <a:blip r:embed="rId5"/>
              <a:stretch>
                <a:fillRect l="-114313" t="-2724" r="-30453" b="-2724"/>
              </a:stretch>
            </a:blipFill>
          </p:spPr>
        </p:sp>
      </p:grpSp>
      <p:sp>
        <p:nvSpPr>
          <p:cNvPr name="Freeform 13" id="13"/>
          <p:cNvSpPr/>
          <p:nvPr/>
        </p:nvSpPr>
        <p:spPr>
          <a:xfrm flipH="false" flipV="false" rot="8100000">
            <a:off x="7965362" y="10637768"/>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grpSp>
        <p:nvGrpSpPr>
          <p:cNvPr name="Group 14" id="14"/>
          <p:cNvGrpSpPr/>
          <p:nvPr/>
        </p:nvGrpSpPr>
        <p:grpSpPr>
          <a:xfrm rot="-2700000">
            <a:off x="11008597" y="6498677"/>
            <a:ext cx="10211745" cy="2440924"/>
            <a:chOff x="0" y="0"/>
            <a:chExt cx="3042837" cy="727333"/>
          </a:xfrm>
        </p:grpSpPr>
        <p:sp>
          <p:nvSpPr>
            <p:cNvPr name="Freeform 15" id="15"/>
            <p:cNvSpPr/>
            <p:nvPr/>
          </p:nvSpPr>
          <p:spPr>
            <a:xfrm flipH="false" flipV="false" rot="0">
              <a:off x="0" y="0"/>
              <a:ext cx="3042837" cy="727333"/>
            </a:xfrm>
            <a:custGeom>
              <a:avLst/>
              <a:gdLst/>
              <a:ahLst/>
              <a:cxnLst/>
              <a:rect r="r" b="b" t="t" l="l"/>
              <a:pathLst>
                <a:path h="727333" w="3042837">
                  <a:moveTo>
                    <a:pt x="0" y="0"/>
                  </a:moveTo>
                  <a:lnTo>
                    <a:pt x="3042837" y="0"/>
                  </a:lnTo>
                  <a:lnTo>
                    <a:pt x="3042837" y="727333"/>
                  </a:lnTo>
                  <a:lnTo>
                    <a:pt x="0" y="727333"/>
                  </a:lnTo>
                  <a:close/>
                </a:path>
              </a:pathLst>
            </a:custGeom>
            <a:solidFill>
              <a:srgbClr val="FEFEFF"/>
            </a:solidFill>
          </p:spPr>
        </p:sp>
        <p:sp>
          <p:nvSpPr>
            <p:cNvPr name="TextBox 16" id="16"/>
            <p:cNvSpPr txBox="true"/>
            <p:nvPr/>
          </p:nvSpPr>
          <p:spPr>
            <a:xfrm>
              <a:off x="0" y="-47625"/>
              <a:ext cx="3042837" cy="774958"/>
            </a:xfrm>
            <a:prstGeom prst="rect">
              <a:avLst/>
            </a:prstGeom>
          </p:spPr>
          <p:txBody>
            <a:bodyPr anchor="ctr" rtlCol="false" tIns="50800" lIns="50800" bIns="50800" rIns="50800"/>
            <a:lstStyle/>
            <a:p>
              <a:pPr algn="ctr">
                <a:lnSpc>
                  <a:spcPts val="2659"/>
                </a:lnSpc>
                <a:spcBef>
                  <a:spcPct val="0"/>
                </a:spcBef>
              </a:pPr>
            </a:p>
          </p:txBody>
        </p:sp>
      </p:grpSp>
      <p:grpSp>
        <p:nvGrpSpPr>
          <p:cNvPr name="Group 17" id="17"/>
          <p:cNvGrpSpPr/>
          <p:nvPr/>
        </p:nvGrpSpPr>
        <p:grpSpPr>
          <a:xfrm rot="-2700000">
            <a:off x="14773604" y="8138004"/>
            <a:ext cx="5641848" cy="2550578"/>
            <a:chOff x="0" y="0"/>
            <a:chExt cx="1681125" cy="760006"/>
          </a:xfrm>
        </p:grpSpPr>
        <p:sp>
          <p:nvSpPr>
            <p:cNvPr name="Freeform 18" id="18"/>
            <p:cNvSpPr/>
            <p:nvPr/>
          </p:nvSpPr>
          <p:spPr>
            <a:xfrm flipH="false" flipV="false" rot="0">
              <a:off x="0" y="0"/>
              <a:ext cx="1681125" cy="760006"/>
            </a:xfrm>
            <a:custGeom>
              <a:avLst/>
              <a:gdLst/>
              <a:ahLst/>
              <a:cxnLst/>
              <a:rect r="r" b="b" t="t" l="l"/>
              <a:pathLst>
                <a:path h="760006" w="1681125">
                  <a:moveTo>
                    <a:pt x="0" y="0"/>
                  </a:moveTo>
                  <a:lnTo>
                    <a:pt x="1681125" y="0"/>
                  </a:lnTo>
                  <a:lnTo>
                    <a:pt x="1681125" y="760006"/>
                  </a:lnTo>
                  <a:lnTo>
                    <a:pt x="0" y="760006"/>
                  </a:lnTo>
                  <a:close/>
                </a:path>
              </a:pathLst>
            </a:custGeom>
            <a:solidFill>
              <a:srgbClr val="E3A261"/>
            </a:solidFill>
          </p:spPr>
        </p:sp>
        <p:sp>
          <p:nvSpPr>
            <p:cNvPr name="TextBox 19" id="19"/>
            <p:cNvSpPr txBox="true"/>
            <p:nvPr/>
          </p:nvSpPr>
          <p:spPr>
            <a:xfrm>
              <a:off x="0" y="-47625"/>
              <a:ext cx="1681125" cy="807631"/>
            </a:xfrm>
            <a:prstGeom prst="rect">
              <a:avLst/>
            </a:prstGeom>
          </p:spPr>
          <p:txBody>
            <a:bodyPr anchor="ctr" rtlCol="false" tIns="50800" lIns="50800" bIns="50800" rIns="50800"/>
            <a:lstStyle/>
            <a:p>
              <a:pPr algn="ctr">
                <a:lnSpc>
                  <a:spcPts val="2659"/>
                </a:lnSpc>
                <a:spcBef>
                  <a:spcPct val="0"/>
                </a:spcBef>
              </a:pPr>
            </a:p>
          </p:txBody>
        </p:sp>
      </p:grpSp>
      <p:grpSp>
        <p:nvGrpSpPr>
          <p:cNvPr name="Group 20" id="20"/>
          <p:cNvGrpSpPr/>
          <p:nvPr/>
        </p:nvGrpSpPr>
        <p:grpSpPr>
          <a:xfrm rot="-8100000">
            <a:off x="14802709" y="-246513"/>
            <a:ext cx="5348332" cy="2511321"/>
            <a:chOff x="0" y="0"/>
            <a:chExt cx="1593665" cy="748309"/>
          </a:xfrm>
        </p:grpSpPr>
        <p:sp>
          <p:nvSpPr>
            <p:cNvPr name="Freeform 21" id="21"/>
            <p:cNvSpPr/>
            <p:nvPr/>
          </p:nvSpPr>
          <p:spPr>
            <a:xfrm flipH="false" flipV="false" rot="0">
              <a:off x="0" y="0"/>
              <a:ext cx="1593665" cy="748309"/>
            </a:xfrm>
            <a:custGeom>
              <a:avLst/>
              <a:gdLst/>
              <a:ahLst/>
              <a:cxnLst/>
              <a:rect r="r" b="b" t="t" l="l"/>
              <a:pathLst>
                <a:path h="748309" w="1593665">
                  <a:moveTo>
                    <a:pt x="0" y="0"/>
                  </a:moveTo>
                  <a:lnTo>
                    <a:pt x="1593665" y="0"/>
                  </a:lnTo>
                  <a:lnTo>
                    <a:pt x="1593665" y="748309"/>
                  </a:lnTo>
                  <a:lnTo>
                    <a:pt x="0" y="748309"/>
                  </a:lnTo>
                  <a:close/>
                </a:path>
              </a:pathLst>
            </a:custGeom>
            <a:solidFill>
              <a:srgbClr val="E3A261"/>
            </a:solidFill>
          </p:spPr>
        </p:sp>
        <p:sp>
          <p:nvSpPr>
            <p:cNvPr name="TextBox 22" id="22"/>
            <p:cNvSpPr txBox="true"/>
            <p:nvPr/>
          </p:nvSpPr>
          <p:spPr>
            <a:xfrm>
              <a:off x="0" y="-47625"/>
              <a:ext cx="1593665" cy="795934"/>
            </a:xfrm>
            <a:prstGeom prst="rect">
              <a:avLst/>
            </a:prstGeom>
          </p:spPr>
          <p:txBody>
            <a:bodyPr anchor="ctr" rtlCol="false" tIns="50800" lIns="50800" bIns="50800" rIns="50800"/>
            <a:lstStyle/>
            <a:p>
              <a:pPr algn="ctr">
                <a:lnSpc>
                  <a:spcPts val="2659"/>
                </a:lnSpc>
                <a:spcBef>
                  <a:spcPct val="0"/>
                </a:spcBef>
              </a:pPr>
            </a:p>
          </p:txBody>
        </p:sp>
      </p:grpSp>
      <p:sp>
        <p:nvSpPr>
          <p:cNvPr name="Freeform 23" id="23"/>
          <p:cNvSpPr/>
          <p:nvPr/>
        </p:nvSpPr>
        <p:spPr>
          <a:xfrm flipH="false" flipV="false" rot="0">
            <a:off x="0" y="0"/>
            <a:ext cx="5673441" cy="1857927"/>
          </a:xfrm>
          <a:custGeom>
            <a:avLst/>
            <a:gdLst/>
            <a:ahLst/>
            <a:cxnLst/>
            <a:rect r="r" b="b" t="t" l="l"/>
            <a:pathLst>
              <a:path h="1857927" w="5673441">
                <a:moveTo>
                  <a:pt x="0" y="0"/>
                </a:moveTo>
                <a:lnTo>
                  <a:pt x="5673441" y="0"/>
                </a:lnTo>
                <a:lnTo>
                  <a:pt x="5673441" y="1857927"/>
                </a:lnTo>
                <a:lnTo>
                  <a:pt x="0" y="1857927"/>
                </a:lnTo>
                <a:lnTo>
                  <a:pt x="0" y="0"/>
                </a:lnTo>
                <a:close/>
              </a:path>
            </a:pathLst>
          </a:custGeom>
          <a:blipFill>
            <a:blip r:embed="rId6"/>
            <a:stretch>
              <a:fillRect l="0" t="-102214" r="0" b="-103149"/>
            </a:stretch>
          </a:blipFill>
        </p:spPr>
      </p:sp>
      <p:sp>
        <p:nvSpPr>
          <p:cNvPr name="TextBox 24" id="24"/>
          <p:cNvSpPr txBox="true"/>
          <p:nvPr/>
        </p:nvSpPr>
        <p:spPr>
          <a:xfrm rot="0">
            <a:off x="237375" y="3067462"/>
            <a:ext cx="7685713" cy="1876424"/>
          </a:xfrm>
          <a:prstGeom prst="rect">
            <a:avLst/>
          </a:prstGeom>
        </p:spPr>
        <p:txBody>
          <a:bodyPr anchor="t" rtlCol="false" tIns="0" lIns="0" bIns="0" rIns="0">
            <a:spAutoFit/>
          </a:bodyPr>
          <a:lstStyle/>
          <a:p>
            <a:pPr algn="l" marL="0" indent="0" lvl="0">
              <a:lnSpc>
                <a:spcPts val="4949"/>
              </a:lnSpc>
              <a:spcBef>
                <a:spcPct val="0"/>
              </a:spcBef>
            </a:pPr>
            <a:r>
              <a:rPr lang="en-US" b="true" sz="4499">
                <a:solidFill>
                  <a:srgbClr val="040404"/>
                </a:solidFill>
                <a:latin typeface="Josefin Sans Bold"/>
                <a:ea typeface="Josefin Sans Bold"/>
                <a:cs typeface="Josefin Sans Bold"/>
                <a:sym typeface="Josefin Sans Bold"/>
              </a:rPr>
              <a:t>What is Speech Therapy Staffing, and Why is it Important?</a:t>
            </a:r>
          </a:p>
        </p:txBody>
      </p:sp>
      <p:sp>
        <p:nvSpPr>
          <p:cNvPr name="TextBox 25" id="25"/>
          <p:cNvSpPr txBox="true"/>
          <p:nvPr/>
        </p:nvSpPr>
        <p:spPr>
          <a:xfrm rot="0">
            <a:off x="237375" y="5371342"/>
            <a:ext cx="7685713" cy="3191510"/>
          </a:xfrm>
          <a:prstGeom prst="rect">
            <a:avLst/>
          </a:prstGeom>
        </p:spPr>
        <p:txBody>
          <a:bodyPr anchor="t" rtlCol="false" tIns="0" lIns="0" bIns="0" rIns="0">
            <a:spAutoFit/>
          </a:bodyPr>
          <a:lstStyle/>
          <a:p>
            <a:pPr algn="l">
              <a:lnSpc>
                <a:spcPts val="3640"/>
              </a:lnSpc>
            </a:pPr>
            <a:r>
              <a:rPr lang="en-US" sz="2600" b="true">
                <a:solidFill>
                  <a:srgbClr val="000000"/>
                </a:solidFill>
                <a:latin typeface="Josefin Sans Semi-Bold"/>
                <a:ea typeface="Josefin Sans Semi-Bold"/>
                <a:cs typeface="Josefin Sans Semi-Bold"/>
                <a:sym typeface="Josefin Sans Semi-Bold"/>
              </a:rPr>
              <a:t>When it comes to providing quality healthcare, having adequate staffing is crucial. A case in point is speech therapy, which requires specialized training and expertise. </a:t>
            </a:r>
          </a:p>
          <a:p>
            <a:pPr algn="l">
              <a:lnSpc>
                <a:spcPts val="3640"/>
              </a:lnSpc>
            </a:pPr>
          </a:p>
          <a:p>
            <a:pPr algn="l">
              <a:lnSpc>
                <a:spcPts val="3640"/>
              </a:lnSpc>
              <a:spcBef>
                <a:spcPct val="0"/>
              </a:spcBef>
            </a:pPr>
            <a:r>
              <a:rPr lang="en-US" b="true" sz="2600">
                <a:solidFill>
                  <a:srgbClr val="000000"/>
                </a:solidFill>
                <a:latin typeface="Josefin Sans Semi-Bold"/>
                <a:ea typeface="Josefin Sans Semi-Bold"/>
                <a:cs typeface="Josefin Sans Semi-Bold"/>
                <a:sym typeface="Josefin Sans Semi-Bold"/>
              </a:rPr>
              <a:t>Here, we’ll define speech therapy staffing, explain its importance, and examine its benefits.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3135" r="0" b="-163135"/>
            </a:stretch>
          </a:blipFill>
        </p:spPr>
      </p:sp>
      <p:sp>
        <p:nvSpPr>
          <p:cNvPr name="Freeform 3" id="3"/>
          <p:cNvSpPr/>
          <p:nvPr/>
        </p:nvSpPr>
        <p:spPr>
          <a:xfrm flipH="false" flipV="false" rot="2700000">
            <a:off x="7001768" y="1126950"/>
            <a:ext cx="5636927" cy="605970"/>
          </a:xfrm>
          <a:custGeom>
            <a:avLst/>
            <a:gdLst/>
            <a:ahLst/>
            <a:cxnLst/>
            <a:rect r="r" b="b" t="t" l="l"/>
            <a:pathLst>
              <a:path h="605970" w="5636927">
                <a:moveTo>
                  <a:pt x="0" y="0"/>
                </a:moveTo>
                <a:lnTo>
                  <a:pt x="5636927" y="0"/>
                </a:lnTo>
                <a:lnTo>
                  <a:pt x="5636927" y="605970"/>
                </a:lnTo>
                <a:lnTo>
                  <a:pt x="0" y="605970"/>
                </a:lnTo>
                <a:lnTo>
                  <a:pt x="0" y="0"/>
                </a:lnTo>
                <a:close/>
              </a:path>
            </a:pathLst>
          </a:custGeom>
          <a:blipFill>
            <a:blip r:embed="rId3"/>
            <a:stretch>
              <a:fillRect l="0" t="0" r="0" b="0"/>
            </a:stretch>
          </a:blipFill>
        </p:spPr>
      </p:sp>
      <p:grpSp>
        <p:nvGrpSpPr>
          <p:cNvPr name="Group 4" id="4"/>
          <p:cNvGrpSpPr/>
          <p:nvPr/>
        </p:nvGrpSpPr>
        <p:grpSpPr>
          <a:xfrm rot="-8100000">
            <a:off x="8515005" y="-553860"/>
            <a:ext cx="5359870" cy="2511321"/>
            <a:chOff x="0" y="0"/>
            <a:chExt cx="1597103" cy="748309"/>
          </a:xfrm>
        </p:grpSpPr>
        <p:sp>
          <p:nvSpPr>
            <p:cNvPr name="Freeform 5" id="5"/>
            <p:cNvSpPr/>
            <p:nvPr/>
          </p:nvSpPr>
          <p:spPr>
            <a:xfrm flipH="false" flipV="false" rot="0">
              <a:off x="0" y="0"/>
              <a:ext cx="1597103" cy="748309"/>
            </a:xfrm>
            <a:custGeom>
              <a:avLst/>
              <a:gdLst/>
              <a:ahLst/>
              <a:cxnLst/>
              <a:rect r="r" b="b" t="t" l="l"/>
              <a:pathLst>
                <a:path h="748309" w="1597103">
                  <a:moveTo>
                    <a:pt x="0" y="0"/>
                  </a:moveTo>
                  <a:lnTo>
                    <a:pt x="1597103" y="0"/>
                  </a:lnTo>
                  <a:lnTo>
                    <a:pt x="1597103" y="748309"/>
                  </a:lnTo>
                  <a:lnTo>
                    <a:pt x="0" y="748309"/>
                  </a:lnTo>
                  <a:close/>
                </a:path>
              </a:pathLst>
            </a:custGeom>
            <a:solidFill>
              <a:srgbClr val="FEFEFF"/>
            </a:solidFill>
          </p:spPr>
        </p:sp>
        <p:sp>
          <p:nvSpPr>
            <p:cNvPr name="TextBox 6" id="6"/>
            <p:cNvSpPr txBox="true"/>
            <p:nvPr/>
          </p:nvSpPr>
          <p:spPr>
            <a:xfrm>
              <a:off x="0" y="-47625"/>
              <a:ext cx="1597103" cy="795934"/>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9928259" y="810181"/>
            <a:ext cx="5636927" cy="605970"/>
          </a:xfrm>
          <a:custGeom>
            <a:avLst/>
            <a:gdLst/>
            <a:ahLst/>
            <a:cxnLst/>
            <a:rect r="r" b="b" t="t" l="l"/>
            <a:pathLst>
              <a:path h="605970" w="5636927">
                <a:moveTo>
                  <a:pt x="0" y="0"/>
                </a:moveTo>
                <a:lnTo>
                  <a:pt x="5636926" y="0"/>
                </a:lnTo>
                <a:lnTo>
                  <a:pt x="5636926" y="605969"/>
                </a:lnTo>
                <a:lnTo>
                  <a:pt x="0" y="605969"/>
                </a:lnTo>
                <a:lnTo>
                  <a:pt x="0" y="0"/>
                </a:lnTo>
                <a:close/>
              </a:path>
            </a:pathLst>
          </a:custGeom>
          <a:blipFill>
            <a:blip r:embed="rId3"/>
            <a:stretch>
              <a:fillRect l="0" t="0" r="0" b="0"/>
            </a:stretch>
          </a:blipFill>
        </p:spPr>
      </p:sp>
      <p:sp>
        <p:nvSpPr>
          <p:cNvPr name="Freeform 8" id="8"/>
          <p:cNvSpPr/>
          <p:nvPr/>
        </p:nvSpPr>
        <p:spPr>
          <a:xfrm flipH="false" flipV="false" rot="-2700000">
            <a:off x="10007141" y="2509391"/>
            <a:ext cx="7104243" cy="7104243"/>
          </a:xfrm>
          <a:custGeom>
            <a:avLst/>
            <a:gdLst/>
            <a:ahLst/>
            <a:cxnLst/>
            <a:rect r="r" b="b" t="t" l="l"/>
            <a:pathLst>
              <a:path h="7104243" w="7104243">
                <a:moveTo>
                  <a:pt x="0" y="0"/>
                </a:moveTo>
                <a:lnTo>
                  <a:pt x="7104243" y="0"/>
                </a:lnTo>
                <a:lnTo>
                  <a:pt x="7104243" y="7104243"/>
                </a:lnTo>
                <a:lnTo>
                  <a:pt x="0" y="7104243"/>
                </a:lnTo>
                <a:lnTo>
                  <a:pt x="0" y="0"/>
                </a:lnTo>
                <a:close/>
              </a:path>
            </a:pathLst>
          </a:custGeom>
          <a:blipFill>
            <a:blip r:embed="rId4">
              <a:alphaModFix amt="58000"/>
            </a:blip>
            <a:stretch>
              <a:fillRect l="0" t="0" r="0" b="0"/>
            </a:stretch>
          </a:blipFill>
        </p:spPr>
      </p:sp>
      <p:grpSp>
        <p:nvGrpSpPr>
          <p:cNvPr name="Group 9" id="9"/>
          <p:cNvGrpSpPr/>
          <p:nvPr/>
        </p:nvGrpSpPr>
        <p:grpSpPr>
          <a:xfrm rot="-2700000">
            <a:off x="10209381" y="2786743"/>
            <a:ext cx="6629009" cy="6629009"/>
            <a:chOff x="0" y="0"/>
            <a:chExt cx="2041549" cy="2041549"/>
          </a:xfrm>
        </p:grpSpPr>
        <p:sp>
          <p:nvSpPr>
            <p:cNvPr name="Freeform 10" id="10"/>
            <p:cNvSpPr/>
            <p:nvPr/>
          </p:nvSpPr>
          <p:spPr>
            <a:xfrm flipH="false" flipV="false" rot="0">
              <a:off x="0" y="0"/>
              <a:ext cx="2041549" cy="2041549"/>
            </a:xfrm>
            <a:custGeom>
              <a:avLst/>
              <a:gdLst/>
              <a:ahLst/>
              <a:cxnLst/>
              <a:rect r="r" b="b" t="t" l="l"/>
              <a:pathLst>
                <a:path h="2041549" w="2041549">
                  <a:moveTo>
                    <a:pt x="116788" y="0"/>
                  </a:moveTo>
                  <a:lnTo>
                    <a:pt x="1924761" y="0"/>
                  </a:lnTo>
                  <a:cubicBezTo>
                    <a:pt x="1955735" y="0"/>
                    <a:pt x="1985441" y="12304"/>
                    <a:pt x="2007343" y="34207"/>
                  </a:cubicBezTo>
                  <a:cubicBezTo>
                    <a:pt x="2029245" y="56109"/>
                    <a:pt x="2041549" y="85814"/>
                    <a:pt x="2041549" y="116788"/>
                  </a:cubicBezTo>
                  <a:lnTo>
                    <a:pt x="2041549" y="1924761"/>
                  </a:lnTo>
                  <a:cubicBezTo>
                    <a:pt x="2041549" y="1955735"/>
                    <a:pt x="2029245" y="1985441"/>
                    <a:pt x="2007343" y="2007343"/>
                  </a:cubicBezTo>
                  <a:cubicBezTo>
                    <a:pt x="1985441" y="2029245"/>
                    <a:pt x="1955735" y="2041549"/>
                    <a:pt x="1924761" y="2041549"/>
                  </a:cubicBezTo>
                  <a:lnTo>
                    <a:pt x="116788" y="2041549"/>
                  </a:lnTo>
                  <a:cubicBezTo>
                    <a:pt x="52288" y="2041549"/>
                    <a:pt x="0" y="1989262"/>
                    <a:pt x="0" y="1924761"/>
                  </a:cubicBezTo>
                  <a:lnTo>
                    <a:pt x="0" y="116788"/>
                  </a:lnTo>
                  <a:cubicBezTo>
                    <a:pt x="0" y="85814"/>
                    <a:pt x="12304" y="56109"/>
                    <a:pt x="34207" y="34207"/>
                  </a:cubicBezTo>
                  <a:cubicBezTo>
                    <a:pt x="56109" y="12304"/>
                    <a:pt x="85814" y="0"/>
                    <a:pt x="116788" y="0"/>
                  </a:cubicBezTo>
                  <a:close/>
                </a:path>
              </a:pathLst>
            </a:custGeom>
            <a:solidFill>
              <a:srgbClr val="666773"/>
            </a:solidFill>
          </p:spPr>
        </p:sp>
        <p:sp>
          <p:nvSpPr>
            <p:cNvPr name="TextBox 11" id="11"/>
            <p:cNvSpPr txBox="true"/>
            <p:nvPr/>
          </p:nvSpPr>
          <p:spPr>
            <a:xfrm>
              <a:off x="0" y="-47625"/>
              <a:ext cx="2041549" cy="2089174"/>
            </a:xfrm>
            <a:prstGeom prst="rect">
              <a:avLst/>
            </a:prstGeom>
          </p:spPr>
          <p:txBody>
            <a:bodyPr anchor="ctr" rtlCol="false" tIns="34392" lIns="34392" bIns="34392" rIns="34392"/>
            <a:lstStyle/>
            <a:p>
              <a:pPr algn="ctr">
                <a:lnSpc>
                  <a:spcPts val="2659"/>
                </a:lnSpc>
                <a:spcBef>
                  <a:spcPct val="0"/>
                </a:spcBef>
              </a:pPr>
            </a:p>
          </p:txBody>
        </p:sp>
      </p:grpSp>
      <p:grpSp>
        <p:nvGrpSpPr>
          <p:cNvPr name="Group 12" id="12"/>
          <p:cNvGrpSpPr/>
          <p:nvPr/>
        </p:nvGrpSpPr>
        <p:grpSpPr>
          <a:xfrm rot="0">
            <a:off x="9434349" y="2021236"/>
            <a:ext cx="8179072" cy="8179072"/>
            <a:chOff x="0" y="0"/>
            <a:chExt cx="812800" cy="812800"/>
          </a:xfrm>
        </p:grpSpPr>
        <p:sp>
          <p:nvSpPr>
            <p:cNvPr name="Freeform 13" id="13"/>
            <p:cNvSpPr/>
            <p:nvPr/>
          </p:nvSpPr>
          <p:spPr>
            <a:xfrm flipH="false" flipV="false" rot="0">
              <a:off x="24309" y="24309"/>
              <a:ext cx="764183" cy="764183"/>
            </a:xfrm>
            <a:custGeom>
              <a:avLst/>
              <a:gdLst/>
              <a:ahLst/>
              <a:cxnLst/>
              <a:rect r="r" b="b" t="t" l="l"/>
              <a:pathLst>
                <a:path h="764183" w="764183">
                  <a:moveTo>
                    <a:pt x="423588" y="17188"/>
                  </a:moveTo>
                  <a:lnTo>
                    <a:pt x="746994" y="340594"/>
                  </a:lnTo>
                  <a:cubicBezTo>
                    <a:pt x="757999" y="351599"/>
                    <a:pt x="764182" y="366526"/>
                    <a:pt x="764182" y="382091"/>
                  </a:cubicBezTo>
                  <a:cubicBezTo>
                    <a:pt x="764182" y="397656"/>
                    <a:pt x="757999" y="412583"/>
                    <a:pt x="746994" y="423588"/>
                  </a:cubicBezTo>
                  <a:lnTo>
                    <a:pt x="423588" y="746994"/>
                  </a:lnTo>
                  <a:cubicBezTo>
                    <a:pt x="412583" y="757999"/>
                    <a:pt x="397656" y="764182"/>
                    <a:pt x="382091" y="764182"/>
                  </a:cubicBezTo>
                  <a:cubicBezTo>
                    <a:pt x="366526" y="764182"/>
                    <a:pt x="351599" y="757999"/>
                    <a:pt x="340594" y="746994"/>
                  </a:cubicBezTo>
                  <a:lnTo>
                    <a:pt x="17188" y="423588"/>
                  </a:lnTo>
                  <a:cubicBezTo>
                    <a:pt x="6183" y="412583"/>
                    <a:pt x="0" y="397656"/>
                    <a:pt x="0" y="382091"/>
                  </a:cubicBezTo>
                  <a:cubicBezTo>
                    <a:pt x="0" y="366526"/>
                    <a:pt x="6183" y="351599"/>
                    <a:pt x="17188" y="340594"/>
                  </a:cubicBezTo>
                  <a:lnTo>
                    <a:pt x="340594" y="17188"/>
                  </a:lnTo>
                  <a:cubicBezTo>
                    <a:pt x="351599" y="6183"/>
                    <a:pt x="366526" y="0"/>
                    <a:pt x="382091" y="0"/>
                  </a:cubicBezTo>
                  <a:cubicBezTo>
                    <a:pt x="397656" y="0"/>
                    <a:pt x="412583" y="6183"/>
                    <a:pt x="423588" y="17188"/>
                  </a:cubicBezTo>
                  <a:close/>
                </a:path>
              </a:pathLst>
            </a:custGeom>
            <a:blipFill>
              <a:blip r:embed="rId5"/>
              <a:stretch>
                <a:fillRect l="-36645" t="0" r="0" b="-36645"/>
              </a:stretch>
            </a:blipFill>
          </p:spPr>
        </p:sp>
      </p:grpSp>
      <p:grpSp>
        <p:nvGrpSpPr>
          <p:cNvPr name="Group 14" id="14"/>
          <p:cNvGrpSpPr/>
          <p:nvPr/>
        </p:nvGrpSpPr>
        <p:grpSpPr>
          <a:xfrm rot="-8100000">
            <a:off x="10669360" y="1028654"/>
            <a:ext cx="10132302" cy="2304198"/>
            <a:chOff x="0" y="0"/>
            <a:chExt cx="3019165" cy="686592"/>
          </a:xfrm>
        </p:grpSpPr>
        <p:sp>
          <p:nvSpPr>
            <p:cNvPr name="Freeform 15" id="15"/>
            <p:cNvSpPr/>
            <p:nvPr/>
          </p:nvSpPr>
          <p:spPr>
            <a:xfrm flipH="false" flipV="false" rot="0">
              <a:off x="0" y="0"/>
              <a:ext cx="3019165" cy="686592"/>
            </a:xfrm>
            <a:custGeom>
              <a:avLst/>
              <a:gdLst/>
              <a:ahLst/>
              <a:cxnLst/>
              <a:rect r="r" b="b" t="t" l="l"/>
              <a:pathLst>
                <a:path h="686592" w="3019165">
                  <a:moveTo>
                    <a:pt x="0" y="0"/>
                  </a:moveTo>
                  <a:lnTo>
                    <a:pt x="3019165" y="0"/>
                  </a:lnTo>
                  <a:lnTo>
                    <a:pt x="3019165" y="686592"/>
                  </a:lnTo>
                  <a:lnTo>
                    <a:pt x="0" y="686592"/>
                  </a:lnTo>
                  <a:close/>
                </a:path>
              </a:pathLst>
            </a:custGeom>
            <a:solidFill>
              <a:srgbClr val="E3A261"/>
            </a:solidFill>
          </p:spPr>
        </p:sp>
        <p:sp>
          <p:nvSpPr>
            <p:cNvPr name="TextBox 16" id="16"/>
            <p:cNvSpPr txBox="true"/>
            <p:nvPr/>
          </p:nvSpPr>
          <p:spPr>
            <a:xfrm>
              <a:off x="0" y="-47625"/>
              <a:ext cx="3019165" cy="734217"/>
            </a:xfrm>
            <a:prstGeom prst="rect">
              <a:avLst/>
            </a:prstGeom>
          </p:spPr>
          <p:txBody>
            <a:bodyPr anchor="ctr" rtlCol="false" tIns="50800" lIns="50800" bIns="50800" rIns="50800"/>
            <a:lstStyle/>
            <a:p>
              <a:pPr algn="ctr">
                <a:lnSpc>
                  <a:spcPts val="2659"/>
                </a:lnSpc>
                <a:spcBef>
                  <a:spcPct val="0"/>
                </a:spcBef>
              </a:pPr>
            </a:p>
          </p:txBody>
        </p:sp>
      </p:grpSp>
      <p:sp>
        <p:nvSpPr>
          <p:cNvPr name="Freeform 17" id="17"/>
          <p:cNvSpPr/>
          <p:nvPr/>
        </p:nvSpPr>
        <p:spPr>
          <a:xfrm flipH="false" flipV="false" rot="2700000">
            <a:off x="13557061" y="1280279"/>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grpSp>
        <p:nvGrpSpPr>
          <p:cNvPr name="Group 18" id="18"/>
          <p:cNvGrpSpPr/>
          <p:nvPr/>
        </p:nvGrpSpPr>
        <p:grpSpPr>
          <a:xfrm rot="-8100000">
            <a:off x="15049711" y="-350832"/>
            <a:ext cx="5000402" cy="2304198"/>
            <a:chOff x="0" y="0"/>
            <a:chExt cx="1489991" cy="686592"/>
          </a:xfrm>
        </p:grpSpPr>
        <p:sp>
          <p:nvSpPr>
            <p:cNvPr name="Freeform 19" id="19"/>
            <p:cNvSpPr/>
            <p:nvPr/>
          </p:nvSpPr>
          <p:spPr>
            <a:xfrm flipH="false" flipV="false" rot="0">
              <a:off x="0" y="0"/>
              <a:ext cx="1489991" cy="686592"/>
            </a:xfrm>
            <a:custGeom>
              <a:avLst/>
              <a:gdLst/>
              <a:ahLst/>
              <a:cxnLst/>
              <a:rect r="r" b="b" t="t" l="l"/>
              <a:pathLst>
                <a:path h="686592" w="1489991">
                  <a:moveTo>
                    <a:pt x="0" y="0"/>
                  </a:moveTo>
                  <a:lnTo>
                    <a:pt x="1489991" y="0"/>
                  </a:lnTo>
                  <a:lnTo>
                    <a:pt x="1489991" y="686592"/>
                  </a:lnTo>
                  <a:lnTo>
                    <a:pt x="0" y="686592"/>
                  </a:lnTo>
                  <a:close/>
                </a:path>
              </a:pathLst>
            </a:custGeom>
            <a:solidFill>
              <a:srgbClr val="FEFEFF"/>
            </a:solidFill>
          </p:spPr>
        </p:sp>
        <p:sp>
          <p:nvSpPr>
            <p:cNvPr name="TextBox 20" id="20"/>
            <p:cNvSpPr txBox="true"/>
            <p:nvPr/>
          </p:nvSpPr>
          <p:spPr>
            <a:xfrm>
              <a:off x="0" y="-47625"/>
              <a:ext cx="1489991" cy="734217"/>
            </a:xfrm>
            <a:prstGeom prst="rect">
              <a:avLst/>
            </a:prstGeom>
          </p:spPr>
          <p:txBody>
            <a:bodyPr anchor="ctr" rtlCol="false" tIns="50800" lIns="50800" bIns="50800" rIns="50800"/>
            <a:lstStyle/>
            <a:p>
              <a:pPr algn="ctr">
                <a:lnSpc>
                  <a:spcPts val="2659"/>
                </a:lnSpc>
                <a:spcBef>
                  <a:spcPct val="0"/>
                </a:spcBef>
              </a:pPr>
            </a:p>
          </p:txBody>
        </p:sp>
      </p:grpSp>
      <p:grpSp>
        <p:nvGrpSpPr>
          <p:cNvPr name="Group 21" id="21"/>
          <p:cNvGrpSpPr/>
          <p:nvPr/>
        </p:nvGrpSpPr>
        <p:grpSpPr>
          <a:xfrm rot="0">
            <a:off x="240208" y="3665707"/>
            <a:ext cx="7372826" cy="6209795"/>
            <a:chOff x="0" y="0"/>
            <a:chExt cx="1941814" cy="1635502"/>
          </a:xfrm>
        </p:grpSpPr>
        <p:sp>
          <p:nvSpPr>
            <p:cNvPr name="Freeform 22" id="22"/>
            <p:cNvSpPr/>
            <p:nvPr/>
          </p:nvSpPr>
          <p:spPr>
            <a:xfrm flipH="false" flipV="false" rot="0">
              <a:off x="0" y="0"/>
              <a:ext cx="1941814" cy="1635502"/>
            </a:xfrm>
            <a:custGeom>
              <a:avLst/>
              <a:gdLst/>
              <a:ahLst/>
              <a:cxnLst/>
              <a:rect r="r" b="b" t="t" l="l"/>
              <a:pathLst>
                <a:path h="1635502" w="1941814">
                  <a:moveTo>
                    <a:pt x="52503" y="0"/>
                  </a:moveTo>
                  <a:lnTo>
                    <a:pt x="1889311" y="0"/>
                  </a:lnTo>
                  <a:cubicBezTo>
                    <a:pt x="1918308" y="0"/>
                    <a:pt x="1941814" y="23506"/>
                    <a:pt x="1941814" y="52503"/>
                  </a:cubicBezTo>
                  <a:lnTo>
                    <a:pt x="1941814" y="1582999"/>
                  </a:lnTo>
                  <a:cubicBezTo>
                    <a:pt x="1941814" y="1611995"/>
                    <a:pt x="1918308" y="1635502"/>
                    <a:pt x="1889311" y="1635502"/>
                  </a:cubicBezTo>
                  <a:lnTo>
                    <a:pt x="52503" y="1635502"/>
                  </a:lnTo>
                  <a:cubicBezTo>
                    <a:pt x="23506" y="1635502"/>
                    <a:pt x="0" y="1611995"/>
                    <a:pt x="0" y="1582999"/>
                  </a:cubicBezTo>
                  <a:lnTo>
                    <a:pt x="0" y="52503"/>
                  </a:lnTo>
                  <a:cubicBezTo>
                    <a:pt x="0" y="23506"/>
                    <a:pt x="23506" y="0"/>
                    <a:pt x="52503" y="0"/>
                  </a:cubicBezTo>
                  <a:close/>
                </a:path>
              </a:pathLst>
            </a:custGeom>
            <a:ln w="19050" cap="rnd">
              <a:solidFill>
                <a:srgbClr val="292A2B"/>
              </a:solidFill>
              <a:prstDash val="solid"/>
              <a:round/>
            </a:ln>
          </p:spPr>
        </p:sp>
        <p:sp>
          <p:nvSpPr>
            <p:cNvPr name="TextBox 23" id="23"/>
            <p:cNvSpPr txBox="true"/>
            <p:nvPr/>
          </p:nvSpPr>
          <p:spPr>
            <a:xfrm>
              <a:off x="0" y="-38100"/>
              <a:ext cx="1941814" cy="1673602"/>
            </a:xfrm>
            <a:prstGeom prst="rect">
              <a:avLst/>
            </a:prstGeom>
          </p:spPr>
          <p:txBody>
            <a:bodyPr anchor="ctr" rtlCol="false" tIns="50800" lIns="50800" bIns="50800" rIns="50800"/>
            <a:lstStyle/>
            <a:p>
              <a:pPr algn="ctr">
                <a:lnSpc>
                  <a:spcPts val="2659"/>
                </a:lnSpc>
              </a:pPr>
            </a:p>
          </p:txBody>
        </p:sp>
      </p:grpSp>
      <p:sp>
        <p:nvSpPr>
          <p:cNvPr name="TextBox 24" id="24"/>
          <p:cNvSpPr txBox="true"/>
          <p:nvPr/>
        </p:nvSpPr>
        <p:spPr>
          <a:xfrm rot="0">
            <a:off x="426982" y="4272873"/>
            <a:ext cx="6999278" cy="5219573"/>
          </a:xfrm>
          <a:prstGeom prst="rect">
            <a:avLst/>
          </a:prstGeom>
        </p:spPr>
        <p:txBody>
          <a:bodyPr anchor="t" rtlCol="false" tIns="0" lIns="0" bIns="0" rIns="0">
            <a:spAutoFit/>
          </a:bodyPr>
          <a:lstStyle/>
          <a:p>
            <a:pPr algn="l">
              <a:lnSpc>
                <a:spcPts val="3796"/>
              </a:lnSpc>
            </a:pPr>
            <a:r>
              <a:rPr lang="en-US" sz="2600" spc="52" b="true">
                <a:solidFill>
                  <a:srgbClr val="000000"/>
                </a:solidFill>
                <a:latin typeface="Josefin Sans Semi-Bold"/>
                <a:ea typeface="Josefin Sans Semi-Bold"/>
                <a:cs typeface="Josefin Sans Semi-Bold"/>
                <a:sym typeface="Josefin Sans Semi-Bold"/>
              </a:rPr>
              <a:t>Speech therapists sometimes referred to as speech-language pathologists (SLPs), are required to have a master’s degree in speech-language pathology. </a:t>
            </a:r>
          </a:p>
          <a:p>
            <a:pPr algn="l">
              <a:lnSpc>
                <a:spcPts val="3796"/>
              </a:lnSpc>
            </a:pPr>
            <a:r>
              <a:rPr lang="en-US" sz="2600" spc="52" b="true">
                <a:solidFill>
                  <a:srgbClr val="000000"/>
                </a:solidFill>
                <a:latin typeface="Josefin Sans Semi-Bold"/>
                <a:ea typeface="Josefin Sans Semi-Bold"/>
                <a:cs typeface="Josefin Sans Semi-Bold"/>
                <a:sym typeface="Josefin Sans Semi-Bold"/>
              </a:rPr>
              <a:t>They must also hold certification from the American Speech-Language-Hearing Association (ASHA) and be licensed by the state in which they practice. </a:t>
            </a:r>
          </a:p>
          <a:p>
            <a:pPr algn="l" marL="0" indent="0" lvl="0">
              <a:lnSpc>
                <a:spcPts val="3796"/>
              </a:lnSpc>
            </a:pPr>
            <a:r>
              <a:rPr lang="en-US" b="true" sz="2600" spc="52">
                <a:solidFill>
                  <a:srgbClr val="000000"/>
                </a:solidFill>
                <a:latin typeface="Josefin Sans Semi-Bold"/>
                <a:ea typeface="Josefin Sans Semi-Bold"/>
                <a:cs typeface="Josefin Sans Semi-Bold"/>
                <a:sym typeface="Josefin Sans Semi-Bold"/>
              </a:rPr>
              <a:t>Specialization and experience can also play a role in determining qualifications for speech therapists.</a:t>
            </a:r>
          </a:p>
        </p:txBody>
      </p:sp>
      <p:sp>
        <p:nvSpPr>
          <p:cNvPr name="TextBox 25" id="25"/>
          <p:cNvSpPr txBox="true"/>
          <p:nvPr/>
        </p:nvSpPr>
        <p:spPr>
          <a:xfrm rot="0">
            <a:off x="426982" y="1621364"/>
            <a:ext cx="7975547" cy="1416050"/>
          </a:xfrm>
          <a:prstGeom prst="rect">
            <a:avLst/>
          </a:prstGeom>
        </p:spPr>
        <p:txBody>
          <a:bodyPr anchor="t" rtlCol="false" tIns="0" lIns="0" bIns="0" rIns="0">
            <a:spAutoFit/>
          </a:bodyPr>
          <a:lstStyle/>
          <a:p>
            <a:pPr algn="l" marL="0" indent="0" lvl="0">
              <a:lnSpc>
                <a:spcPts val="5500"/>
              </a:lnSpc>
              <a:spcBef>
                <a:spcPct val="0"/>
              </a:spcBef>
            </a:pPr>
            <a:r>
              <a:rPr lang="en-US" b="true" sz="5000">
                <a:solidFill>
                  <a:srgbClr val="040404"/>
                </a:solidFill>
                <a:latin typeface="Josefin Sans Bold"/>
                <a:ea typeface="Josefin Sans Bold"/>
                <a:cs typeface="Josefin Sans Bold"/>
                <a:sym typeface="Josefin Sans Bold"/>
              </a:rPr>
              <a:t>Qualifications Required for Speech Therapists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p:nvPr/>
        </p:nvGrpSpPr>
        <p:grpSpPr>
          <a:xfrm rot="-8100000">
            <a:off x="8515005" y="-553860"/>
            <a:ext cx="5359870" cy="2511321"/>
            <a:chOff x="0" y="0"/>
            <a:chExt cx="1597103" cy="748309"/>
          </a:xfrm>
        </p:grpSpPr>
        <p:sp>
          <p:nvSpPr>
            <p:cNvPr name="Freeform 4" id="4"/>
            <p:cNvSpPr/>
            <p:nvPr/>
          </p:nvSpPr>
          <p:spPr>
            <a:xfrm flipH="false" flipV="false" rot="0">
              <a:off x="0" y="0"/>
              <a:ext cx="1597103" cy="748309"/>
            </a:xfrm>
            <a:custGeom>
              <a:avLst/>
              <a:gdLst/>
              <a:ahLst/>
              <a:cxnLst/>
              <a:rect r="r" b="b" t="t" l="l"/>
              <a:pathLst>
                <a:path h="748309" w="1597103">
                  <a:moveTo>
                    <a:pt x="0" y="0"/>
                  </a:moveTo>
                  <a:lnTo>
                    <a:pt x="1597103" y="0"/>
                  </a:lnTo>
                  <a:lnTo>
                    <a:pt x="1597103" y="748309"/>
                  </a:lnTo>
                  <a:lnTo>
                    <a:pt x="0" y="748309"/>
                  </a:lnTo>
                  <a:close/>
                </a:path>
              </a:pathLst>
            </a:custGeom>
            <a:solidFill>
              <a:srgbClr val="FEFEFF"/>
            </a:solidFill>
          </p:spPr>
        </p:sp>
        <p:sp>
          <p:nvSpPr>
            <p:cNvPr name="TextBox 5" id="5"/>
            <p:cNvSpPr txBox="true"/>
            <p:nvPr/>
          </p:nvSpPr>
          <p:spPr>
            <a:xfrm>
              <a:off x="0" y="-47625"/>
              <a:ext cx="1597103" cy="795934"/>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8100000">
            <a:off x="10669360" y="993471"/>
            <a:ext cx="10132302" cy="2304198"/>
            <a:chOff x="0" y="0"/>
            <a:chExt cx="3019165" cy="686592"/>
          </a:xfrm>
        </p:grpSpPr>
        <p:sp>
          <p:nvSpPr>
            <p:cNvPr name="Freeform 7" id="7"/>
            <p:cNvSpPr/>
            <p:nvPr/>
          </p:nvSpPr>
          <p:spPr>
            <a:xfrm flipH="false" flipV="false" rot="0">
              <a:off x="0" y="0"/>
              <a:ext cx="3019165" cy="686592"/>
            </a:xfrm>
            <a:custGeom>
              <a:avLst/>
              <a:gdLst/>
              <a:ahLst/>
              <a:cxnLst/>
              <a:rect r="r" b="b" t="t" l="l"/>
              <a:pathLst>
                <a:path h="686592" w="3019165">
                  <a:moveTo>
                    <a:pt x="0" y="0"/>
                  </a:moveTo>
                  <a:lnTo>
                    <a:pt x="3019165" y="0"/>
                  </a:lnTo>
                  <a:lnTo>
                    <a:pt x="3019165" y="686592"/>
                  </a:lnTo>
                  <a:lnTo>
                    <a:pt x="0" y="686592"/>
                  </a:lnTo>
                  <a:close/>
                </a:path>
              </a:pathLst>
            </a:custGeom>
            <a:solidFill>
              <a:srgbClr val="E3A261"/>
            </a:solidFill>
          </p:spPr>
        </p:sp>
        <p:sp>
          <p:nvSpPr>
            <p:cNvPr name="TextBox 8" id="8"/>
            <p:cNvSpPr txBox="true"/>
            <p:nvPr/>
          </p:nvSpPr>
          <p:spPr>
            <a:xfrm>
              <a:off x="0" y="-47625"/>
              <a:ext cx="3019165" cy="734217"/>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2700000">
            <a:off x="7001768" y="1126950"/>
            <a:ext cx="5636927" cy="605970"/>
          </a:xfrm>
          <a:custGeom>
            <a:avLst/>
            <a:gdLst/>
            <a:ahLst/>
            <a:cxnLst/>
            <a:rect r="r" b="b" t="t" l="l"/>
            <a:pathLst>
              <a:path h="605970" w="5636927">
                <a:moveTo>
                  <a:pt x="0" y="0"/>
                </a:moveTo>
                <a:lnTo>
                  <a:pt x="5636927" y="0"/>
                </a:lnTo>
                <a:lnTo>
                  <a:pt x="5636927" y="605970"/>
                </a:lnTo>
                <a:lnTo>
                  <a:pt x="0" y="605970"/>
                </a:lnTo>
                <a:lnTo>
                  <a:pt x="0" y="0"/>
                </a:lnTo>
                <a:close/>
              </a:path>
            </a:pathLst>
          </a:custGeom>
          <a:blipFill>
            <a:blip r:embed="rId3"/>
            <a:stretch>
              <a:fillRect l="0" t="0" r="0" b="0"/>
            </a:stretch>
          </a:blipFill>
        </p:spPr>
      </p:sp>
      <p:sp>
        <p:nvSpPr>
          <p:cNvPr name="Freeform 10" id="10"/>
          <p:cNvSpPr/>
          <p:nvPr/>
        </p:nvSpPr>
        <p:spPr>
          <a:xfrm flipH="false" flipV="false" rot="2700000">
            <a:off x="9928259" y="810181"/>
            <a:ext cx="5636927" cy="605970"/>
          </a:xfrm>
          <a:custGeom>
            <a:avLst/>
            <a:gdLst/>
            <a:ahLst/>
            <a:cxnLst/>
            <a:rect r="r" b="b" t="t" l="l"/>
            <a:pathLst>
              <a:path h="605970" w="5636927">
                <a:moveTo>
                  <a:pt x="0" y="0"/>
                </a:moveTo>
                <a:lnTo>
                  <a:pt x="5636926" y="0"/>
                </a:lnTo>
                <a:lnTo>
                  <a:pt x="5636926" y="605969"/>
                </a:lnTo>
                <a:lnTo>
                  <a:pt x="0" y="605969"/>
                </a:lnTo>
                <a:lnTo>
                  <a:pt x="0" y="0"/>
                </a:lnTo>
                <a:close/>
              </a:path>
            </a:pathLst>
          </a:custGeom>
          <a:blipFill>
            <a:blip r:embed="rId3"/>
            <a:stretch>
              <a:fillRect l="0" t="0" r="0" b="0"/>
            </a:stretch>
          </a:blipFill>
        </p:spPr>
      </p:sp>
      <p:grpSp>
        <p:nvGrpSpPr>
          <p:cNvPr name="Group 11" id="11"/>
          <p:cNvGrpSpPr/>
          <p:nvPr/>
        </p:nvGrpSpPr>
        <p:grpSpPr>
          <a:xfrm rot="0">
            <a:off x="10167110" y="1534361"/>
            <a:ext cx="6208414" cy="7548648"/>
            <a:chOff x="0" y="0"/>
            <a:chExt cx="8277885" cy="10064864"/>
          </a:xfrm>
        </p:grpSpPr>
        <p:pic>
          <p:nvPicPr>
            <p:cNvPr name="Picture 12" id="12"/>
            <p:cNvPicPr>
              <a:picLocks noChangeAspect="true"/>
            </p:cNvPicPr>
            <p:nvPr/>
          </p:nvPicPr>
          <p:blipFill>
            <a:blip r:embed="rId4"/>
            <a:srcRect l="8877" t="0" r="8877" b="0"/>
            <a:stretch>
              <a:fillRect/>
            </a:stretch>
          </p:blipFill>
          <p:spPr>
            <a:xfrm flipH="false" flipV="false">
              <a:off x="0" y="0"/>
              <a:ext cx="8277885" cy="10064864"/>
            </a:xfrm>
            <a:prstGeom prst="rect">
              <a:avLst/>
            </a:prstGeom>
          </p:spPr>
        </p:pic>
      </p:grpSp>
      <p:grpSp>
        <p:nvGrpSpPr>
          <p:cNvPr name="Group 13" id="13"/>
          <p:cNvGrpSpPr/>
          <p:nvPr/>
        </p:nvGrpSpPr>
        <p:grpSpPr>
          <a:xfrm rot="-8100000">
            <a:off x="15049711" y="-350832"/>
            <a:ext cx="5000402" cy="2304198"/>
            <a:chOff x="0" y="0"/>
            <a:chExt cx="1489991" cy="686592"/>
          </a:xfrm>
        </p:grpSpPr>
        <p:sp>
          <p:nvSpPr>
            <p:cNvPr name="Freeform 14" id="14"/>
            <p:cNvSpPr/>
            <p:nvPr/>
          </p:nvSpPr>
          <p:spPr>
            <a:xfrm flipH="false" flipV="false" rot="0">
              <a:off x="0" y="0"/>
              <a:ext cx="1489991" cy="686592"/>
            </a:xfrm>
            <a:custGeom>
              <a:avLst/>
              <a:gdLst/>
              <a:ahLst/>
              <a:cxnLst/>
              <a:rect r="r" b="b" t="t" l="l"/>
              <a:pathLst>
                <a:path h="686592" w="1489991">
                  <a:moveTo>
                    <a:pt x="0" y="0"/>
                  </a:moveTo>
                  <a:lnTo>
                    <a:pt x="1489991" y="0"/>
                  </a:lnTo>
                  <a:lnTo>
                    <a:pt x="1489991" y="686592"/>
                  </a:lnTo>
                  <a:lnTo>
                    <a:pt x="0" y="686592"/>
                  </a:lnTo>
                  <a:close/>
                </a:path>
              </a:pathLst>
            </a:custGeom>
            <a:solidFill>
              <a:srgbClr val="FEFEFF"/>
            </a:solidFill>
          </p:spPr>
        </p:sp>
        <p:sp>
          <p:nvSpPr>
            <p:cNvPr name="TextBox 15" id="15"/>
            <p:cNvSpPr txBox="true"/>
            <p:nvPr/>
          </p:nvSpPr>
          <p:spPr>
            <a:xfrm>
              <a:off x="0" y="-47625"/>
              <a:ext cx="1489991" cy="734217"/>
            </a:xfrm>
            <a:prstGeom prst="rect">
              <a:avLst/>
            </a:prstGeom>
          </p:spPr>
          <p:txBody>
            <a:bodyPr anchor="ctr" rtlCol="false" tIns="50800" lIns="50800" bIns="50800" rIns="50800"/>
            <a:lstStyle/>
            <a:p>
              <a:pPr algn="ctr">
                <a:lnSpc>
                  <a:spcPts val="2659"/>
                </a:lnSpc>
                <a:spcBef>
                  <a:spcPct val="0"/>
                </a:spcBef>
              </a:pPr>
            </a:p>
          </p:txBody>
        </p:sp>
      </p:grpSp>
      <p:sp>
        <p:nvSpPr>
          <p:cNvPr name="Freeform 16" id="16"/>
          <p:cNvSpPr/>
          <p:nvPr/>
        </p:nvSpPr>
        <p:spPr>
          <a:xfrm flipH="false" flipV="false" rot="2700000">
            <a:off x="13557061" y="1280279"/>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sp>
        <p:nvSpPr>
          <p:cNvPr name="TextBox 17" id="17"/>
          <p:cNvSpPr txBox="true"/>
          <p:nvPr/>
        </p:nvSpPr>
        <p:spPr>
          <a:xfrm rot="0">
            <a:off x="357066" y="1179841"/>
            <a:ext cx="9463166" cy="1416050"/>
          </a:xfrm>
          <a:prstGeom prst="rect">
            <a:avLst/>
          </a:prstGeom>
        </p:spPr>
        <p:txBody>
          <a:bodyPr anchor="t" rtlCol="false" tIns="0" lIns="0" bIns="0" rIns="0">
            <a:spAutoFit/>
          </a:bodyPr>
          <a:lstStyle/>
          <a:p>
            <a:pPr algn="l" marL="0" indent="0" lvl="0">
              <a:lnSpc>
                <a:spcPts val="5500"/>
              </a:lnSpc>
              <a:spcBef>
                <a:spcPct val="0"/>
              </a:spcBef>
            </a:pPr>
            <a:r>
              <a:rPr lang="en-US" b="true" sz="5000">
                <a:solidFill>
                  <a:srgbClr val="040404"/>
                </a:solidFill>
                <a:latin typeface="Josefin Sans Bold"/>
                <a:ea typeface="Josefin Sans Bold"/>
                <a:cs typeface="Josefin Sans Bold"/>
                <a:sym typeface="Josefin Sans Bold"/>
              </a:rPr>
              <a:t>Importance of Adequate Speech Therapy Staffing</a:t>
            </a:r>
          </a:p>
        </p:txBody>
      </p:sp>
      <p:sp>
        <p:nvSpPr>
          <p:cNvPr name="TextBox 18" id="18"/>
          <p:cNvSpPr txBox="true"/>
          <p:nvPr/>
        </p:nvSpPr>
        <p:spPr>
          <a:xfrm rot="0">
            <a:off x="357066" y="3282263"/>
            <a:ext cx="9463166" cy="5434329"/>
          </a:xfrm>
          <a:prstGeom prst="rect">
            <a:avLst/>
          </a:prstGeom>
        </p:spPr>
        <p:txBody>
          <a:bodyPr anchor="t" rtlCol="false" tIns="0" lIns="0" bIns="0" rIns="0">
            <a:spAutoFit/>
          </a:bodyPr>
          <a:lstStyle/>
          <a:p>
            <a:pPr algn="l">
              <a:lnSpc>
                <a:spcPts val="3920"/>
              </a:lnSpc>
            </a:pPr>
            <a:r>
              <a:rPr lang="en-US" sz="2800" b="true">
                <a:solidFill>
                  <a:srgbClr val="040404"/>
                </a:solidFill>
                <a:latin typeface="Josefin Sans Semi-Bold"/>
                <a:ea typeface="Josefin Sans Semi-Bold"/>
                <a:cs typeface="Josefin Sans Semi-Bold"/>
                <a:sym typeface="Josefin Sans Semi-Bold"/>
              </a:rPr>
              <a:t>Having adequate speech therapy staffing can have a significant impact on patient outcomes. Speech therapy can help patients with various conditions, including speech and language disorders, cognitive impairments, and swallowing difficulties.</a:t>
            </a:r>
          </a:p>
          <a:p>
            <a:pPr algn="l">
              <a:lnSpc>
                <a:spcPts val="3920"/>
              </a:lnSpc>
            </a:pPr>
          </a:p>
          <a:p>
            <a:pPr algn="l">
              <a:lnSpc>
                <a:spcPts val="3920"/>
              </a:lnSpc>
            </a:pPr>
            <a:r>
              <a:rPr lang="en-US" sz="2800" b="true">
                <a:solidFill>
                  <a:srgbClr val="040404"/>
                </a:solidFill>
                <a:latin typeface="Josefin Sans Semi-Bold"/>
                <a:ea typeface="Josefin Sans Semi-Bold"/>
                <a:cs typeface="Josefin Sans Semi-Bold"/>
                <a:sym typeface="Josefin Sans Semi-Bold"/>
              </a:rPr>
              <a:t>Without proper staffing, patients may not receive the care they need promptly and effectively. Adequate staffing can also improve healthcare facilities’ overall quality of care, ensuring that patients receive the attention they require.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p:nvPr/>
        </p:nvGrpSpPr>
        <p:grpSpPr>
          <a:xfrm rot="-8100000">
            <a:off x="7436185" y="2139316"/>
            <a:ext cx="14153927" cy="2304198"/>
            <a:chOff x="0" y="0"/>
            <a:chExt cx="4217505" cy="686592"/>
          </a:xfrm>
        </p:grpSpPr>
        <p:sp>
          <p:nvSpPr>
            <p:cNvPr name="Freeform 4" id="4"/>
            <p:cNvSpPr/>
            <p:nvPr/>
          </p:nvSpPr>
          <p:spPr>
            <a:xfrm flipH="false" flipV="false" rot="0">
              <a:off x="0" y="0"/>
              <a:ext cx="4217505" cy="686592"/>
            </a:xfrm>
            <a:custGeom>
              <a:avLst/>
              <a:gdLst/>
              <a:ahLst/>
              <a:cxnLst/>
              <a:rect r="r" b="b" t="t" l="l"/>
              <a:pathLst>
                <a:path h="686592" w="4217505">
                  <a:moveTo>
                    <a:pt x="0" y="0"/>
                  </a:moveTo>
                  <a:lnTo>
                    <a:pt x="4217505" y="0"/>
                  </a:lnTo>
                  <a:lnTo>
                    <a:pt x="4217505" y="686592"/>
                  </a:lnTo>
                  <a:lnTo>
                    <a:pt x="0" y="686592"/>
                  </a:lnTo>
                  <a:close/>
                </a:path>
              </a:pathLst>
            </a:custGeom>
            <a:solidFill>
              <a:srgbClr val="E3A261"/>
            </a:solidFill>
          </p:spPr>
        </p:sp>
        <p:sp>
          <p:nvSpPr>
            <p:cNvPr name="TextBox 5" id="5"/>
            <p:cNvSpPr txBox="true"/>
            <p:nvPr/>
          </p:nvSpPr>
          <p:spPr>
            <a:xfrm>
              <a:off x="0" y="-47625"/>
              <a:ext cx="4217505" cy="734217"/>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8100000">
            <a:off x="11094778" y="632519"/>
            <a:ext cx="10101242" cy="2809207"/>
            <a:chOff x="0" y="0"/>
            <a:chExt cx="3009910" cy="837071"/>
          </a:xfrm>
        </p:grpSpPr>
        <p:sp>
          <p:nvSpPr>
            <p:cNvPr name="Freeform 7" id="7"/>
            <p:cNvSpPr/>
            <p:nvPr/>
          </p:nvSpPr>
          <p:spPr>
            <a:xfrm flipH="false" flipV="false" rot="0">
              <a:off x="0" y="0"/>
              <a:ext cx="3009909" cy="837071"/>
            </a:xfrm>
            <a:custGeom>
              <a:avLst/>
              <a:gdLst/>
              <a:ahLst/>
              <a:cxnLst/>
              <a:rect r="r" b="b" t="t" l="l"/>
              <a:pathLst>
                <a:path h="837071" w="3009909">
                  <a:moveTo>
                    <a:pt x="0" y="0"/>
                  </a:moveTo>
                  <a:lnTo>
                    <a:pt x="3009909" y="0"/>
                  </a:lnTo>
                  <a:lnTo>
                    <a:pt x="3009909" y="837071"/>
                  </a:lnTo>
                  <a:lnTo>
                    <a:pt x="0" y="837071"/>
                  </a:lnTo>
                  <a:close/>
                </a:path>
              </a:pathLst>
            </a:custGeom>
            <a:solidFill>
              <a:srgbClr val="FEFEFF"/>
            </a:solidFill>
          </p:spPr>
        </p:sp>
        <p:sp>
          <p:nvSpPr>
            <p:cNvPr name="TextBox 8" id="8"/>
            <p:cNvSpPr txBox="true"/>
            <p:nvPr/>
          </p:nvSpPr>
          <p:spPr>
            <a:xfrm>
              <a:off x="0" y="-47625"/>
              <a:ext cx="3009910" cy="884696"/>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2700000">
            <a:off x="9928259" y="716190"/>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sp>
        <p:nvSpPr>
          <p:cNvPr name="Freeform 10" id="10"/>
          <p:cNvSpPr/>
          <p:nvPr/>
        </p:nvSpPr>
        <p:spPr>
          <a:xfrm flipH="false" flipV="false" rot="2700000">
            <a:off x="8320850" y="723956"/>
            <a:ext cx="3819463" cy="410592"/>
          </a:xfrm>
          <a:custGeom>
            <a:avLst/>
            <a:gdLst/>
            <a:ahLst/>
            <a:cxnLst/>
            <a:rect r="r" b="b" t="t" l="l"/>
            <a:pathLst>
              <a:path h="410592" w="3819463">
                <a:moveTo>
                  <a:pt x="0" y="0"/>
                </a:moveTo>
                <a:lnTo>
                  <a:pt x="3819463" y="0"/>
                </a:lnTo>
                <a:lnTo>
                  <a:pt x="3819463" y="410593"/>
                </a:lnTo>
                <a:lnTo>
                  <a:pt x="0" y="410593"/>
                </a:lnTo>
                <a:lnTo>
                  <a:pt x="0" y="0"/>
                </a:lnTo>
                <a:close/>
              </a:path>
            </a:pathLst>
          </a:custGeom>
          <a:blipFill>
            <a:blip r:embed="rId3"/>
            <a:stretch>
              <a:fillRect l="0" t="0" r="0" b="0"/>
            </a:stretch>
          </a:blipFill>
        </p:spPr>
      </p:sp>
      <p:grpSp>
        <p:nvGrpSpPr>
          <p:cNvPr name="Group 11" id="11"/>
          <p:cNvGrpSpPr/>
          <p:nvPr/>
        </p:nvGrpSpPr>
        <p:grpSpPr>
          <a:xfrm rot="0">
            <a:off x="9325377" y="1421824"/>
            <a:ext cx="7746623" cy="8359866"/>
            <a:chOff x="0" y="0"/>
            <a:chExt cx="10328831" cy="11146487"/>
          </a:xfrm>
        </p:grpSpPr>
        <p:pic>
          <p:nvPicPr>
            <p:cNvPr name="Picture 12" id="12"/>
            <p:cNvPicPr>
              <a:picLocks noChangeAspect="true"/>
            </p:cNvPicPr>
            <p:nvPr/>
          </p:nvPicPr>
          <p:blipFill>
            <a:blip r:embed="rId4"/>
            <a:srcRect l="3667" t="0" r="3667" b="0"/>
            <a:stretch>
              <a:fillRect/>
            </a:stretch>
          </p:blipFill>
          <p:spPr>
            <a:xfrm flipH="false" flipV="false">
              <a:off x="0" y="0"/>
              <a:ext cx="10328831" cy="11146487"/>
            </a:xfrm>
            <a:prstGeom prst="rect">
              <a:avLst/>
            </a:prstGeom>
          </p:spPr>
        </p:pic>
      </p:grpSp>
      <p:grpSp>
        <p:nvGrpSpPr>
          <p:cNvPr name="Group 13" id="13"/>
          <p:cNvGrpSpPr/>
          <p:nvPr/>
        </p:nvGrpSpPr>
        <p:grpSpPr>
          <a:xfrm rot="-8100000">
            <a:off x="14787500" y="-432412"/>
            <a:ext cx="7001000" cy="2304198"/>
            <a:chOff x="0" y="0"/>
            <a:chExt cx="2086117" cy="686592"/>
          </a:xfrm>
        </p:grpSpPr>
        <p:sp>
          <p:nvSpPr>
            <p:cNvPr name="Freeform 14" id="14"/>
            <p:cNvSpPr/>
            <p:nvPr/>
          </p:nvSpPr>
          <p:spPr>
            <a:xfrm flipH="false" flipV="false" rot="0">
              <a:off x="0" y="0"/>
              <a:ext cx="2086117" cy="686592"/>
            </a:xfrm>
            <a:custGeom>
              <a:avLst/>
              <a:gdLst/>
              <a:ahLst/>
              <a:cxnLst/>
              <a:rect r="r" b="b" t="t" l="l"/>
              <a:pathLst>
                <a:path h="686592" w="2086117">
                  <a:moveTo>
                    <a:pt x="0" y="0"/>
                  </a:moveTo>
                  <a:lnTo>
                    <a:pt x="2086117" y="0"/>
                  </a:lnTo>
                  <a:lnTo>
                    <a:pt x="2086117" y="686592"/>
                  </a:lnTo>
                  <a:lnTo>
                    <a:pt x="0" y="686592"/>
                  </a:lnTo>
                  <a:close/>
                </a:path>
              </a:pathLst>
            </a:custGeom>
            <a:solidFill>
              <a:srgbClr val="E3A261"/>
            </a:solidFill>
          </p:spPr>
        </p:sp>
        <p:sp>
          <p:nvSpPr>
            <p:cNvPr name="TextBox 15" id="15"/>
            <p:cNvSpPr txBox="true"/>
            <p:nvPr/>
          </p:nvSpPr>
          <p:spPr>
            <a:xfrm>
              <a:off x="0" y="-47625"/>
              <a:ext cx="2086117" cy="734217"/>
            </a:xfrm>
            <a:prstGeom prst="rect">
              <a:avLst/>
            </a:prstGeom>
          </p:spPr>
          <p:txBody>
            <a:bodyPr anchor="ctr" rtlCol="false" tIns="50800" lIns="50800" bIns="50800" rIns="50800"/>
            <a:lstStyle/>
            <a:p>
              <a:pPr algn="ctr">
                <a:lnSpc>
                  <a:spcPts val="2659"/>
                </a:lnSpc>
                <a:spcBef>
                  <a:spcPct val="0"/>
                </a:spcBef>
              </a:pPr>
            </a:p>
          </p:txBody>
        </p:sp>
      </p:grpSp>
      <p:sp>
        <p:nvSpPr>
          <p:cNvPr name="Freeform 16" id="16"/>
          <p:cNvSpPr/>
          <p:nvPr/>
        </p:nvSpPr>
        <p:spPr>
          <a:xfrm flipH="false" flipV="false" rot="2700000">
            <a:off x="14253536" y="1252190"/>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sp>
        <p:nvSpPr>
          <p:cNvPr name="TextBox 17" id="17"/>
          <p:cNvSpPr txBox="true"/>
          <p:nvPr/>
        </p:nvSpPr>
        <p:spPr>
          <a:xfrm rot="0">
            <a:off x="245989" y="1735665"/>
            <a:ext cx="8733855" cy="1416050"/>
          </a:xfrm>
          <a:prstGeom prst="rect">
            <a:avLst/>
          </a:prstGeom>
        </p:spPr>
        <p:txBody>
          <a:bodyPr anchor="t" rtlCol="false" tIns="0" lIns="0" bIns="0" rIns="0">
            <a:spAutoFit/>
          </a:bodyPr>
          <a:lstStyle/>
          <a:p>
            <a:pPr algn="l" marL="0" indent="0" lvl="0">
              <a:lnSpc>
                <a:spcPts val="5500"/>
              </a:lnSpc>
              <a:spcBef>
                <a:spcPct val="0"/>
              </a:spcBef>
            </a:pPr>
            <a:r>
              <a:rPr lang="en-US" b="true" sz="5000">
                <a:solidFill>
                  <a:srgbClr val="040404"/>
                </a:solidFill>
                <a:latin typeface="Josefin Sans Bold"/>
                <a:ea typeface="Josefin Sans Bold"/>
                <a:cs typeface="Josefin Sans Bold"/>
                <a:sym typeface="Josefin Sans Bold"/>
              </a:rPr>
              <a:t>Benefits of Hiring a Speech Therapy Staffing Agency</a:t>
            </a:r>
          </a:p>
        </p:txBody>
      </p:sp>
      <p:sp>
        <p:nvSpPr>
          <p:cNvPr name="TextBox 18" id="18"/>
          <p:cNvSpPr txBox="true"/>
          <p:nvPr/>
        </p:nvSpPr>
        <p:spPr>
          <a:xfrm rot="0">
            <a:off x="245989" y="3562477"/>
            <a:ext cx="8733855" cy="6648323"/>
          </a:xfrm>
          <a:prstGeom prst="rect">
            <a:avLst/>
          </a:prstGeom>
        </p:spPr>
        <p:txBody>
          <a:bodyPr anchor="t" rtlCol="false" tIns="0" lIns="0" bIns="0" rIns="0">
            <a:spAutoFit/>
          </a:bodyPr>
          <a:lstStyle/>
          <a:p>
            <a:pPr algn="l">
              <a:lnSpc>
                <a:spcPts val="3796"/>
              </a:lnSpc>
            </a:pPr>
            <a:r>
              <a:rPr lang="en-US" sz="2600" spc="52" b="true">
                <a:solidFill>
                  <a:srgbClr val="040404"/>
                </a:solidFill>
                <a:latin typeface="Josefin Sans Semi-Bold"/>
                <a:ea typeface="Josefin Sans Semi-Bold"/>
                <a:cs typeface="Josefin Sans Semi-Bold"/>
                <a:sym typeface="Josefin Sans Semi-Bold"/>
              </a:rPr>
              <a:t>One way that healthcare facilities can address these challenges is by working with a speech therapy staffing agency. </a:t>
            </a:r>
          </a:p>
          <a:p>
            <a:pPr algn="l">
              <a:lnSpc>
                <a:spcPts val="3796"/>
              </a:lnSpc>
            </a:pPr>
          </a:p>
          <a:p>
            <a:pPr algn="l">
              <a:lnSpc>
                <a:spcPts val="3796"/>
              </a:lnSpc>
            </a:pPr>
            <a:r>
              <a:rPr lang="en-US" sz="2600" spc="52" b="true">
                <a:solidFill>
                  <a:srgbClr val="040404"/>
                </a:solidFill>
                <a:latin typeface="Josefin Sans Semi-Bold"/>
                <a:ea typeface="Josefin Sans Semi-Bold"/>
                <a:cs typeface="Josefin Sans Semi-Bold"/>
                <a:sym typeface="Josefin Sans Semi-Bold"/>
              </a:rPr>
              <a:t>These agencies specialize in recruiting and placing speech therapists in various settings, including hospitals, rehabilitation centers, and schools. </a:t>
            </a:r>
          </a:p>
          <a:p>
            <a:pPr algn="l">
              <a:lnSpc>
                <a:spcPts val="3796"/>
              </a:lnSpc>
            </a:pPr>
            <a:r>
              <a:rPr lang="en-US" sz="2600" spc="52" b="true">
                <a:solidFill>
                  <a:srgbClr val="040404"/>
                </a:solidFill>
                <a:latin typeface="Josefin Sans Semi-Bold"/>
                <a:ea typeface="Josefin Sans Semi-Bold"/>
                <a:cs typeface="Josefin Sans Semi-Bold"/>
                <a:sym typeface="Josefin Sans Semi-Bold"/>
              </a:rPr>
              <a:t>Both school speech therapy staffing agencies and outpatient speech therapy staffing agencies can provide access to a pool of qualified candidates and can help reduce recruitment and training costs. </a:t>
            </a:r>
          </a:p>
          <a:p>
            <a:pPr algn="l">
              <a:lnSpc>
                <a:spcPts val="3796"/>
              </a:lnSpc>
            </a:pPr>
            <a:r>
              <a:rPr lang="en-US" b="true" sz="2600" spc="52">
                <a:solidFill>
                  <a:srgbClr val="040404"/>
                </a:solidFill>
                <a:latin typeface="Josefin Sans Semi-Bold"/>
                <a:ea typeface="Josefin Sans Semi-Bold"/>
                <a:cs typeface="Josefin Sans Semi-Bold"/>
                <a:sym typeface="Josefin Sans Semi-Bold"/>
              </a:rPr>
              <a:t>Working with a </a:t>
            </a:r>
            <a:r>
              <a:rPr lang="en-US" b="true" sz="2600" spc="52" u="sng">
                <a:solidFill>
                  <a:srgbClr val="040404"/>
                </a:solidFill>
                <a:latin typeface="Josefin Sans Semi-Bold"/>
                <a:ea typeface="Josefin Sans Semi-Bold"/>
                <a:cs typeface="Josefin Sans Semi-Bold"/>
                <a:sym typeface="Josefin Sans Semi-Bold"/>
                <a:hlinkClick r:id="rId5" tooltip="https://cbstherapy.com/services"/>
              </a:rPr>
              <a:t>speech therapy staffing agency</a:t>
            </a:r>
            <a:r>
              <a:rPr lang="en-US" b="true" sz="2600" spc="52">
                <a:solidFill>
                  <a:srgbClr val="040404"/>
                </a:solidFill>
                <a:latin typeface="Josefin Sans Semi-Bold"/>
                <a:ea typeface="Josefin Sans Semi-Bold"/>
                <a:cs typeface="Josefin Sans Semi-Bold"/>
                <a:sym typeface="Josefin Sans Semi-Bold"/>
              </a:rPr>
              <a:t> can also provide flexibility in staffing, allowing facilities to adjust their staffing levels as needed.</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sp>
        <p:nvSpPr>
          <p:cNvPr name="Freeform 3" id="3"/>
          <p:cNvSpPr/>
          <p:nvPr/>
        </p:nvSpPr>
        <p:spPr>
          <a:xfrm flipH="false" flipV="false" rot="-2700000">
            <a:off x="-4317047" y="-3837181"/>
            <a:ext cx="11641929" cy="11641929"/>
          </a:xfrm>
          <a:custGeom>
            <a:avLst/>
            <a:gdLst/>
            <a:ahLst/>
            <a:cxnLst/>
            <a:rect r="r" b="b" t="t" l="l"/>
            <a:pathLst>
              <a:path h="11641929" w="11641929">
                <a:moveTo>
                  <a:pt x="0" y="0"/>
                </a:moveTo>
                <a:lnTo>
                  <a:pt x="11641929" y="0"/>
                </a:lnTo>
                <a:lnTo>
                  <a:pt x="11641929" y="11641929"/>
                </a:lnTo>
                <a:lnTo>
                  <a:pt x="0" y="11641929"/>
                </a:lnTo>
                <a:lnTo>
                  <a:pt x="0" y="0"/>
                </a:lnTo>
                <a:close/>
              </a:path>
            </a:pathLst>
          </a:custGeom>
          <a:blipFill>
            <a:blip r:embed="rId3">
              <a:alphaModFix amt="6999"/>
            </a:blip>
            <a:stretch>
              <a:fillRect l="0" t="0" r="0" b="0"/>
            </a:stretch>
          </a:blipFill>
        </p:spPr>
      </p:sp>
      <p:grpSp>
        <p:nvGrpSpPr>
          <p:cNvPr name="Group 4" id="4"/>
          <p:cNvGrpSpPr/>
          <p:nvPr/>
        </p:nvGrpSpPr>
        <p:grpSpPr>
          <a:xfrm rot="-2700000">
            <a:off x="-3985629" y="-3505764"/>
            <a:ext cx="10863149" cy="10863149"/>
            <a:chOff x="0" y="0"/>
            <a:chExt cx="2041549" cy="2041549"/>
          </a:xfrm>
        </p:grpSpPr>
        <p:sp>
          <p:nvSpPr>
            <p:cNvPr name="Freeform 5" id="5"/>
            <p:cNvSpPr/>
            <p:nvPr/>
          </p:nvSpPr>
          <p:spPr>
            <a:xfrm flipH="false" flipV="false" rot="0">
              <a:off x="0" y="0"/>
              <a:ext cx="2041549" cy="2041549"/>
            </a:xfrm>
            <a:custGeom>
              <a:avLst/>
              <a:gdLst/>
              <a:ahLst/>
              <a:cxnLst/>
              <a:rect r="r" b="b" t="t" l="l"/>
              <a:pathLst>
                <a:path h="2041549" w="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928277"/>
            </a:solidFill>
          </p:spPr>
        </p:sp>
        <p:sp>
          <p:nvSpPr>
            <p:cNvPr name="TextBox 6" id="6"/>
            <p:cNvSpPr txBox="true"/>
            <p:nvPr/>
          </p:nvSpPr>
          <p:spPr>
            <a:xfrm>
              <a:off x="0" y="-47625"/>
              <a:ext cx="2041549" cy="2089174"/>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8981069" y="2829608"/>
            <a:ext cx="11509639" cy="1237286"/>
          </a:xfrm>
          <a:custGeom>
            <a:avLst/>
            <a:gdLst/>
            <a:ahLst/>
            <a:cxnLst/>
            <a:rect r="r" b="b" t="t" l="l"/>
            <a:pathLst>
              <a:path h="1237286" w="11509639">
                <a:moveTo>
                  <a:pt x="0" y="0"/>
                </a:moveTo>
                <a:lnTo>
                  <a:pt x="11509640" y="0"/>
                </a:lnTo>
                <a:lnTo>
                  <a:pt x="11509640" y="1237286"/>
                </a:lnTo>
                <a:lnTo>
                  <a:pt x="0" y="1237286"/>
                </a:lnTo>
                <a:lnTo>
                  <a:pt x="0" y="0"/>
                </a:lnTo>
                <a:close/>
              </a:path>
            </a:pathLst>
          </a:custGeom>
          <a:blipFill>
            <a:blip r:embed="rId4"/>
            <a:stretch>
              <a:fillRect l="0" t="0" r="0" b="0"/>
            </a:stretch>
          </a:blipFill>
        </p:spPr>
      </p:sp>
      <p:sp>
        <p:nvSpPr>
          <p:cNvPr name="Freeform 8" id="8"/>
          <p:cNvSpPr/>
          <p:nvPr/>
        </p:nvSpPr>
        <p:spPr>
          <a:xfrm flipH="false" flipV="false" rot="2700000">
            <a:off x="10070565" y="2134582"/>
            <a:ext cx="11509639" cy="1237286"/>
          </a:xfrm>
          <a:custGeom>
            <a:avLst/>
            <a:gdLst/>
            <a:ahLst/>
            <a:cxnLst/>
            <a:rect r="r" b="b" t="t" l="l"/>
            <a:pathLst>
              <a:path h="1237286" w="11509639">
                <a:moveTo>
                  <a:pt x="0" y="0"/>
                </a:moveTo>
                <a:lnTo>
                  <a:pt x="11509639" y="0"/>
                </a:lnTo>
                <a:lnTo>
                  <a:pt x="11509639" y="1237287"/>
                </a:lnTo>
                <a:lnTo>
                  <a:pt x="0" y="1237287"/>
                </a:lnTo>
                <a:lnTo>
                  <a:pt x="0" y="0"/>
                </a:lnTo>
                <a:close/>
              </a:path>
            </a:pathLst>
          </a:custGeom>
          <a:blipFill>
            <a:blip r:embed="rId4"/>
            <a:stretch>
              <a:fillRect l="0" t="0" r="0" b="0"/>
            </a:stretch>
          </a:blipFill>
        </p:spPr>
      </p:sp>
      <p:grpSp>
        <p:nvGrpSpPr>
          <p:cNvPr name="Group 9" id="9"/>
          <p:cNvGrpSpPr/>
          <p:nvPr/>
        </p:nvGrpSpPr>
        <p:grpSpPr>
          <a:xfrm rot="-8100000">
            <a:off x="9179892" y="692317"/>
            <a:ext cx="11820163" cy="1924271"/>
            <a:chOff x="0" y="0"/>
            <a:chExt cx="4217505" cy="686592"/>
          </a:xfrm>
        </p:grpSpPr>
        <p:sp>
          <p:nvSpPr>
            <p:cNvPr name="Freeform 10" id="10"/>
            <p:cNvSpPr/>
            <p:nvPr/>
          </p:nvSpPr>
          <p:spPr>
            <a:xfrm flipH="false" flipV="false" rot="0">
              <a:off x="0" y="0"/>
              <a:ext cx="4217505" cy="686592"/>
            </a:xfrm>
            <a:custGeom>
              <a:avLst/>
              <a:gdLst/>
              <a:ahLst/>
              <a:cxnLst/>
              <a:rect r="r" b="b" t="t" l="l"/>
              <a:pathLst>
                <a:path h="686592" w="4217505">
                  <a:moveTo>
                    <a:pt x="0" y="0"/>
                  </a:moveTo>
                  <a:lnTo>
                    <a:pt x="4217505" y="0"/>
                  </a:lnTo>
                  <a:lnTo>
                    <a:pt x="4217505" y="686592"/>
                  </a:lnTo>
                  <a:lnTo>
                    <a:pt x="0" y="686592"/>
                  </a:lnTo>
                  <a:close/>
                </a:path>
              </a:pathLst>
            </a:custGeom>
            <a:solidFill>
              <a:srgbClr val="E3A261"/>
            </a:solidFill>
          </p:spPr>
        </p:sp>
        <p:sp>
          <p:nvSpPr>
            <p:cNvPr name="TextBox 11" id="11"/>
            <p:cNvSpPr txBox="true"/>
            <p:nvPr/>
          </p:nvSpPr>
          <p:spPr>
            <a:xfrm>
              <a:off x="0" y="-47625"/>
              <a:ext cx="4217505" cy="734217"/>
            </a:xfrm>
            <a:prstGeom prst="rect">
              <a:avLst/>
            </a:prstGeom>
          </p:spPr>
          <p:txBody>
            <a:bodyPr anchor="ctr" rtlCol="false" tIns="42424" lIns="42424" bIns="42424" rIns="42424"/>
            <a:lstStyle/>
            <a:p>
              <a:pPr algn="ctr">
                <a:lnSpc>
                  <a:spcPts val="2659"/>
                </a:lnSpc>
                <a:spcBef>
                  <a:spcPct val="0"/>
                </a:spcBef>
              </a:pPr>
            </a:p>
          </p:txBody>
        </p:sp>
      </p:grpSp>
      <p:grpSp>
        <p:nvGrpSpPr>
          <p:cNvPr name="Group 12" id="12"/>
          <p:cNvGrpSpPr/>
          <p:nvPr/>
        </p:nvGrpSpPr>
        <p:grpSpPr>
          <a:xfrm rot="-8100000">
            <a:off x="12211244" y="577498"/>
            <a:ext cx="8435703" cy="1683386"/>
            <a:chOff x="0" y="0"/>
            <a:chExt cx="3009910" cy="600642"/>
          </a:xfrm>
        </p:grpSpPr>
        <p:sp>
          <p:nvSpPr>
            <p:cNvPr name="Freeform 13" id="13"/>
            <p:cNvSpPr/>
            <p:nvPr/>
          </p:nvSpPr>
          <p:spPr>
            <a:xfrm flipH="false" flipV="false" rot="0">
              <a:off x="0" y="0"/>
              <a:ext cx="3009909" cy="600642"/>
            </a:xfrm>
            <a:custGeom>
              <a:avLst/>
              <a:gdLst/>
              <a:ahLst/>
              <a:cxnLst/>
              <a:rect r="r" b="b" t="t" l="l"/>
              <a:pathLst>
                <a:path h="600642" w="3009909">
                  <a:moveTo>
                    <a:pt x="0" y="0"/>
                  </a:moveTo>
                  <a:lnTo>
                    <a:pt x="3009909" y="0"/>
                  </a:lnTo>
                  <a:lnTo>
                    <a:pt x="3009909" y="600642"/>
                  </a:lnTo>
                  <a:lnTo>
                    <a:pt x="0" y="600642"/>
                  </a:lnTo>
                  <a:close/>
                </a:path>
              </a:pathLst>
            </a:custGeom>
            <a:solidFill>
              <a:srgbClr val="FEFEFF"/>
            </a:solidFill>
          </p:spPr>
        </p:sp>
        <p:sp>
          <p:nvSpPr>
            <p:cNvPr name="TextBox 14" id="14"/>
            <p:cNvSpPr txBox="true"/>
            <p:nvPr/>
          </p:nvSpPr>
          <p:spPr>
            <a:xfrm>
              <a:off x="0" y="-47625"/>
              <a:ext cx="3009910" cy="648267"/>
            </a:xfrm>
            <a:prstGeom prst="rect">
              <a:avLst/>
            </a:prstGeom>
          </p:spPr>
          <p:txBody>
            <a:bodyPr anchor="ctr" rtlCol="false" tIns="42424" lIns="42424" bIns="42424" rIns="42424"/>
            <a:lstStyle/>
            <a:p>
              <a:pPr algn="ctr">
                <a:lnSpc>
                  <a:spcPts val="2659"/>
                </a:lnSpc>
                <a:spcBef>
                  <a:spcPct val="0"/>
                </a:spcBef>
              </a:pPr>
            </a:p>
          </p:txBody>
        </p:sp>
      </p:grpSp>
      <p:sp>
        <p:nvSpPr>
          <p:cNvPr name="Freeform 15" id="15"/>
          <p:cNvSpPr/>
          <p:nvPr/>
        </p:nvSpPr>
        <p:spPr>
          <a:xfrm flipH="false" flipV="false" rot="2700000">
            <a:off x="13946260" y="938069"/>
            <a:ext cx="5636927" cy="605970"/>
          </a:xfrm>
          <a:custGeom>
            <a:avLst/>
            <a:gdLst/>
            <a:ahLst/>
            <a:cxnLst/>
            <a:rect r="r" b="b" t="t" l="l"/>
            <a:pathLst>
              <a:path h="605970" w="5636927">
                <a:moveTo>
                  <a:pt x="0" y="0"/>
                </a:moveTo>
                <a:lnTo>
                  <a:pt x="5636927" y="0"/>
                </a:lnTo>
                <a:lnTo>
                  <a:pt x="5636927" y="605970"/>
                </a:lnTo>
                <a:lnTo>
                  <a:pt x="0" y="605970"/>
                </a:lnTo>
                <a:lnTo>
                  <a:pt x="0" y="0"/>
                </a:lnTo>
                <a:close/>
              </a:path>
            </a:pathLst>
          </a:custGeom>
          <a:blipFill>
            <a:blip r:embed="rId4"/>
            <a:stretch>
              <a:fillRect l="0" t="0" r="0" b="0"/>
            </a:stretch>
          </a:blipFill>
        </p:spPr>
      </p:sp>
      <p:grpSp>
        <p:nvGrpSpPr>
          <p:cNvPr name="Group 16" id="16"/>
          <p:cNvGrpSpPr/>
          <p:nvPr/>
        </p:nvGrpSpPr>
        <p:grpSpPr>
          <a:xfrm rot="0">
            <a:off x="9736005" y="1148729"/>
            <a:ext cx="6693090" cy="4114800"/>
            <a:chOff x="0" y="0"/>
            <a:chExt cx="8924120" cy="5486400"/>
          </a:xfrm>
        </p:grpSpPr>
        <p:pic>
          <p:nvPicPr>
            <p:cNvPr name="Picture 17" id="17"/>
            <p:cNvPicPr>
              <a:picLocks noChangeAspect="true"/>
            </p:cNvPicPr>
            <p:nvPr/>
          </p:nvPicPr>
          <p:blipFill>
            <a:blip r:embed="rId5"/>
            <a:srcRect l="0" t="2452" r="0" b="36069"/>
            <a:stretch>
              <a:fillRect/>
            </a:stretch>
          </p:blipFill>
          <p:spPr>
            <a:xfrm flipH="false" flipV="false">
              <a:off x="0" y="0"/>
              <a:ext cx="8924120" cy="5486400"/>
            </a:xfrm>
            <a:prstGeom prst="rect">
              <a:avLst/>
            </a:prstGeom>
          </p:spPr>
        </p:pic>
      </p:grpSp>
      <p:grpSp>
        <p:nvGrpSpPr>
          <p:cNvPr name="Group 18" id="18"/>
          <p:cNvGrpSpPr/>
          <p:nvPr/>
        </p:nvGrpSpPr>
        <p:grpSpPr>
          <a:xfrm rot="-8100000">
            <a:off x="14335979" y="-956343"/>
            <a:ext cx="5846643" cy="1924271"/>
            <a:chOff x="0" y="0"/>
            <a:chExt cx="2086117" cy="686592"/>
          </a:xfrm>
        </p:grpSpPr>
        <p:sp>
          <p:nvSpPr>
            <p:cNvPr name="Freeform 19" id="19"/>
            <p:cNvSpPr/>
            <p:nvPr/>
          </p:nvSpPr>
          <p:spPr>
            <a:xfrm flipH="false" flipV="false" rot="0">
              <a:off x="0" y="0"/>
              <a:ext cx="2086117" cy="686592"/>
            </a:xfrm>
            <a:custGeom>
              <a:avLst/>
              <a:gdLst/>
              <a:ahLst/>
              <a:cxnLst/>
              <a:rect r="r" b="b" t="t" l="l"/>
              <a:pathLst>
                <a:path h="686592" w="2086117">
                  <a:moveTo>
                    <a:pt x="0" y="0"/>
                  </a:moveTo>
                  <a:lnTo>
                    <a:pt x="2086117" y="0"/>
                  </a:lnTo>
                  <a:lnTo>
                    <a:pt x="2086117" y="686592"/>
                  </a:lnTo>
                  <a:lnTo>
                    <a:pt x="0" y="686592"/>
                  </a:lnTo>
                  <a:close/>
                </a:path>
              </a:pathLst>
            </a:custGeom>
            <a:solidFill>
              <a:srgbClr val="E3A261"/>
            </a:solidFill>
          </p:spPr>
        </p:sp>
        <p:sp>
          <p:nvSpPr>
            <p:cNvPr name="TextBox 20" id="20"/>
            <p:cNvSpPr txBox="true"/>
            <p:nvPr/>
          </p:nvSpPr>
          <p:spPr>
            <a:xfrm>
              <a:off x="0" y="-47625"/>
              <a:ext cx="2086117" cy="734217"/>
            </a:xfrm>
            <a:prstGeom prst="rect">
              <a:avLst/>
            </a:prstGeom>
          </p:spPr>
          <p:txBody>
            <a:bodyPr anchor="ctr" rtlCol="false" tIns="42424" lIns="42424" bIns="42424" rIns="42424"/>
            <a:lstStyle/>
            <a:p>
              <a:pPr algn="ctr">
                <a:lnSpc>
                  <a:spcPts val="2659"/>
                </a:lnSpc>
                <a:spcBef>
                  <a:spcPct val="0"/>
                </a:spcBef>
              </a:pPr>
            </a:p>
          </p:txBody>
        </p:sp>
      </p:grpSp>
      <p:grpSp>
        <p:nvGrpSpPr>
          <p:cNvPr name="Group 21" id="21"/>
          <p:cNvGrpSpPr/>
          <p:nvPr/>
        </p:nvGrpSpPr>
        <p:grpSpPr>
          <a:xfrm rot="0">
            <a:off x="1028700" y="5021963"/>
            <a:ext cx="7660333" cy="4114800"/>
            <a:chOff x="0" y="0"/>
            <a:chExt cx="10213777" cy="5486400"/>
          </a:xfrm>
        </p:grpSpPr>
        <p:pic>
          <p:nvPicPr>
            <p:cNvPr name="Picture 22" id="22"/>
            <p:cNvPicPr>
              <a:picLocks noChangeAspect="true"/>
            </p:cNvPicPr>
            <p:nvPr/>
          </p:nvPicPr>
          <p:blipFill>
            <a:blip r:embed="rId6"/>
            <a:srcRect l="9898" t="0" r="9898" b="0"/>
            <a:stretch>
              <a:fillRect/>
            </a:stretch>
          </p:blipFill>
          <p:spPr>
            <a:xfrm flipH="false" flipV="false">
              <a:off x="0" y="0"/>
              <a:ext cx="10213777" cy="5486400"/>
            </a:xfrm>
            <a:prstGeom prst="rect">
              <a:avLst/>
            </a:prstGeom>
          </p:spPr>
        </p:pic>
      </p:grpSp>
      <p:sp>
        <p:nvSpPr>
          <p:cNvPr name="TextBox 23" id="23"/>
          <p:cNvSpPr txBox="true"/>
          <p:nvPr/>
        </p:nvSpPr>
        <p:spPr>
          <a:xfrm rot="0">
            <a:off x="201470" y="1650379"/>
            <a:ext cx="7660333" cy="1416050"/>
          </a:xfrm>
          <a:prstGeom prst="rect">
            <a:avLst/>
          </a:prstGeom>
        </p:spPr>
        <p:txBody>
          <a:bodyPr anchor="t" rtlCol="false" tIns="0" lIns="0" bIns="0" rIns="0">
            <a:spAutoFit/>
          </a:bodyPr>
          <a:lstStyle/>
          <a:p>
            <a:pPr algn="l" marL="0" indent="0" lvl="0">
              <a:lnSpc>
                <a:spcPts val="5500"/>
              </a:lnSpc>
              <a:spcBef>
                <a:spcPct val="0"/>
              </a:spcBef>
            </a:pPr>
            <a:r>
              <a:rPr lang="en-US" b="true" sz="5000">
                <a:solidFill>
                  <a:srgbClr val="FEFEFF"/>
                </a:solidFill>
                <a:latin typeface="Josefin Sans Bold"/>
                <a:ea typeface="Josefin Sans Bold"/>
                <a:cs typeface="Josefin Sans Bold"/>
                <a:sym typeface="Josefin Sans Bold"/>
              </a:rPr>
              <a:t>Speech Therapy Staffing Models</a:t>
            </a:r>
          </a:p>
        </p:txBody>
      </p:sp>
      <p:sp>
        <p:nvSpPr>
          <p:cNvPr name="TextBox 24" id="24"/>
          <p:cNvSpPr txBox="true"/>
          <p:nvPr/>
        </p:nvSpPr>
        <p:spPr>
          <a:xfrm rot="0">
            <a:off x="9144000" y="5843271"/>
            <a:ext cx="8906424" cy="3948429"/>
          </a:xfrm>
          <a:prstGeom prst="rect">
            <a:avLst/>
          </a:prstGeom>
        </p:spPr>
        <p:txBody>
          <a:bodyPr anchor="t" rtlCol="false" tIns="0" lIns="0" bIns="0" rIns="0">
            <a:spAutoFit/>
          </a:bodyPr>
          <a:lstStyle/>
          <a:p>
            <a:pPr algn="l">
              <a:lnSpc>
                <a:spcPts val="3920"/>
              </a:lnSpc>
            </a:pPr>
            <a:r>
              <a:rPr lang="en-US" sz="2800">
                <a:solidFill>
                  <a:srgbClr val="040404"/>
                </a:solidFill>
                <a:latin typeface="Josefin Sans"/>
                <a:ea typeface="Josefin Sans"/>
                <a:cs typeface="Josefin Sans"/>
                <a:sym typeface="Josefin Sans"/>
              </a:rPr>
              <a:t>Healthcare facilities can use several different staffing models for speech therapy staffing. In-house staffing involves hiring speech therapists directly as employees. </a:t>
            </a:r>
          </a:p>
          <a:p>
            <a:pPr algn="l">
              <a:lnSpc>
                <a:spcPts val="3920"/>
              </a:lnSpc>
            </a:pPr>
          </a:p>
          <a:p>
            <a:pPr algn="l">
              <a:lnSpc>
                <a:spcPts val="3920"/>
              </a:lnSpc>
            </a:pPr>
            <a:r>
              <a:rPr lang="en-US" sz="2800">
                <a:solidFill>
                  <a:srgbClr val="040404"/>
                </a:solidFill>
                <a:latin typeface="Josefin Sans"/>
                <a:ea typeface="Josefin Sans"/>
                <a:cs typeface="Josefin Sans"/>
                <a:sym typeface="Josefin Sans"/>
              </a:rPr>
              <a:t>Hybrid staffing involves a combination of in-house and contract staffing. As with any model, there are advantages and disadvantages, and facilities should choose the model that best suits their needs.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2700000">
            <a:off x="3826817" y="519180"/>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grpSp>
        <p:nvGrpSpPr>
          <p:cNvPr name="Group 4" id="4"/>
          <p:cNvGrpSpPr/>
          <p:nvPr/>
        </p:nvGrpSpPr>
        <p:grpSpPr>
          <a:xfrm rot="-8100000">
            <a:off x="5876289" y="161638"/>
            <a:ext cx="4275519" cy="1410169"/>
            <a:chOff x="0" y="0"/>
            <a:chExt cx="1273995" cy="420194"/>
          </a:xfrm>
        </p:grpSpPr>
        <p:sp>
          <p:nvSpPr>
            <p:cNvPr name="Freeform 5" id="5"/>
            <p:cNvSpPr/>
            <p:nvPr/>
          </p:nvSpPr>
          <p:spPr>
            <a:xfrm flipH="false" flipV="false" rot="0">
              <a:off x="0" y="0"/>
              <a:ext cx="1273995" cy="420194"/>
            </a:xfrm>
            <a:custGeom>
              <a:avLst/>
              <a:gdLst/>
              <a:ahLst/>
              <a:cxnLst/>
              <a:rect r="r" b="b" t="t" l="l"/>
              <a:pathLst>
                <a:path h="420194" w="1273995">
                  <a:moveTo>
                    <a:pt x="0" y="0"/>
                  </a:moveTo>
                  <a:lnTo>
                    <a:pt x="1273995" y="0"/>
                  </a:lnTo>
                  <a:lnTo>
                    <a:pt x="1273995" y="420194"/>
                  </a:lnTo>
                  <a:lnTo>
                    <a:pt x="0" y="420194"/>
                  </a:lnTo>
                  <a:close/>
                </a:path>
              </a:pathLst>
            </a:custGeom>
            <a:solidFill>
              <a:srgbClr val="FEFEFF"/>
            </a:solidFill>
          </p:spPr>
        </p:sp>
        <p:sp>
          <p:nvSpPr>
            <p:cNvPr name="TextBox 6" id="6"/>
            <p:cNvSpPr txBox="true"/>
            <p:nvPr/>
          </p:nvSpPr>
          <p:spPr>
            <a:xfrm>
              <a:off x="0" y="-47625"/>
              <a:ext cx="1273995" cy="467819"/>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4743053" y="-287989"/>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grpSp>
        <p:nvGrpSpPr>
          <p:cNvPr name="Group 8" id="8"/>
          <p:cNvGrpSpPr/>
          <p:nvPr/>
        </p:nvGrpSpPr>
        <p:grpSpPr>
          <a:xfrm rot="-8100000">
            <a:off x="6778257" y="-611085"/>
            <a:ext cx="4275519" cy="1369813"/>
            <a:chOff x="0" y="0"/>
            <a:chExt cx="1273995" cy="408169"/>
          </a:xfrm>
        </p:grpSpPr>
        <p:sp>
          <p:nvSpPr>
            <p:cNvPr name="Freeform 9" id="9"/>
            <p:cNvSpPr/>
            <p:nvPr/>
          </p:nvSpPr>
          <p:spPr>
            <a:xfrm flipH="false" flipV="false" rot="0">
              <a:off x="0" y="0"/>
              <a:ext cx="1273995" cy="408169"/>
            </a:xfrm>
            <a:custGeom>
              <a:avLst/>
              <a:gdLst/>
              <a:ahLst/>
              <a:cxnLst/>
              <a:rect r="r" b="b" t="t" l="l"/>
              <a:pathLst>
                <a:path h="408169" w="1273995">
                  <a:moveTo>
                    <a:pt x="0" y="0"/>
                  </a:moveTo>
                  <a:lnTo>
                    <a:pt x="1273995" y="0"/>
                  </a:lnTo>
                  <a:lnTo>
                    <a:pt x="1273995" y="408169"/>
                  </a:lnTo>
                  <a:lnTo>
                    <a:pt x="0" y="408169"/>
                  </a:lnTo>
                  <a:close/>
                </a:path>
              </a:pathLst>
            </a:custGeom>
            <a:solidFill>
              <a:srgbClr val="E3A261"/>
            </a:solidFill>
          </p:spPr>
        </p:sp>
        <p:sp>
          <p:nvSpPr>
            <p:cNvPr name="TextBox 10" id="10"/>
            <p:cNvSpPr txBox="true"/>
            <p:nvPr/>
          </p:nvSpPr>
          <p:spPr>
            <a:xfrm>
              <a:off x="0" y="-47625"/>
              <a:ext cx="1273995" cy="455794"/>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2700000">
            <a:off x="9562903" y="-1975037"/>
            <a:ext cx="11641929" cy="11641929"/>
          </a:xfrm>
          <a:custGeom>
            <a:avLst/>
            <a:gdLst/>
            <a:ahLst/>
            <a:cxnLst/>
            <a:rect r="r" b="b" t="t" l="l"/>
            <a:pathLst>
              <a:path h="11641929" w="11641929">
                <a:moveTo>
                  <a:pt x="0" y="0"/>
                </a:moveTo>
                <a:lnTo>
                  <a:pt x="11641929" y="0"/>
                </a:lnTo>
                <a:lnTo>
                  <a:pt x="11641929" y="11641930"/>
                </a:lnTo>
                <a:lnTo>
                  <a:pt x="0" y="11641930"/>
                </a:lnTo>
                <a:lnTo>
                  <a:pt x="0" y="0"/>
                </a:lnTo>
                <a:close/>
              </a:path>
            </a:pathLst>
          </a:custGeom>
          <a:blipFill>
            <a:blip r:embed="rId4">
              <a:alphaModFix amt="58000"/>
            </a:blip>
            <a:stretch>
              <a:fillRect l="0" t="0" r="0" b="0"/>
            </a:stretch>
          </a:blipFill>
        </p:spPr>
      </p:sp>
      <p:grpSp>
        <p:nvGrpSpPr>
          <p:cNvPr name="Group 12" id="12"/>
          <p:cNvGrpSpPr/>
          <p:nvPr/>
        </p:nvGrpSpPr>
        <p:grpSpPr>
          <a:xfrm rot="-2700000">
            <a:off x="9894321" y="-1643619"/>
            <a:ext cx="10863149" cy="10863149"/>
            <a:chOff x="0" y="0"/>
            <a:chExt cx="2041549" cy="2041549"/>
          </a:xfrm>
        </p:grpSpPr>
        <p:sp>
          <p:nvSpPr>
            <p:cNvPr name="Freeform 13" id="13"/>
            <p:cNvSpPr/>
            <p:nvPr/>
          </p:nvSpPr>
          <p:spPr>
            <a:xfrm flipH="false" flipV="false" rot="0">
              <a:off x="0" y="0"/>
              <a:ext cx="2041549" cy="2041549"/>
            </a:xfrm>
            <a:custGeom>
              <a:avLst/>
              <a:gdLst/>
              <a:ahLst/>
              <a:cxnLst/>
              <a:rect r="r" b="b" t="t" l="l"/>
              <a:pathLst>
                <a:path h="2041549" w="2041549">
                  <a:moveTo>
                    <a:pt x="71268" y="0"/>
                  </a:moveTo>
                  <a:lnTo>
                    <a:pt x="1970282" y="0"/>
                  </a:lnTo>
                  <a:cubicBezTo>
                    <a:pt x="1989183" y="0"/>
                    <a:pt x="2007310" y="7509"/>
                    <a:pt x="2020675" y="20874"/>
                  </a:cubicBezTo>
                  <a:cubicBezTo>
                    <a:pt x="2034041" y="34239"/>
                    <a:pt x="2041549" y="52366"/>
                    <a:pt x="2041549" y="71268"/>
                  </a:cubicBezTo>
                  <a:lnTo>
                    <a:pt x="2041549" y="1970282"/>
                  </a:lnTo>
                  <a:cubicBezTo>
                    <a:pt x="2041549" y="2009642"/>
                    <a:pt x="2009642" y="2041549"/>
                    <a:pt x="1970282" y="2041549"/>
                  </a:cubicBezTo>
                  <a:lnTo>
                    <a:pt x="71268" y="2041549"/>
                  </a:lnTo>
                  <a:cubicBezTo>
                    <a:pt x="31908" y="2041549"/>
                    <a:pt x="0" y="2009642"/>
                    <a:pt x="0" y="1970282"/>
                  </a:cubicBezTo>
                  <a:lnTo>
                    <a:pt x="0" y="71268"/>
                  </a:lnTo>
                  <a:cubicBezTo>
                    <a:pt x="0" y="31908"/>
                    <a:pt x="31908" y="0"/>
                    <a:pt x="71268" y="0"/>
                  </a:cubicBezTo>
                  <a:close/>
                </a:path>
              </a:pathLst>
            </a:custGeom>
            <a:solidFill>
              <a:srgbClr val="505050"/>
            </a:solidFill>
          </p:spPr>
        </p:sp>
        <p:sp>
          <p:nvSpPr>
            <p:cNvPr name="TextBox 14" id="14"/>
            <p:cNvSpPr txBox="true"/>
            <p:nvPr/>
          </p:nvSpPr>
          <p:spPr>
            <a:xfrm>
              <a:off x="0" y="-47625"/>
              <a:ext cx="2041549" cy="2089174"/>
            </a:xfrm>
            <a:prstGeom prst="rect">
              <a:avLst/>
            </a:prstGeom>
          </p:spPr>
          <p:txBody>
            <a:bodyPr anchor="ctr" rtlCol="false" tIns="50800" lIns="50800" bIns="50800" rIns="50800"/>
            <a:lstStyle/>
            <a:p>
              <a:pPr algn="ctr">
                <a:lnSpc>
                  <a:spcPts val="2659"/>
                </a:lnSpc>
                <a:spcBef>
                  <a:spcPct val="0"/>
                </a:spcBef>
              </a:pPr>
            </a:p>
          </p:txBody>
        </p:sp>
      </p:grpSp>
      <p:grpSp>
        <p:nvGrpSpPr>
          <p:cNvPr name="Group 15" id="15"/>
          <p:cNvGrpSpPr/>
          <p:nvPr/>
        </p:nvGrpSpPr>
        <p:grpSpPr>
          <a:xfrm rot="0">
            <a:off x="8109299" y="-2965527"/>
            <a:ext cx="13403282" cy="13403282"/>
            <a:chOff x="0" y="0"/>
            <a:chExt cx="812800" cy="812800"/>
          </a:xfrm>
        </p:grpSpPr>
        <p:sp>
          <p:nvSpPr>
            <p:cNvPr name="Freeform 16" id="16"/>
            <p:cNvSpPr/>
            <p:nvPr/>
          </p:nvSpPr>
          <p:spPr>
            <a:xfrm flipH="false" flipV="false" rot="0">
              <a:off x="14834" y="14834"/>
              <a:ext cx="783132" cy="783132"/>
            </a:xfrm>
            <a:custGeom>
              <a:avLst/>
              <a:gdLst/>
              <a:ahLst/>
              <a:cxnLst/>
              <a:rect r="r" b="b" t="t" l="l"/>
              <a:pathLst>
                <a:path h="783132" w="783132">
                  <a:moveTo>
                    <a:pt x="416889" y="10489"/>
                  </a:moveTo>
                  <a:lnTo>
                    <a:pt x="772643" y="366243"/>
                  </a:lnTo>
                  <a:cubicBezTo>
                    <a:pt x="779359" y="372959"/>
                    <a:pt x="783132" y="382068"/>
                    <a:pt x="783132" y="391566"/>
                  </a:cubicBezTo>
                  <a:cubicBezTo>
                    <a:pt x="783132" y="401064"/>
                    <a:pt x="779359" y="410173"/>
                    <a:pt x="772643" y="416889"/>
                  </a:cubicBezTo>
                  <a:lnTo>
                    <a:pt x="416889" y="772643"/>
                  </a:lnTo>
                  <a:cubicBezTo>
                    <a:pt x="410173" y="779359"/>
                    <a:pt x="401064" y="783132"/>
                    <a:pt x="391566" y="783132"/>
                  </a:cubicBezTo>
                  <a:cubicBezTo>
                    <a:pt x="382068" y="783132"/>
                    <a:pt x="372959" y="779359"/>
                    <a:pt x="366243" y="772643"/>
                  </a:cubicBezTo>
                  <a:lnTo>
                    <a:pt x="10489" y="416889"/>
                  </a:lnTo>
                  <a:cubicBezTo>
                    <a:pt x="3773" y="410173"/>
                    <a:pt x="0" y="401064"/>
                    <a:pt x="0" y="391566"/>
                  </a:cubicBezTo>
                  <a:cubicBezTo>
                    <a:pt x="0" y="382068"/>
                    <a:pt x="3773" y="372959"/>
                    <a:pt x="10489" y="366243"/>
                  </a:cubicBezTo>
                  <a:lnTo>
                    <a:pt x="366243" y="10489"/>
                  </a:lnTo>
                  <a:cubicBezTo>
                    <a:pt x="372959" y="3773"/>
                    <a:pt x="382068" y="0"/>
                    <a:pt x="391566" y="0"/>
                  </a:cubicBezTo>
                  <a:cubicBezTo>
                    <a:pt x="401064" y="0"/>
                    <a:pt x="410173" y="3773"/>
                    <a:pt x="416889" y="10489"/>
                  </a:cubicBezTo>
                  <a:close/>
                </a:path>
              </a:pathLst>
            </a:custGeom>
            <a:blipFill>
              <a:blip r:embed="rId5"/>
              <a:stretch>
                <a:fillRect l="0" t="0" r="0" b="0"/>
              </a:stretch>
            </a:blipFill>
          </p:spPr>
        </p:sp>
      </p:grpSp>
      <p:sp>
        <p:nvSpPr>
          <p:cNvPr name="Freeform 17" id="17"/>
          <p:cNvSpPr/>
          <p:nvPr/>
        </p:nvSpPr>
        <p:spPr>
          <a:xfrm flipH="false" flipV="false" rot="8100000">
            <a:off x="7965362" y="10637768"/>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grpSp>
        <p:nvGrpSpPr>
          <p:cNvPr name="Group 18" id="18"/>
          <p:cNvGrpSpPr/>
          <p:nvPr/>
        </p:nvGrpSpPr>
        <p:grpSpPr>
          <a:xfrm rot="-2700000">
            <a:off x="10719628" y="6615897"/>
            <a:ext cx="10211745" cy="2440924"/>
            <a:chOff x="0" y="0"/>
            <a:chExt cx="3042837" cy="727333"/>
          </a:xfrm>
        </p:grpSpPr>
        <p:sp>
          <p:nvSpPr>
            <p:cNvPr name="Freeform 19" id="19"/>
            <p:cNvSpPr/>
            <p:nvPr/>
          </p:nvSpPr>
          <p:spPr>
            <a:xfrm flipH="false" flipV="false" rot="0">
              <a:off x="0" y="0"/>
              <a:ext cx="3042837" cy="727333"/>
            </a:xfrm>
            <a:custGeom>
              <a:avLst/>
              <a:gdLst/>
              <a:ahLst/>
              <a:cxnLst/>
              <a:rect r="r" b="b" t="t" l="l"/>
              <a:pathLst>
                <a:path h="727333" w="3042837">
                  <a:moveTo>
                    <a:pt x="0" y="0"/>
                  </a:moveTo>
                  <a:lnTo>
                    <a:pt x="3042837" y="0"/>
                  </a:lnTo>
                  <a:lnTo>
                    <a:pt x="3042837" y="727333"/>
                  </a:lnTo>
                  <a:lnTo>
                    <a:pt x="0" y="727333"/>
                  </a:lnTo>
                  <a:close/>
                </a:path>
              </a:pathLst>
            </a:custGeom>
            <a:solidFill>
              <a:srgbClr val="FEFEFF"/>
            </a:solidFill>
          </p:spPr>
        </p:sp>
        <p:sp>
          <p:nvSpPr>
            <p:cNvPr name="TextBox 20" id="20"/>
            <p:cNvSpPr txBox="true"/>
            <p:nvPr/>
          </p:nvSpPr>
          <p:spPr>
            <a:xfrm>
              <a:off x="0" y="-47625"/>
              <a:ext cx="3042837" cy="774958"/>
            </a:xfrm>
            <a:prstGeom prst="rect">
              <a:avLst/>
            </a:prstGeom>
          </p:spPr>
          <p:txBody>
            <a:bodyPr anchor="ctr" rtlCol="false" tIns="50800" lIns="50800" bIns="50800" rIns="50800"/>
            <a:lstStyle/>
            <a:p>
              <a:pPr algn="ctr">
                <a:lnSpc>
                  <a:spcPts val="2659"/>
                </a:lnSpc>
                <a:spcBef>
                  <a:spcPct val="0"/>
                </a:spcBef>
              </a:pPr>
            </a:p>
          </p:txBody>
        </p:sp>
      </p:grpSp>
      <p:sp>
        <p:nvSpPr>
          <p:cNvPr name="Freeform 21" id="21"/>
          <p:cNvSpPr/>
          <p:nvPr/>
        </p:nvSpPr>
        <p:spPr>
          <a:xfrm flipH="false" flipV="false" rot="8100000">
            <a:off x="13721104" y="8138017"/>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grpSp>
        <p:nvGrpSpPr>
          <p:cNvPr name="Group 22" id="22"/>
          <p:cNvGrpSpPr/>
          <p:nvPr/>
        </p:nvGrpSpPr>
        <p:grpSpPr>
          <a:xfrm rot="-2700000">
            <a:off x="14773604" y="8138004"/>
            <a:ext cx="5641848" cy="2550578"/>
            <a:chOff x="0" y="0"/>
            <a:chExt cx="1681125" cy="760006"/>
          </a:xfrm>
        </p:grpSpPr>
        <p:sp>
          <p:nvSpPr>
            <p:cNvPr name="Freeform 23" id="23"/>
            <p:cNvSpPr/>
            <p:nvPr/>
          </p:nvSpPr>
          <p:spPr>
            <a:xfrm flipH="false" flipV="false" rot="0">
              <a:off x="0" y="0"/>
              <a:ext cx="1681125" cy="760006"/>
            </a:xfrm>
            <a:custGeom>
              <a:avLst/>
              <a:gdLst/>
              <a:ahLst/>
              <a:cxnLst/>
              <a:rect r="r" b="b" t="t" l="l"/>
              <a:pathLst>
                <a:path h="760006" w="1681125">
                  <a:moveTo>
                    <a:pt x="0" y="0"/>
                  </a:moveTo>
                  <a:lnTo>
                    <a:pt x="1681125" y="0"/>
                  </a:lnTo>
                  <a:lnTo>
                    <a:pt x="1681125" y="760006"/>
                  </a:lnTo>
                  <a:lnTo>
                    <a:pt x="0" y="760006"/>
                  </a:lnTo>
                  <a:close/>
                </a:path>
              </a:pathLst>
            </a:custGeom>
            <a:solidFill>
              <a:srgbClr val="E3A261"/>
            </a:solidFill>
          </p:spPr>
        </p:sp>
        <p:sp>
          <p:nvSpPr>
            <p:cNvPr name="TextBox 24" id="24"/>
            <p:cNvSpPr txBox="true"/>
            <p:nvPr/>
          </p:nvSpPr>
          <p:spPr>
            <a:xfrm>
              <a:off x="0" y="-47625"/>
              <a:ext cx="1681125" cy="807631"/>
            </a:xfrm>
            <a:prstGeom prst="rect">
              <a:avLst/>
            </a:prstGeom>
          </p:spPr>
          <p:txBody>
            <a:bodyPr anchor="ctr" rtlCol="false" tIns="50800" lIns="50800" bIns="50800" rIns="50800"/>
            <a:lstStyle/>
            <a:p>
              <a:pPr algn="ctr">
                <a:lnSpc>
                  <a:spcPts val="2659"/>
                </a:lnSpc>
                <a:spcBef>
                  <a:spcPct val="0"/>
                </a:spcBef>
              </a:pPr>
            </a:p>
          </p:txBody>
        </p:sp>
      </p:grpSp>
      <p:sp>
        <p:nvSpPr>
          <p:cNvPr name="TextBox 25" id="25"/>
          <p:cNvSpPr txBox="true"/>
          <p:nvPr/>
        </p:nvSpPr>
        <p:spPr>
          <a:xfrm rot="0">
            <a:off x="303548" y="4644849"/>
            <a:ext cx="7710501" cy="3648710"/>
          </a:xfrm>
          <a:prstGeom prst="rect">
            <a:avLst/>
          </a:prstGeom>
        </p:spPr>
        <p:txBody>
          <a:bodyPr anchor="t" rtlCol="false" tIns="0" lIns="0" bIns="0" rIns="0">
            <a:spAutoFit/>
          </a:bodyPr>
          <a:lstStyle/>
          <a:p>
            <a:pPr algn="l">
              <a:lnSpc>
                <a:spcPts val="3640"/>
              </a:lnSpc>
            </a:pPr>
            <a:r>
              <a:rPr lang="en-US" sz="2600">
                <a:solidFill>
                  <a:srgbClr val="000000"/>
                </a:solidFill>
                <a:latin typeface="Josefin Sans"/>
                <a:ea typeface="Josefin Sans"/>
                <a:cs typeface="Josefin Sans"/>
                <a:sym typeface="Josefin Sans"/>
              </a:rPr>
              <a:t>Adequate speech therapy staffing can have a positive impact on healthcare facilities. </a:t>
            </a:r>
          </a:p>
          <a:p>
            <a:pPr algn="l">
              <a:lnSpc>
                <a:spcPts val="3640"/>
              </a:lnSpc>
            </a:pPr>
            <a:r>
              <a:rPr lang="en-US" sz="2600">
                <a:solidFill>
                  <a:srgbClr val="000000"/>
                </a:solidFill>
                <a:latin typeface="Josefin Sans"/>
                <a:ea typeface="Josefin Sans"/>
                <a:cs typeface="Josefin Sans"/>
                <a:sym typeface="Josefin Sans"/>
              </a:rPr>
              <a:t>It can lead to improved patient satisfaction, higher productivity, and better financial performance. </a:t>
            </a:r>
          </a:p>
          <a:p>
            <a:pPr algn="l">
              <a:lnSpc>
                <a:spcPts val="3640"/>
              </a:lnSpc>
            </a:pPr>
          </a:p>
          <a:p>
            <a:pPr algn="l">
              <a:lnSpc>
                <a:spcPts val="3640"/>
              </a:lnSpc>
              <a:spcBef>
                <a:spcPct val="0"/>
              </a:spcBef>
            </a:pPr>
            <a:r>
              <a:rPr lang="en-US" sz="2600">
                <a:solidFill>
                  <a:srgbClr val="000000"/>
                </a:solidFill>
                <a:latin typeface="Josefin Sans"/>
                <a:ea typeface="Josefin Sans"/>
                <a:cs typeface="Josefin Sans"/>
                <a:sym typeface="Josefin Sans"/>
              </a:rPr>
              <a:t>Providing high-quality speech therapy services can also help facilities stand out from their competitors, attracting more patients and increasing revenue.</a:t>
            </a:r>
          </a:p>
        </p:txBody>
      </p:sp>
      <p:sp>
        <p:nvSpPr>
          <p:cNvPr name="TextBox 26" id="26"/>
          <p:cNvSpPr txBox="true"/>
          <p:nvPr/>
        </p:nvSpPr>
        <p:spPr>
          <a:xfrm rot="0">
            <a:off x="303548" y="1659356"/>
            <a:ext cx="7151781" cy="2635237"/>
          </a:xfrm>
          <a:prstGeom prst="rect">
            <a:avLst/>
          </a:prstGeom>
        </p:spPr>
        <p:txBody>
          <a:bodyPr anchor="t" rtlCol="false" tIns="0" lIns="0" bIns="0" rIns="0">
            <a:spAutoFit/>
          </a:bodyPr>
          <a:lstStyle/>
          <a:p>
            <a:pPr algn="l">
              <a:lnSpc>
                <a:spcPts val="7000"/>
              </a:lnSpc>
            </a:pPr>
            <a:r>
              <a:rPr lang="en-US" sz="5000" b="true">
                <a:solidFill>
                  <a:srgbClr val="000000"/>
                </a:solidFill>
                <a:latin typeface="Josefin Sans Bold"/>
                <a:ea typeface="Josefin Sans Bold"/>
                <a:cs typeface="Josefin Sans Bold"/>
                <a:sym typeface="Josefin Sans Bold"/>
              </a:rPr>
              <a:t>Impact of Speech Therapy Staffing on Healthcare Facilities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sp>
        <p:nvSpPr>
          <p:cNvPr name="Freeform 3" id="3"/>
          <p:cNvSpPr/>
          <p:nvPr/>
        </p:nvSpPr>
        <p:spPr>
          <a:xfrm flipH="false" flipV="false" rot="2700000">
            <a:off x="3826817" y="519180"/>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grpSp>
        <p:nvGrpSpPr>
          <p:cNvPr name="Group 4" id="4"/>
          <p:cNvGrpSpPr/>
          <p:nvPr/>
        </p:nvGrpSpPr>
        <p:grpSpPr>
          <a:xfrm rot="-8100000">
            <a:off x="5524979" y="1009777"/>
            <a:ext cx="6674419" cy="1410169"/>
            <a:chOff x="0" y="0"/>
            <a:chExt cx="1988805" cy="420194"/>
          </a:xfrm>
        </p:grpSpPr>
        <p:sp>
          <p:nvSpPr>
            <p:cNvPr name="Freeform 5" id="5"/>
            <p:cNvSpPr/>
            <p:nvPr/>
          </p:nvSpPr>
          <p:spPr>
            <a:xfrm flipH="false" flipV="false" rot="0">
              <a:off x="0" y="0"/>
              <a:ext cx="1988805" cy="420194"/>
            </a:xfrm>
            <a:custGeom>
              <a:avLst/>
              <a:gdLst/>
              <a:ahLst/>
              <a:cxnLst/>
              <a:rect r="r" b="b" t="t" l="l"/>
              <a:pathLst>
                <a:path h="420194" w="1988805">
                  <a:moveTo>
                    <a:pt x="0" y="0"/>
                  </a:moveTo>
                  <a:lnTo>
                    <a:pt x="1988805" y="0"/>
                  </a:lnTo>
                  <a:lnTo>
                    <a:pt x="1988805" y="420194"/>
                  </a:lnTo>
                  <a:lnTo>
                    <a:pt x="0" y="420194"/>
                  </a:lnTo>
                  <a:close/>
                </a:path>
              </a:pathLst>
            </a:custGeom>
            <a:solidFill>
              <a:srgbClr val="FEFEFF"/>
            </a:solidFill>
          </p:spPr>
        </p:sp>
        <p:sp>
          <p:nvSpPr>
            <p:cNvPr name="TextBox 6" id="6"/>
            <p:cNvSpPr txBox="true"/>
            <p:nvPr/>
          </p:nvSpPr>
          <p:spPr>
            <a:xfrm>
              <a:off x="0" y="-47625"/>
              <a:ext cx="1988805" cy="467819"/>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4743053" y="-287989"/>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grpSp>
        <p:nvGrpSpPr>
          <p:cNvPr name="Group 8" id="8"/>
          <p:cNvGrpSpPr/>
          <p:nvPr/>
        </p:nvGrpSpPr>
        <p:grpSpPr>
          <a:xfrm rot="-8100000">
            <a:off x="6469429" y="134491"/>
            <a:ext cx="6384326" cy="1369813"/>
            <a:chOff x="0" y="0"/>
            <a:chExt cx="1902365" cy="408169"/>
          </a:xfrm>
        </p:grpSpPr>
        <p:sp>
          <p:nvSpPr>
            <p:cNvPr name="Freeform 9" id="9"/>
            <p:cNvSpPr/>
            <p:nvPr/>
          </p:nvSpPr>
          <p:spPr>
            <a:xfrm flipH="false" flipV="false" rot="0">
              <a:off x="0" y="0"/>
              <a:ext cx="1902365" cy="408169"/>
            </a:xfrm>
            <a:custGeom>
              <a:avLst/>
              <a:gdLst/>
              <a:ahLst/>
              <a:cxnLst/>
              <a:rect r="r" b="b" t="t" l="l"/>
              <a:pathLst>
                <a:path h="408169" w="1902365">
                  <a:moveTo>
                    <a:pt x="0" y="0"/>
                  </a:moveTo>
                  <a:lnTo>
                    <a:pt x="1902365" y="0"/>
                  </a:lnTo>
                  <a:lnTo>
                    <a:pt x="1902365" y="408169"/>
                  </a:lnTo>
                  <a:lnTo>
                    <a:pt x="0" y="408169"/>
                  </a:lnTo>
                  <a:close/>
                </a:path>
              </a:pathLst>
            </a:custGeom>
            <a:solidFill>
              <a:srgbClr val="E3A261"/>
            </a:solidFill>
          </p:spPr>
        </p:sp>
        <p:sp>
          <p:nvSpPr>
            <p:cNvPr name="TextBox 10" id="10"/>
            <p:cNvSpPr txBox="true"/>
            <p:nvPr/>
          </p:nvSpPr>
          <p:spPr>
            <a:xfrm>
              <a:off x="0" y="-47625"/>
              <a:ext cx="1902365" cy="455794"/>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8100000">
            <a:off x="7965362" y="10637768"/>
            <a:ext cx="5636927" cy="605970"/>
          </a:xfrm>
          <a:custGeom>
            <a:avLst/>
            <a:gdLst/>
            <a:ahLst/>
            <a:cxnLst/>
            <a:rect r="r" b="b" t="t" l="l"/>
            <a:pathLst>
              <a:path h="605970" w="5636927">
                <a:moveTo>
                  <a:pt x="0" y="0"/>
                </a:moveTo>
                <a:lnTo>
                  <a:pt x="5636927" y="0"/>
                </a:lnTo>
                <a:lnTo>
                  <a:pt x="5636927" y="605969"/>
                </a:lnTo>
                <a:lnTo>
                  <a:pt x="0" y="605969"/>
                </a:lnTo>
                <a:lnTo>
                  <a:pt x="0" y="0"/>
                </a:lnTo>
                <a:close/>
              </a:path>
            </a:pathLst>
          </a:custGeom>
          <a:blipFill>
            <a:blip r:embed="rId3"/>
            <a:stretch>
              <a:fillRect l="0" t="0" r="0" b="0"/>
            </a:stretch>
          </a:blipFill>
        </p:spPr>
      </p:sp>
      <p:grpSp>
        <p:nvGrpSpPr>
          <p:cNvPr name="Group 12" id="12"/>
          <p:cNvGrpSpPr/>
          <p:nvPr/>
        </p:nvGrpSpPr>
        <p:grpSpPr>
          <a:xfrm rot="-2700000">
            <a:off x="10719628" y="6615897"/>
            <a:ext cx="10211745" cy="2440924"/>
            <a:chOff x="0" y="0"/>
            <a:chExt cx="3042837" cy="727333"/>
          </a:xfrm>
        </p:grpSpPr>
        <p:sp>
          <p:nvSpPr>
            <p:cNvPr name="Freeform 13" id="13"/>
            <p:cNvSpPr/>
            <p:nvPr/>
          </p:nvSpPr>
          <p:spPr>
            <a:xfrm flipH="false" flipV="false" rot="0">
              <a:off x="0" y="0"/>
              <a:ext cx="3042837" cy="727333"/>
            </a:xfrm>
            <a:custGeom>
              <a:avLst/>
              <a:gdLst/>
              <a:ahLst/>
              <a:cxnLst/>
              <a:rect r="r" b="b" t="t" l="l"/>
              <a:pathLst>
                <a:path h="727333" w="3042837">
                  <a:moveTo>
                    <a:pt x="0" y="0"/>
                  </a:moveTo>
                  <a:lnTo>
                    <a:pt x="3042837" y="0"/>
                  </a:lnTo>
                  <a:lnTo>
                    <a:pt x="3042837" y="727333"/>
                  </a:lnTo>
                  <a:lnTo>
                    <a:pt x="0" y="727333"/>
                  </a:lnTo>
                  <a:close/>
                </a:path>
              </a:pathLst>
            </a:custGeom>
            <a:solidFill>
              <a:srgbClr val="FEFEFF"/>
            </a:solidFill>
          </p:spPr>
        </p:sp>
        <p:sp>
          <p:nvSpPr>
            <p:cNvPr name="TextBox 14" id="14"/>
            <p:cNvSpPr txBox="true"/>
            <p:nvPr/>
          </p:nvSpPr>
          <p:spPr>
            <a:xfrm>
              <a:off x="0" y="-47625"/>
              <a:ext cx="3042837" cy="774958"/>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8100000">
            <a:off x="13721104" y="8138017"/>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3"/>
            <a:stretch>
              <a:fillRect l="0" t="0" r="0" b="0"/>
            </a:stretch>
          </a:blipFill>
        </p:spPr>
      </p:sp>
      <p:grpSp>
        <p:nvGrpSpPr>
          <p:cNvPr name="Group 16" id="16"/>
          <p:cNvGrpSpPr/>
          <p:nvPr/>
        </p:nvGrpSpPr>
        <p:grpSpPr>
          <a:xfrm rot="-2700000">
            <a:off x="14773604" y="8138004"/>
            <a:ext cx="5641848" cy="2550578"/>
            <a:chOff x="0" y="0"/>
            <a:chExt cx="1681125" cy="760006"/>
          </a:xfrm>
        </p:grpSpPr>
        <p:sp>
          <p:nvSpPr>
            <p:cNvPr name="Freeform 17" id="17"/>
            <p:cNvSpPr/>
            <p:nvPr/>
          </p:nvSpPr>
          <p:spPr>
            <a:xfrm flipH="false" flipV="false" rot="0">
              <a:off x="0" y="0"/>
              <a:ext cx="1681125" cy="760006"/>
            </a:xfrm>
            <a:custGeom>
              <a:avLst/>
              <a:gdLst/>
              <a:ahLst/>
              <a:cxnLst/>
              <a:rect r="r" b="b" t="t" l="l"/>
              <a:pathLst>
                <a:path h="760006" w="1681125">
                  <a:moveTo>
                    <a:pt x="0" y="0"/>
                  </a:moveTo>
                  <a:lnTo>
                    <a:pt x="1681125" y="0"/>
                  </a:lnTo>
                  <a:lnTo>
                    <a:pt x="1681125" y="760006"/>
                  </a:lnTo>
                  <a:lnTo>
                    <a:pt x="0" y="760006"/>
                  </a:lnTo>
                  <a:close/>
                </a:path>
              </a:pathLst>
            </a:custGeom>
            <a:solidFill>
              <a:srgbClr val="E3A261"/>
            </a:solidFill>
          </p:spPr>
        </p:sp>
        <p:sp>
          <p:nvSpPr>
            <p:cNvPr name="TextBox 18" id="18"/>
            <p:cNvSpPr txBox="true"/>
            <p:nvPr/>
          </p:nvSpPr>
          <p:spPr>
            <a:xfrm>
              <a:off x="0" y="-47625"/>
              <a:ext cx="1681125" cy="807631"/>
            </a:xfrm>
            <a:prstGeom prst="rect">
              <a:avLst/>
            </a:prstGeom>
          </p:spPr>
          <p:txBody>
            <a:bodyPr anchor="ctr" rtlCol="false" tIns="50800" lIns="50800" bIns="50800" rIns="50800"/>
            <a:lstStyle/>
            <a:p>
              <a:pPr algn="ctr">
                <a:lnSpc>
                  <a:spcPts val="2659"/>
                </a:lnSpc>
                <a:spcBef>
                  <a:spcPct val="0"/>
                </a:spcBef>
              </a:pPr>
            </a:p>
          </p:txBody>
        </p:sp>
      </p:grpSp>
      <p:grpSp>
        <p:nvGrpSpPr>
          <p:cNvPr name="Group 19" id="19"/>
          <p:cNvGrpSpPr/>
          <p:nvPr/>
        </p:nvGrpSpPr>
        <p:grpSpPr>
          <a:xfrm rot="0">
            <a:off x="10420954" y="1244247"/>
            <a:ext cx="6838346" cy="6838346"/>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8801" r="0" b="-16198"/>
              </a:stretch>
            </a:blipFill>
            <a:ln w="66675" cap="sq">
              <a:solidFill>
                <a:srgbClr val="000000"/>
              </a:solidFill>
              <a:prstDash val="solid"/>
              <a:miter/>
            </a:ln>
          </p:spPr>
        </p:sp>
      </p:grpSp>
      <p:sp>
        <p:nvSpPr>
          <p:cNvPr name="TextBox 21" id="21"/>
          <p:cNvSpPr txBox="true"/>
          <p:nvPr/>
        </p:nvSpPr>
        <p:spPr>
          <a:xfrm rot="0">
            <a:off x="303548" y="4892504"/>
            <a:ext cx="7710501" cy="3648710"/>
          </a:xfrm>
          <a:prstGeom prst="rect">
            <a:avLst/>
          </a:prstGeom>
        </p:spPr>
        <p:txBody>
          <a:bodyPr anchor="t" rtlCol="false" tIns="0" lIns="0" bIns="0" rIns="0">
            <a:spAutoFit/>
          </a:bodyPr>
          <a:lstStyle/>
          <a:p>
            <a:pPr algn="l">
              <a:lnSpc>
                <a:spcPts val="3640"/>
              </a:lnSpc>
            </a:pPr>
            <a:r>
              <a:rPr lang="en-US" sz="2600" b="true">
                <a:solidFill>
                  <a:srgbClr val="000000"/>
                </a:solidFill>
                <a:latin typeface="Josefin Sans Semi-Bold"/>
                <a:ea typeface="Josefin Sans Semi-Bold"/>
                <a:cs typeface="Josefin Sans Semi-Bold"/>
                <a:sym typeface="Josefin Sans Semi-Bold"/>
              </a:rPr>
              <a:t>To ensure the success of speech therapy staffing, healthcare facilities should follow best practices for managing their staff. </a:t>
            </a:r>
          </a:p>
          <a:p>
            <a:pPr algn="l">
              <a:lnSpc>
                <a:spcPts val="3640"/>
              </a:lnSpc>
            </a:pPr>
          </a:p>
          <a:p>
            <a:pPr algn="l">
              <a:lnSpc>
                <a:spcPts val="3640"/>
              </a:lnSpc>
              <a:spcBef>
                <a:spcPct val="0"/>
              </a:spcBef>
            </a:pPr>
            <a:r>
              <a:rPr lang="en-US" b="true" sz="2600">
                <a:solidFill>
                  <a:srgbClr val="000000"/>
                </a:solidFill>
                <a:latin typeface="Josefin Sans Semi-Bold"/>
                <a:ea typeface="Josefin Sans Semi-Bold"/>
                <a:cs typeface="Josefin Sans Semi-Bold"/>
                <a:sym typeface="Josefin Sans Semi-Bold"/>
              </a:rPr>
              <a:t>This includes regular communication with the staffing agency, a collaborative approach to staffing, and ongoing training and development for speech therapists.</a:t>
            </a:r>
          </a:p>
        </p:txBody>
      </p:sp>
      <p:sp>
        <p:nvSpPr>
          <p:cNvPr name="TextBox 22" id="22"/>
          <p:cNvSpPr txBox="true"/>
          <p:nvPr/>
        </p:nvSpPr>
        <p:spPr>
          <a:xfrm rot="0">
            <a:off x="303548" y="1659356"/>
            <a:ext cx="7151781" cy="2635237"/>
          </a:xfrm>
          <a:prstGeom prst="rect">
            <a:avLst/>
          </a:prstGeom>
        </p:spPr>
        <p:txBody>
          <a:bodyPr anchor="t" rtlCol="false" tIns="0" lIns="0" bIns="0" rIns="0">
            <a:spAutoFit/>
          </a:bodyPr>
          <a:lstStyle/>
          <a:p>
            <a:pPr algn="l">
              <a:lnSpc>
                <a:spcPts val="7000"/>
              </a:lnSpc>
            </a:pPr>
            <a:r>
              <a:rPr lang="en-US" sz="5000" b="true">
                <a:solidFill>
                  <a:srgbClr val="000000"/>
                </a:solidFill>
                <a:latin typeface="Josefin Sans Bold"/>
                <a:ea typeface="Josefin Sans Bold"/>
                <a:cs typeface="Josefin Sans Bold"/>
                <a:sym typeface="Josefin Sans Bold"/>
              </a:rPr>
              <a:t>Best Practices for Managing Speech Therapy Staffing</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2700000">
            <a:off x="-4317047" y="-3837181"/>
            <a:ext cx="11641929" cy="11641929"/>
          </a:xfrm>
          <a:custGeom>
            <a:avLst/>
            <a:gdLst/>
            <a:ahLst/>
            <a:cxnLst/>
            <a:rect r="r" b="b" t="t" l="l"/>
            <a:pathLst>
              <a:path h="11641929" w="11641929">
                <a:moveTo>
                  <a:pt x="0" y="0"/>
                </a:moveTo>
                <a:lnTo>
                  <a:pt x="11641929" y="0"/>
                </a:lnTo>
                <a:lnTo>
                  <a:pt x="11641929" y="11641929"/>
                </a:lnTo>
                <a:lnTo>
                  <a:pt x="0" y="11641929"/>
                </a:lnTo>
                <a:lnTo>
                  <a:pt x="0" y="0"/>
                </a:lnTo>
                <a:close/>
              </a:path>
            </a:pathLst>
          </a:custGeom>
          <a:blipFill>
            <a:blip r:embed="rId3">
              <a:alphaModFix amt="6999"/>
            </a:blip>
            <a:stretch>
              <a:fillRect l="0" t="0" r="0" b="0"/>
            </a:stretch>
          </a:blipFill>
        </p:spPr>
      </p:sp>
      <p:grpSp>
        <p:nvGrpSpPr>
          <p:cNvPr name="Group 4" id="4"/>
          <p:cNvGrpSpPr/>
          <p:nvPr/>
        </p:nvGrpSpPr>
        <p:grpSpPr>
          <a:xfrm rot="-2700000">
            <a:off x="-4065929" y="-2692015"/>
            <a:ext cx="9526081" cy="10035104"/>
            <a:chOff x="0" y="0"/>
            <a:chExt cx="1790270" cy="1885932"/>
          </a:xfrm>
        </p:grpSpPr>
        <p:sp>
          <p:nvSpPr>
            <p:cNvPr name="Freeform 5" id="5"/>
            <p:cNvSpPr/>
            <p:nvPr/>
          </p:nvSpPr>
          <p:spPr>
            <a:xfrm flipH="false" flipV="false" rot="0">
              <a:off x="0" y="0"/>
              <a:ext cx="1790270" cy="1885932"/>
            </a:xfrm>
            <a:custGeom>
              <a:avLst/>
              <a:gdLst/>
              <a:ahLst/>
              <a:cxnLst/>
              <a:rect r="r" b="b" t="t" l="l"/>
              <a:pathLst>
                <a:path h="1885932" w="1790270">
                  <a:moveTo>
                    <a:pt x="81271" y="0"/>
                  </a:moveTo>
                  <a:lnTo>
                    <a:pt x="1708999" y="0"/>
                  </a:lnTo>
                  <a:cubicBezTo>
                    <a:pt x="1730553" y="0"/>
                    <a:pt x="1751225" y="8562"/>
                    <a:pt x="1766466" y="23804"/>
                  </a:cubicBezTo>
                  <a:cubicBezTo>
                    <a:pt x="1781707" y="39045"/>
                    <a:pt x="1790270" y="59716"/>
                    <a:pt x="1790270" y="81271"/>
                  </a:cubicBezTo>
                  <a:lnTo>
                    <a:pt x="1790270" y="1804661"/>
                  </a:lnTo>
                  <a:cubicBezTo>
                    <a:pt x="1790270" y="1826215"/>
                    <a:pt x="1781707" y="1846887"/>
                    <a:pt x="1766466" y="1862128"/>
                  </a:cubicBezTo>
                  <a:cubicBezTo>
                    <a:pt x="1751225" y="1877370"/>
                    <a:pt x="1730553" y="1885932"/>
                    <a:pt x="1708999" y="1885932"/>
                  </a:cubicBezTo>
                  <a:lnTo>
                    <a:pt x="81271" y="1885932"/>
                  </a:lnTo>
                  <a:cubicBezTo>
                    <a:pt x="59716" y="1885932"/>
                    <a:pt x="39045" y="1877370"/>
                    <a:pt x="23804" y="1862128"/>
                  </a:cubicBezTo>
                  <a:cubicBezTo>
                    <a:pt x="8562" y="1846887"/>
                    <a:pt x="0" y="1826215"/>
                    <a:pt x="0" y="1804661"/>
                  </a:cubicBezTo>
                  <a:lnTo>
                    <a:pt x="0" y="81271"/>
                  </a:lnTo>
                  <a:cubicBezTo>
                    <a:pt x="0" y="59716"/>
                    <a:pt x="8562" y="39045"/>
                    <a:pt x="23804" y="23804"/>
                  </a:cubicBezTo>
                  <a:cubicBezTo>
                    <a:pt x="39045" y="8562"/>
                    <a:pt x="59716" y="0"/>
                    <a:pt x="81271" y="0"/>
                  </a:cubicBezTo>
                  <a:close/>
                </a:path>
              </a:pathLst>
            </a:custGeom>
            <a:solidFill>
              <a:srgbClr val="FFFEFE"/>
            </a:solidFill>
          </p:spPr>
        </p:sp>
        <p:sp>
          <p:nvSpPr>
            <p:cNvPr name="TextBox 6" id="6"/>
            <p:cNvSpPr txBox="true"/>
            <p:nvPr/>
          </p:nvSpPr>
          <p:spPr>
            <a:xfrm>
              <a:off x="0" y="-47625"/>
              <a:ext cx="1790270" cy="1933557"/>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2700000">
            <a:off x="6970013" y="1203615"/>
            <a:ext cx="5853767" cy="605970"/>
          </a:xfrm>
          <a:custGeom>
            <a:avLst/>
            <a:gdLst/>
            <a:ahLst/>
            <a:cxnLst/>
            <a:rect r="r" b="b" t="t" l="l"/>
            <a:pathLst>
              <a:path h="605970" w="5853767">
                <a:moveTo>
                  <a:pt x="0" y="0"/>
                </a:moveTo>
                <a:lnTo>
                  <a:pt x="5853766" y="0"/>
                </a:lnTo>
                <a:lnTo>
                  <a:pt x="5853766" y="605969"/>
                </a:lnTo>
                <a:lnTo>
                  <a:pt x="0" y="605969"/>
                </a:lnTo>
                <a:lnTo>
                  <a:pt x="0" y="0"/>
                </a:lnTo>
                <a:close/>
              </a:path>
            </a:pathLst>
          </a:custGeom>
          <a:blipFill>
            <a:blip r:embed="rId4"/>
            <a:stretch>
              <a:fillRect l="0" t="-1923" r="0" b="-1923"/>
            </a:stretch>
          </a:blipFill>
        </p:spPr>
      </p:sp>
      <p:grpSp>
        <p:nvGrpSpPr>
          <p:cNvPr name="Group 8" id="8"/>
          <p:cNvGrpSpPr/>
          <p:nvPr/>
        </p:nvGrpSpPr>
        <p:grpSpPr>
          <a:xfrm rot="-8100000">
            <a:off x="8310069" y="-59100"/>
            <a:ext cx="6759262" cy="2511321"/>
            <a:chOff x="0" y="0"/>
            <a:chExt cx="2014086" cy="748309"/>
          </a:xfrm>
        </p:grpSpPr>
        <p:sp>
          <p:nvSpPr>
            <p:cNvPr name="Freeform 9" id="9"/>
            <p:cNvSpPr/>
            <p:nvPr/>
          </p:nvSpPr>
          <p:spPr>
            <a:xfrm flipH="false" flipV="false" rot="0">
              <a:off x="0" y="0"/>
              <a:ext cx="2014086" cy="748309"/>
            </a:xfrm>
            <a:custGeom>
              <a:avLst/>
              <a:gdLst/>
              <a:ahLst/>
              <a:cxnLst/>
              <a:rect r="r" b="b" t="t" l="l"/>
              <a:pathLst>
                <a:path h="748309" w="2014086">
                  <a:moveTo>
                    <a:pt x="0" y="0"/>
                  </a:moveTo>
                  <a:lnTo>
                    <a:pt x="2014086" y="0"/>
                  </a:lnTo>
                  <a:lnTo>
                    <a:pt x="2014086" y="748309"/>
                  </a:lnTo>
                  <a:lnTo>
                    <a:pt x="0" y="748309"/>
                  </a:lnTo>
                  <a:close/>
                </a:path>
              </a:pathLst>
            </a:custGeom>
            <a:solidFill>
              <a:srgbClr val="FEFEFF"/>
            </a:solidFill>
          </p:spPr>
        </p:sp>
        <p:sp>
          <p:nvSpPr>
            <p:cNvPr name="TextBox 10" id="10"/>
            <p:cNvSpPr txBox="true"/>
            <p:nvPr/>
          </p:nvSpPr>
          <p:spPr>
            <a:xfrm>
              <a:off x="0" y="-47625"/>
              <a:ext cx="2014086" cy="795934"/>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2700000">
            <a:off x="9928259" y="810181"/>
            <a:ext cx="5636927" cy="605970"/>
          </a:xfrm>
          <a:custGeom>
            <a:avLst/>
            <a:gdLst/>
            <a:ahLst/>
            <a:cxnLst/>
            <a:rect r="r" b="b" t="t" l="l"/>
            <a:pathLst>
              <a:path h="605970" w="5636927">
                <a:moveTo>
                  <a:pt x="0" y="0"/>
                </a:moveTo>
                <a:lnTo>
                  <a:pt x="5636926" y="0"/>
                </a:lnTo>
                <a:lnTo>
                  <a:pt x="5636926" y="605969"/>
                </a:lnTo>
                <a:lnTo>
                  <a:pt x="0" y="605969"/>
                </a:lnTo>
                <a:lnTo>
                  <a:pt x="0" y="0"/>
                </a:lnTo>
                <a:close/>
              </a:path>
            </a:pathLst>
          </a:custGeom>
          <a:blipFill>
            <a:blip r:embed="rId4"/>
            <a:stretch>
              <a:fillRect l="0" t="0" r="0" b="0"/>
            </a:stretch>
          </a:blipFill>
        </p:spPr>
      </p:sp>
      <p:grpSp>
        <p:nvGrpSpPr>
          <p:cNvPr name="Group 12" id="12"/>
          <p:cNvGrpSpPr/>
          <p:nvPr/>
        </p:nvGrpSpPr>
        <p:grpSpPr>
          <a:xfrm rot="-8100000">
            <a:off x="10669360" y="993471"/>
            <a:ext cx="10132302" cy="2304198"/>
            <a:chOff x="0" y="0"/>
            <a:chExt cx="3019165" cy="686592"/>
          </a:xfrm>
        </p:grpSpPr>
        <p:sp>
          <p:nvSpPr>
            <p:cNvPr name="Freeform 13" id="13"/>
            <p:cNvSpPr/>
            <p:nvPr/>
          </p:nvSpPr>
          <p:spPr>
            <a:xfrm flipH="false" flipV="false" rot="0">
              <a:off x="0" y="0"/>
              <a:ext cx="3019165" cy="686592"/>
            </a:xfrm>
            <a:custGeom>
              <a:avLst/>
              <a:gdLst/>
              <a:ahLst/>
              <a:cxnLst/>
              <a:rect r="r" b="b" t="t" l="l"/>
              <a:pathLst>
                <a:path h="686592" w="3019165">
                  <a:moveTo>
                    <a:pt x="0" y="0"/>
                  </a:moveTo>
                  <a:lnTo>
                    <a:pt x="3019165" y="0"/>
                  </a:lnTo>
                  <a:lnTo>
                    <a:pt x="3019165" y="686592"/>
                  </a:lnTo>
                  <a:lnTo>
                    <a:pt x="0" y="686592"/>
                  </a:lnTo>
                  <a:close/>
                </a:path>
              </a:pathLst>
            </a:custGeom>
            <a:solidFill>
              <a:srgbClr val="E3A261"/>
            </a:solidFill>
          </p:spPr>
        </p:sp>
        <p:sp>
          <p:nvSpPr>
            <p:cNvPr name="TextBox 14" id="14"/>
            <p:cNvSpPr txBox="true"/>
            <p:nvPr/>
          </p:nvSpPr>
          <p:spPr>
            <a:xfrm>
              <a:off x="0" y="-47625"/>
              <a:ext cx="3019165" cy="734217"/>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2700000">
            <a:off x="13557061" y="1280279"/>
            <a:ext cx="5636927" cy="605970"/>
          </a:xfrm>
          <a:custGeom>
            <a:avLst/>
            <a:gdLst/>
            <a:ahLst/>
            <a:cxnLst/>
            <a:rect r="r" b="b" t="t" l="l"/>
            <a:pathLst>
              <a:path h="605970" w="5636927">
                <a:moveTo>
                  <a:pt x="0" y="0"/>
                </a:moveTo>
                <a:lnTo>
                  <a:pt x="5636926" y="0"/>
                </a:lnTo>
                <a:lnTo>
                  <a:pt x="5636926" y="605970"/>
                </a:lnTo>
                <a:lnTo>
                  <a:pt x="0" y="605970"/>
                </a:lnTo>
                <a:lnTo>
                  <a:pt x="0" y="0"/>
                </a:lnTo>
                <a:close/>
              </a:path>
            </a:pathLst>
          </a:custGeom>
          <a:blipFill>
            <a:blip r:embed="rId4"/>
            <a:stretch>
              <a:fillRect l="0" t="0" r="0" b="0"/>
            </a:stretch>
          </a:blipFill>
        </p:spPr>
      </p:sp>
      <p:grpSp>
        <p:nvGrpSpPr>
          <p:cNvPr name="Group 16" id="16"/>
          <p:cNvGrpSpPr/>
          <p:nvPr/>
        </p:nvGrpSpPr>
        <p:grpSpPr>
          <a:xfrm rot="-8100000">
            <a:off x="15049711" y="-350832"/>
            <a:ext cx="5000402" cy="2304198"/>
            <a:chOff x="0" y="0"/>
            <a:chExt cx="1489991" cy="686592"/>
          </a:xfrm>
        </p:grpSpPr>
        <p:sp>
          <p:nvSpPr>
            <p:cNvPr name="Freeform 17" id="17"/>
            <p:cNvSpPr/>
            <p:nvPr/>
          </p:nvSpPr>
          <p:spPr>
            <a:xfrm flipH="false" flipV="false" rot="0">
              <a:off x="0" y="0"/>
              <a:ext cx="1489991" cy="686592"/>
            </a:xfrm>
            <a:custGeom>
              <a:avLst/>
              <a:gdLst/>
              <a:ahLst/>
              <a:cxnLst/>
              <a:rect r="r" b="b" t="t" l="l"/>
              <a:pathLst>
                <a:path h="686592" w="1489991">
                  <a:moveTo>
                    <a:pt x="0" y="0"/>
                  </a:moveTo>
                  <a:lnTo>
                    <a:pt x="1489991" y="0"/>
                  </a:lnTo>
                  <a:lnTo>
                    <a:pt x="1489991" y="686592"/>
                  </a:lnTo>
                  <a:lnTo>
                    <a:pt x="0" y="686592"/>
                  </a:lnTo>
                  <a:close/>
                </a:path>
              </a:pathLst>
            </a:custGeom>
            <a:solidFill>
              <a:srgbClr val="FEFEFF"/>
            </a:solidFill>
          </p:spPr>
        </p:sp>
        <p:sp>
          <p:nvSpPr>
            <p:cNvPr name="TextBox 18" id="18"/>
            <p:cNvSpPr txBox="true"/>
            <p:nvPr/>
          </p:nvSpPr>
          <p:spPr>
            <a:xfrm>
              <a:off x="0" y="-47625"/>
              <a:ext cx="1489991" cy="734217"/>
            </a:xfrm>
            <a:prstGeom prst="rect">
              <a:avLst/>
            </a:prstGeom>
          </p:spPr>
          <p:txBody>
            <a:bodyPr anchor="ctr" rtlCol="false" tIns="50800" lIns="50800" bIns="50800" rIns="50800"/>
            <a:lstStyle/>
            <a:p>
              <a:pPr algn="ctr">
                <a:lnSpc>
                  <a:spcPts val="2659"/>
                </a:lnSpc>
                <a:spcBef>
                  <a:spcPct val="0"/>
                </a:spcBef>
              </a:pPr>
            </a:p>
          </p:txBody>
        </p:sp>
      </p:grpSp>
      <p:grpSp>
        <p:nvGrpSpPr>
          <p:cNvPr name="Group 19" id="19"/>
          <p:cNvGrpSpPr/>
          <p:nvPr/>
        </p:nvGrpSpPr>
        <p:grpSpPr>
          <a:xfrm rot="0">
            <a:off x="1771791" y="4436106"/>
            <a:ext cx="8376739" cy="4614569"/>
            <a:chOff x="0" y="0"/>
            <a:chExt cx="2206219" cy="1215360"/>
          </a:xfrm>
        </p:grpSpPr>
        <p:sp>
          <p:nvSpPr>
            <p:cNvPr name="Freeform 20" id="20"/>
            <p:cNvSpPr/>
            <p:nvPr/>
          </p:nvSpPr>
          <p:spPr>
            <a:xfrm flipH="false" flipV="false" rot="0">
              <a:off x="0" y="0"/>
              <a:ext cx="2206219" cy="1215360"/>
            </a:xfrm>
            <a:custGeom>
              <a:avLst/>
              <a:gdLst/>
              <a:ahLst/>
              <a:cxnLst/>
              <a:rect r="r" b="b" t="t" l="l"/>
              <a:pathLst>
                <a:path h="1215360" w="2206219">
                  <a:moveTo>
                    <a:pt x="46211" y="0"/>
                  </a:moveTo>
                  <a:lnTo>
                    <a:pt x="2160009" y="0"/>
                  </a:lnTo>
                  <a:cubicBezTo>
                    <a:pt x="2185530" y="0"/>
                    <a:pt x="2206219" y="20689"/>
                    <a:pt x="2206219" y="46211"/>
                  </a:cubicBezTo>
                  <a:lnTo>
                    <a:pt x="2206219" y="1169149"/>
                  </a:lnTo>
                  <a:cubicBezTo>
                    <a:pt x="2206219" y="1194671"/>
                    <a:pt x="2185530" y="1215360"/>
                    <a:pt x="2160009" y="1215360"/>
                  </a:cubicBezTo>
                  <a:lnTo>
                    <a:pt x="46211" y="1215360"/>
                  </a:lnTo>
                  <a:cubicBezTo>
                    <a:pt x="20689" y="1215360"/>
                    <a:pt x="0" y="1194671"/>
                    <a:pt x="0" y="1169149"/>
                  </a:cubicBezTo>
                  <a:lnTo>
                    <a:pt x="0" y="46211"/>
                  </a:lnTo>
                  <a:cubicBezTo>
                    <a:pt x="0" y="20689"/>
                    <a:pt x="20689" y="0"/>
                    <a:pt x="46211" y="0"/>
                  </a:cubicBezTo>
                  <a:close/>
                </a:path>
              </a:pathLst>
            </a:custGeom>
            <a:ln w="19050" cap="rnd">
              <a:solidFill>
                <a:srgbClr val="292A2B"/>
              </a:solidFill>
              <a:prstDash val="solid"/>
              <a:round/>
            </a:ln>
          </p:spPr>
        </p:sp>
        <p:sp>
          <p:nvSpPr>
            <p:cNvPr name="TextBox 21" id="21"/>
            <p:cNvSpPr txBox="true"/>
            <p:nvPr/>
          </p:nvSpPr>
          <p:spPr>
            <a:xfrm>
              <a:off x="0" y="-47625"/>
              <a:ext cx="2206219" cy="1262985"/>
            </a:xfrm>
            <a:prstGeom prst="rect">
              <a:avLst/>
            </a:prstGeom>
          </p:spPr>
          <p:txBody>
            <a:bodyPr anchor="ctr" rtlCol="false" tIns="50800" lIns="50800" bIns="50800" rIns="50800"/>
            <a:lstStyle/>
            <a:p>
              <a:pPr algn="ctr">
                <a:lnSpc>
                  <a:spcPts val="2659"/>
                </a:lnSpc>
              </a:pPr>
            </a:p>
          </p:txBody>
        </p:sp>
      </p:grpSp>
      <p:sp>
        <p:nvSpPr>
          <p:cNvPr name="Freeform 22" id="22"/>
          <p:cNvSpPr/>
          <p:nvPr/>
        </p:nvSpPr>
        <p:spPr>
          <a:xfrm flipH="false" flipV="false" rot="0">
            <a:off x="2214645" y="4613679"/>
            <a:ext cx="603060" cy="603060"/>
          </a:xfrm>
          <a:custGeom>
            <a:avLst/>
            <a:gdLst/>
            <a:ahLst/>
            <a:cxnLst/>
            <a:rect r="r" b="b" t="t" l="l"/>
            <a:pathLst>
              <a:path h="603060" w="603060">
                <a:moveTo>
                  <a:pt x="0" y="0"/>
                </a:moveTo>
                <a:lnTo>
                  <a:pt x="603060" y="0"/>
                </a:lnTo>
                <a:lnTo>
                  <a:pt x="603060" y="603060"/>
                </a:lnTo>
                <a:lnTo>
                  <a:pt x="0" y="6030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2214645" y="5797764"/>
            <a:ext cx="603060" cy="603060"/>
          </a:xfrm>
          <a:custGeom>
            <a:avLst/>
            <a:gdLst/>
            <a:ahLst/>
            <a:cxnLst/>
            <a:rect r="r" b="b" t="t" l="l"/>
            <a:pathLst>
              <a:path h="603060" w="603060">
                <a:moveTo>
                  <a:pt x="0" y="0"/>
                </a:moveTo>
                <a:lnTo>
                  <a:pt x="603060" y="0"/>
                </a:lnTo>
                <a:lnTo>
                  <a:pt x="603060" y="603061"/>
                </a:lnTo>
                <a:lnTo>
                  <a:pt x="0" y="60306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4" id="24"/>
          <p:cNvSpPr/>
          <p:nvPr/>
        </p:nvSpPr>
        <p:spPr>
          <a:xfrm flipH="false" flipV="false" rot="0">
            <a:off x="2214645" y="8169300"/>
            <a:ext cx="603060" cy="603060"/>
          </a:xfrm>
          <a:custGeom>
            <a:avLst/>
            <a:gdLst/>
            <a:ahLst/>
            <a:cxnLst/>
            <a:rect r="r" b="b" t="t" l="l"/>
            <a:pathLst>
              <a:path h="603060" w="603060">
                <a:moveTo>
                  <a:pt x="0" y="0"/>
                </a:moveTo>
                <a:lnTo>
                  <a:pt x="603060" y="0"/>
                </a:lnTo>
                <a:lnTo>
                  <a:pt x="603060" y="603060"/>
                </a:lnTo>
                <a:lnTo>
                  <a:pt x="0" y="6030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5" id="25"/>
          <p:cNvSpPr/>
          <p:nvPr/>
        </p:nvSpPr>
        <p:spPr>
          <a:xfrm flipH="false" flipV="false" rot="0">
            <a:off x="2214645" y="6981850"/>
            <a:ext cx="603060" cy="603060"/>
          </a:xfrm>
          <a:custGeom>
            <a:avLst/>
            <a:gdLst/>
            <a:ahLst/>
            <a:cxnLst/>
            <a:rect r="r" b="b" t="t" l="l"/>
            <a:pathLst>
              <a:path h="603060" w="603060">
                <a:moveTo>
                  <a:pt x="0" y="0"/>
                </a:moveTo>
                <a:lnTo>
                  <a:pt x="603060" y="0"/>
                </a:lnTo>
                <a:lnTo>
                  <a:pt x="603060" y="603060"/>
                </a:lnTo>
                <a:lnTo>
                  <a:pt x="0" y="60306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6" id="26"/>
          <p:cNvGrpSpPr/>
          <p:nvPr/>
        </p:nvGrpSpPr>
        <p:grpSpPr>
          <a:xfrm rot="0">
            <a:off x="10539525" y="1555321"/>
            <a:ext cx="6719775" cy="6719775"/>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4976" t="0" r="-24976" b="0"/>
              </a:stretch>
            </a:blipFill>
            <a:ln w="66675" cap="sq">
              <a:solidFill>
                <a:srgbClr val="000000"/>
              </a:solidFill>
              <a:prstDash val="solid"/>
              <a:miter/>
            </a:ln>
          </p:spPr>
        </p:sp>
      </p:grpSp>
      <p:sp>
        <p:nvSpPr>
          <p:cNvPr name="TextBox 28" id="28"/>
          <p:cNvSpPr txBox="true"/>
          <p:nvPr/>
        </p:nvSpPr>
        <p:spPr>
          <a:xfrm rot="0">
            <a:off x="1771791" y="2385056"/>
            <a:ext cx="5587667" cy="784225"/>
          </a:xfrm>
          <a:prstGeom prst="rect">
            <a:avLst/>
          </a:prstGeom>
        </p:spPr>
        <p:txBody>
          <a:bodyPr anchor="t" rtlCol="false" tIns="0" lIns="0" bIns="0" rIns="0">
            <a:spAutoFit/>
          </a:bodyPr>
          <a:lstStyle/>
          <a:p>
            <a:pPr algn="l">
              <a:lnSpc>
                <a:spcPts val="6049"/>
              </a:lnSpc>
            </a:pPr>
            <a:r>
              <a:rPr lang="en-US" b="true" sz="5499">
                <a:solidFill>
                  <a:srgbClr val="040404"/>
                </a:solidFill>
                <a:latin typeface="Josefin Sans Bold"/>
                <a:ea typeface="Josefin Sans Bold"/>
                <a:cs typeface="Josefin Sans Bold"/>
                <a:sym typeface="Josefin Sans Bold"/>
              </a:rPr>
              <a:t>CONTACT  US</a:t>
            </a:r>
          </a:p>
        </p:txBody>
      </p:sp>
      <p:sp>
        <p:nvSpPr>
          <p:cNvPr name="TextBox 29" id="29"/>
          <p:cNvSpPr txBox="true"/>
          <p:nvPr/>
        </p:nvSpPr>
        <p:spPr>
          <a:xfrm rot="0">
            <a:off x="3325675" y="7029380"/>
            <a:ext cx="4788540" cy="448310"/>
          </a:xfrm>
          <a:prstGeom prst="rect">
            <a:avLst/>
          </a:prstGeom>
        </p:spPr>
        <p:txBody>
          <a:bodyPr anchor="t" rtlCol="false" tIns="0" lIns="0" bIns="0" rIns="0">
            <a:spAutoFit/>
          </a:bodyPr>
          <a:lstStyle/>
          <a:p>
            <a:pPr algn="l" marL="0" indent="0" lvl="0">
              <a:lnSpc>
                <a:spcPts val="3639"/>
              </a:lnSpc>
              <a:spcBef>
                <a:spcPct val="0"/>
              </a:spcBef>
            </a:pPr>
            <a:r>
              <a:rPr lang="en-US" sz="2599">
                <a:solidFill>
                  <a:srgbClr val="040404"/>
                </a:solidFill>
                <a:latin typeface="Josefin Sans"/>
                <a:ea typeface="Josefin Sans"/>
                <a:cs typeface="Josefin Sans"/>
                <a:sym typeface="Josefin Sans"/>
              </a:rPr>
              <a:t>www.</a:t>
            </a:r>
            <a:r>
              <a:rPr lang="en-US" b="true" sz="2599">
                <a:solidFill>
                  <a:srgbClr val="040404"/>
                </a:solidFill>
                <a:latin typeface="Josefin Sans Semi-Bold"/>
                <a:ea typeface="Josefin Sans Semi-Bold"/>
                <a:cs typeface="Josefin Sans Semi-Bold"/>
                <a:sym typeface="Josefin Sans Semi-Bold"/>
              </a:rPr>
              <a:t>cbstherapy.com</a:t>
            </a:r>
          </a:p>
        </p:txBody>
      </p:sp>
      <p:sp>
        <p:nvSpPr>
          <p:cNvPr name="TextBox 30" id="30"/>
          <p:cNvSpPr txBox="true"/>
          <p:nvPr/>
        </p:nvSpPr>
        <p:spPr>
          <a:xfrm rot="0">
            <a:off x="3325675" y="7989500"/>
            <a:ext cx="6198000" cy="905510"/>
          </a:xfrm>
          <a:prstGeom prst="rect">
            <a:avLst/>
          </a:prstGeom>
        </p:spPr>
        <p:txBody>
          <a:bodyPr anchor="t" rtlCol="false" tIns="0" lIns="0" bIns="0" rIns="0">
            <a:spAutoFit/>
          </a:bodyPr>
          <a:lstStyle/>
          <a:p>
            <a:pPr algn="l" marL="0" indent="0" lvl="0">
              <a:lnSpc>
                <a:spcPts val="3639"/>
              </a:lnSpc>
              <a:spcBef>
                <a:spcPct val="0"/>
              </a:spcBef>
            </a:pPr>
            <a:r>
              <a:rPr lang="en-US" b="true" sz="2599">
                <a:solidFill>
                  <a:srgbClr val="040404"/>
                </a:solidFill>
                <a:latin typeface="Josefin Sans Semi-Bold"/>
                <a:ea typeface="Josefin Sans Semi-Bold"/>
                <a:cs typeface="Josefin Sans Semi-Bold"/>
                <a:sym typeface="Josefin Sans Semi-Bold"/>
              </a:rPr>
              <a:t>845 North Main Street, Providence, Rhode Island 02904</a:t>
            </a:r>
          </a:p>
        </p:txBody>
      </p:sp>
      <p:sp>
        <p:nvSpPr>
          <p:cNvPr name="TextBox 31" id="31"/>
          <p:cNvSpPr txBox="true"/>
          <p:nvPr/>
        </p:nvSpPr>
        <p:spPr>
          <a:xfrm rot="0">
            <a:off x="3297100" y="5846564"/>
            <a:ext cx="5665195" cy="448310"/>
          </a:xfrm>
          <a:prstGeom prst="rect">
            <a:avLst/>
          </a:prstGeom>
        </p:spPr>
        <p:txBody>
          <a:bodyPr anchor="t" rtlCol="false" tIns="0" lIns="0" bIns="0" rIns="0">
            <a:spAutoFit/>
          </a:bodyPr>
          <a:lstStyle/>
          <a:p>
            <a:pPr algn="l" marL="0" indent="0" lvl="0">
              <a:lnSpc>
                <a:spcPts val="3639"/>
              </a:lnSpc>
              <a:spcBef>
                <a:spcPct val="0"/>
              </a:spcBef>
            </a:pPr>
            <a:r>
              <a:rPr lang="en-US" b="true" sz="2599">
                <a:solidFill>
                  <a:srgbClr val="040404"/>
                </a:solidFill>
                <a:latin typeface="Josefin Sans Semi-Bold"/>
                <a:ea typeface="Josefin Sans Semi-Bold"/>
                <a:cs typeface="Josefin Sans Semi-Bold"/>
                <a:sym typeface="Josefin Sans Semi-Bold"/>
              </a:rPr>
              <a:t>peter@cbstherapy.com</a:t>
            </a:r>
          </a:p>
        </p:txBody>
      </p:sp>
      <p:sp>
        <p:nvSpPr>
          <p:cNvPr name="TextBox 32" id="32"/>
          <p:cNvSpPr txBox="true"/>
          <p:nvPr/>
        </p:nvSpPr>
        <p:spPr>
          <a:xfrm rot="0">
            <a:off x="3297100" y="4662479"/>
            <a:ext cx="5523073" cy="448311"/>
          </a:xfrm>
          <a:prstGeom prst="rect">
            <a:avLst/>
          </a:prstGeom>
        </p:spPr>
        <p:txBody>
          <a:bodyPr anchor="t" rtlCol="false" tIns="0" lIns="0" bIns="0" rIns="0">
            <a:spAutoFit/>
          </a:bodyPr>
          <a:lstStyle/>
          <a:p>
            <a:pPr algn="l">
              <a:lnSpc>
                <a:spcPts val="3639"/>
              </a:lnSpc>
              <a:spcBef>
                <a:spcPct val="0"/>
              </a:spcBef>
            </a:pPr>
            <a:r>
              <a:rPr lang="en-US" sz="2599">
                <a:solidFill>
                  <a:srgbClr val="040404"/>
                </a:solidFill>
                <a:latin typeface="Josefin Sans"/>
                <a:ea typeface="Josefin Sans"/>
                <a:cs typeface="Josefin Sans"/>
                <a:sym typeface="Josefin Sans"/>
              </a:rPr>
              <a:t>401-952-4160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DAHRl1xH6_U</dc:identifier>
  <dcterms:modified xsi:type="dcterms:W3CDTF">2011-08-01T06:04:30Z</dcterms:modified>
  <cp:revision>1</cp:revision>
  <dc:title>What is Speech Therapy Staffing, and Why is it Important ppt</dc:title>
</cp:coreProperties>
</file>