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x="18288000" cy="10287000"/>
  <p:notesSz cx="6858000" cy="9144000"/>
  <p:embeddedFontLst>
    <p:embeddedFont>
      <p:font typeface="Codec Pro Bold" charset="1" panose="00000600000000000000"/>
      <p:regular r:id="rId16"/>
    </p:embeddedFont>
    <p:embeddedFont>
      <p:font typeface="Codec Pro" charset="1" panose="00000500000000000000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jpe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14.png" Type="http://schemas.openxmlformats.org/officeDocument/2006/relationships/image"/><Relationship Id="rId5" Target="../media/image15.svg" Type="http://schemas.openxmlformats.org/officeDocument/2006/relationships/image"/><Relationship Id="rId6" Target="../media/image16.jpeg" Type="http://schemas.openxmlformats.org/officeDocument/2006/relationships/image"/><Relationship Id="rId7" Target="../media/image3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5.svg" Type="http://schemas.openxmlformats.org/officeDocument/2006/relationships/image"/><Relationship Id="rId4" Target="../media/image6.png" Type="http://schemas.openxmlformats.org/officeDocument/2006/relationships/image"/><Relationship Id="rId5" Target="../media/image7.svg" Type="http://schemas.openxmlformats.org/officeDocument/2006/relationships/image"/><Relationship Id="rId6" Target="../media/image8.png" Type="http://schemas.openxmlformats.org/officeDocument/2006/relationships/image"/><Relationship Id="rId7" Target="../media/image9.svg" Type="http://schemas.openxmlformats.org/officeDocument/2006/relationships/image"/><Relationship Id="rId8" Target="https://www.airflypolicy.com/baggage-policy/frontier-airlines-baggage-policy" TargetMode="External" Type="http://schemas.openxmlformats.org/officeDocument/2006/relationships/hyperlink"/><Relationship Id="rId9" Target="../media/image3.jpe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jpe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jpe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png" Type="http://schemas.openxmlformats.org/officeDocument/2006/relationships/image"/><Relationship Id="rId3" Target="../media/image3.jpe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5.svg" Type="http://schemas.openxmlformats.org/officeDocument/2006/relationships/image"/><Relationship Id="rId4" Target="../media/image6.png" Type="http://schemas.openxmlformats.org/officeDocument/2006/relationships/image"/><Relationship Id="rId5" Target="../media/image7.svg" Type="http://schemas.openxmlformats.org/officeDocument/2006/relationships/image"/><Relationship Id="rId6" Target="../media/image8.png" Type="http://schemas.openxmlformats.org/officeDocument/2006/relationships/image"/><Relationship Id="rId7" Target="../media/image9.svg" Type="http://schemas.openxmlformats.org/officeDocument/2006/relationships/image"/><Relationship Id="rId8" Target="../media/image3.jpe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jpe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3.jpe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12.png" Type="http://schemas.openxmlformats.org/officeDocument/2006/relationships/image"/><Relationship Id="rId5" Target="https://6a4b5731e0c98.site123.me/blog/will-your-bag-fit-frontier-baggage-dimensions-explained" TargetMode="External" Type="http://schemas.openxmlformats.org/officeDocument/2006/relationships/hyperlink"/><Relationship Id="rId6" Target="../media/image13.png" Type="http://schemas.openxmlformats.org/officeDocument/2006/relationships/image"/><Relationship Id="rId7" Target="../media/image3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5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1028700" y="8600766"/>
            <a:ext cx="16230600" cy="0"/>
          </a:xfrm>
          <a:prstGeom prst="line">
            <a:avLst/>
          </a:prstGeom>
          <a:ln cap="flat" w="19050">
            <a:solidFill>
              <a:srgbClr val="007B8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3" id="3"/>
          <p:cNvSpPr/>
          <p:nvPr/>
        </p:nvSpPr>
        <p:spPr>
          <a:xfrm flipH="false" flipV="false" rot="0">
            <a:off x="15316820" y="1028700"/>
            <a:ext cx="1942480" cy="554490"/>
          </a:xfrm>
          <a:custGeom>
            <a:avLst/>
            <a:gdLst/>
            <a:ahLst/>
            <a:cxnLst/>
            <a:rect r="r" b="b" t="t" l="l"/>
            <a:pathLst>
              <a:path h="554490" w="1942480">
                <a:moveTo>
                  <a:pt x="0" y="0"/>
                </a:moveTo>
                <a:lnTo>
                  <a:pt x="1942480" y="0"/>
                </a:lnTo>
                <a:lnTo>
                  <a:pt x="1942480" y="554490"/>
                </a:lnTo>
                <a:lnTo>
                  <a:pt x="0" y="55449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0" y="0"/>
            <a:ext cx="1446594" cy="616635"/>
          </a:xfrm>
          <a:custGeom>
            <a:avLst/>
            <a:gdLst/>
            <a:ahLst/>
            <a:cxnLst/>
            <a:rect r="r" b="b" t="t" l="l"/>
            <a:pathLst>
              <a:path h="616635" w="1446594">
                <a:moveTo>
                  <a:pt x="0" y="0"/>
                </a:moveTo>
                <a:lnTo>
                  <a:pt x="1446594" y="0"/>
                </a:lnTo>
                <a:lnTo>
                  <a:pt x="1446594" y="616635"/>
                </a:lnTo>
                <a:lnTo>
                  <a:pt x="0" y="61663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44731" t="-158548" r="-37924" b="-169954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988200" y="2545926"/>
            <a:ext cx="8405570" cy="7381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516"/>
              </a:lnSpc>
              <a:spcBef>
                <a:spcPct val="0"/>
              </a:spcBef>
            </a:pPr>
            <a:r>
              <a:rPr lang="en-US" b="true" sz="3940">
                <a:solidFill>
                  <a:srgbClr val="007B8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How many bags can you take on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988200" y="3710067"/>
            <a:ext cx="3770454" cy="14334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516"/>
              </a:lnSpc>
              <a:spcBef>
                <a:spcPct val="0"/>
              </a:spcBef>
            </a:pPr>
            <a:r>
              <a:rPr lang="en-US" b="true" sz="3940">
                <a:solidFill>
                  <a:srgbClr val="007B8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Frontier Airlines for free?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28700" y="5619750"/>
            <a:ext cx="8365069" cy="9667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3767"/>
              </a:lnSpc>
              <a:spcBef>
                <a:spcPct val="0"/>
              </a:spcBef>
            </a:pPr>
            <a:r>
              <a:rPr lang="en-US" sz="2691">
                <a:solidFill>
                  <a:srgbClr val="007B80"/>
                </a:solidFill>
                <a:latin typeface="Codec Pro"/>
                <a:ea typeface="Codec Pro"/>
                <a:cs typeface="Codec Pro"/>
                <a:sym typeface="Codec Pro"/>
              </a:rPr>
              <a:t>Your Complete Guide to Flying Smart with Frontier</a:t>
            </a:r>
          </a:p>
          <a:p>
            <a:pPr algn="just" marL="0" indent="0" lvl="0">
              <a:lnSpc>
                <a:spcPts val="3767"/>
              </a:lnSpc>
              <a:spcBef>
                <a:spcPct val="0"/>
              </a:spcBef>
            </a:pPr>
            <a:r>
              <a:rPr lang="en-US" sz="2691">
                <a:solidFill>
                  <a:srgbClr val="007B80"/>
                </a:solidFill>
                <a:latin typeface="Codec Pro"/>
                <a:ea typeface="Codec Pro"/>
                <a:cs typeface="Codec Pro"/>
                <a:sym typeface="Codec Pro"/>
              </a:rPr>
              <a:t>Call: +1-888-212-0809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5316820" y="6968816"/>
            <a:ext cx="1942480" cy="5707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4243"/>
              </a:lnSpc>
              <a:spcBef>
                <a:spcPct val="0"/>
              </a:spcBef>
            </a:pPr>
            <a:r>
              <a:rPr lang="en-US" sz="3031">
                <a:solidFill>
                  <a:srgbClr val="FF6F00"/>
                </a:solidFill>
                <a:latin typeface="Codec Pro"/>
                <a:ea typeface="Codec Pro"/>
                <a:cs typeface="Codec Pro"/>
                <a:sym typeface="Codec Pro"/>
              </a:rPr>
              <a:t>01/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5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4885838" y="1028700"/>
            <a:ext cx="2373462" cy="677515"/>
          </a:xfrm>
          <a:custGeom>
            <a:avLst/>
            <a:gdLst/>
            <a:ahLst/>
            <a:cxnLst/>
            <a:rect r="r" b="b" t="t" l="l"/>
            <a:pathLst>
              <a:path h="677515" w="2373462">
                <a:moveTo>
                  <a:pt x="0" y="0"/>
                </a:moveTo>
                <a:lnTo>
                  <a:pt x="2373462" y="0"/>
                </a:lnTo>
                <a:lnTo>
                  <a:pt x="2373462" y="677515"/>
                </a:lnTo>
                <a:lnTo>
                  <a:pt x="0" y="67751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075280" y="3330407"/>
            <a:ext cx="1153565" cy="1153565"/>
          </a:xfrm>
          <a:custGeom>
            <a:avLst/>
            <a:gdLst/>
            <a:ahLst/>
            <a:cxnLst/>
            <a:rect r="r" b="b" t="t" l="l"/>
            <a:pathLst>
              <a:path h="1153565" w="1153565">
                <a:moveTo>
                  <a:pt x="0" y="0"/>
                </a:moveTo>
                <a:lnTo>
                  <a:pt x="1153565" y="0"/>
                </a:lnTo>
                <a:lnTo>
                  <a:pt x="1153565" y="1153565"/>
                </a:lnTo>
                <a:lnTo>
                  <a:pt x="0" y="115356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1028700" y="1028700"/>
            <a:ext cx="5071322" cy="8229600"/>
            <a:chOff x="0" y="0"/>
            <a:chExt cx="785681" cy="127498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785680" cy="1274980"/>
            </a:xfrm>
            <a:custGeom>
              <a:avLst/>
              <a:gdLst/>
              <a:ahLst/>
              <a:cxnLst/>
              <a:rect r="r" b="b" t="t" l="l"/>
              <a:pathLst>
                <a:path h="1274980" w="785680">
                  <a:moveTo>
                    <a:pt x="61064" y="0"/>
                  </a:moveTo>
                  <a:lnTo>
                    <a:pt x="724616" y="0"/>
                  </a:lnTo>
                  <a:cubicBezTo>
                    <a:pt x="758341" y="0"/>
                    <a:pt x="785680" y="27339"/>
                    <a:pt x="785680" y="61064"/>
                  </a:cubicBezTo>
                  <a:lnTo>
                    <a:pt x="785680" y="1213916"/>
                  </a:lnTo>
                  <a:cubicBezTo>
                    <a:pt x="785680" y="1230111"/>
                    <a:pt x="779247" y="1245643"/>
                    <a:pt x="767795" y="1257095"/>
                  </a:cubicBezTo>
                  <a:cubicBezTo>
                    <a:pt x="756343" y="1268547"/>
                    <a:pt x="740811" y="1274980"/>
                    <a:pt x="724616" y="1274980"/>
                  </a:cubicBezTo>
                  <a:lnTo>
                    <a:pt x="61064" y="1274980"/>
                  </a:lnTo>
                  <a:cubicBezTo>
                    <a:pt x="27339" y="1274980"/>
                    <a:pt x="0" y="1247641"/>
                    <a:pt x="0" y="1213916"/>
                  </a:cubicBezTo>
                  <a:lnTo>
                    <a:pt x="0" y="61064"/>
                  </a:lnTo>
                  <a:cubicBezTo>
                    <a:pt x="0" y="27339"/>
                    <a:pt x="27339" y="0"/>
                    <a:pt x="61064" y="0"/>
                  </a:cubicBezTo>
                  <a:close/>
                </a:path>
              </a:pathLst>
            </a:custGeom>
            <a:blipFill>
              <a:blip r:embed="rId6"/>
              <a:stretch>
                <a:fillRect l="-4141" t="0" r="-4141" b="0"/>
              </a:stretch>
            </a:blipFill>
          </p:spPr>
        </p:sp>
      </p:grpSp>
      <p:sp>
        <p:nvSpPr>
          <p:cNvPr name="TextBox 6" id="6"/>
          <p:cNvSpPr txBox="true"/>
          <p:nvPr/>
        </p:nvSpPr>
        <p:spPr>
          <a:xfrm rot="0">
            <a:off x="15038238" y="7483474"/>
            <a:ext cx="2221062" cy="13993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10545"/>
              </a:lnSpc>
              <a:spcBef>
                <a:spcPct val="0"/>
              </a:spcBef>
            </a:pPr>
            <a:r>
              <a:rPr lang="en-US" sz="7532">
                <a:solidFill>
                  <a:srgbClr val="FF6F00"/>
                </a:solidFill>
                <a:latin typeface="Codec Pro"/>
                <a:ea typeface="Codec Pro"/>
                <a:cs typeface="Codec Pro"/>
                <a:sym typeface="Codec Pro"/>
              </a:rPr>
              <a:t>10/10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8521794" y="3035132"/>
            <a:ext cx="5415960" cy="15687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1709"/>
              </a:lnSpc>
              <a:spcBef>
                <a:spcPct val="0"/>
              </a:spcBef>
            </a:pPr>
            <a:r>
              <a:rPr lang="en-US" b="true" sz="8363">
                <a:solidFill>
                  <a:srgbClr val="007B8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Get Expert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8521794" y="4676942"/>
            <a:ext cx="3770454" cy="15687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1709"/>
              </a:lnSpc>
              <a:spcBef>
                <a:spcPct val="0"/>
              </a:spcBef>
            </a:pPr>
            <a:r>
              <a:rPr lang="en-US" b="true" sz="8363">
                <a:solidFill>
                  <a:srgbClr val="007B8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Help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0" y="0"/>
            <a:ext cx="1446594" cy="616635"/>
          </a:xfrm>
          <a:custGeom>
            <a:avLst/>
            <a:gdLst/>
            <a:ahLst/>
            <a:cxnLst/>
            <a:rect r="r" b="b" t="t" l="l"/>
            <a:pathLst>
              <a:path h="616635" w="1446594">
                <a:moveTo>
                  <a:pt x="0" y="0"/>
                </a:moveTo>
                <a:lnTo>
                  <a:pt x="1446594" y="0"/>
                </a:lnTo>
                <a:lnTo>
                  <a:pt x="1446594" y="616635"/>
                </a:lnTo>
                <a:lnTo>
                  <a:pt x="0" y="61663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44731" t="-158548" r="-37924" b="-169954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5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5560848"/>
            <a:ext cx="4406657" cy="3304185"/>
            <a:chOff x="0" y="0"/>
            <a:chExt cx="1160601" cy="87023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60601" cy="870238"/>
            </a:xfrm>
            <a:custGeom>
              <a:avLst/>
              <a:gdLst/>
              <a:ahLst/>
              <a:cxnLst/>
              <a:rect r="r" b="b" t="t" l="l"/>
              <a:pathLst>
                <a:path h="870238" w="1160601">
                  <a:moveTo>
                    <a:pt x="89600" y="0"/>
                  </a:moveTo>
                  <a:lnTo>
                    <a:pt x="1071001" y="0"/>
                  </a:lnTo>
                  <a:cubicBezTo>
                    <a:pt x="1120486" y="0"/>
                    <a:pt x="1160601" y="40115"/>
                    <a:pt x="1160601" y="89600"/>
                  </a:cubicBezTo>
                  <a:lnTo>
                    <a:pt x="1160601" y="780638"/>
                  </a:lnTo>
                  <a:cubicBezTo>
                    <a:pt x="1160601" y="830122"/>
                    <a:pt x="1120486" y="870238"/>
                    <a:pt x="1071001" y="870238"/>
                  </a:cubicBezTo>
                  <a:lnTo>
                    <a:pt x="89600" y="870238"/>
                  </a:lnTo>
                  <a:cubicBezTo>
                    <a:pt x="40115" y="870238"/>
                    <a:pt x="0" y="830122"/>
                    <a:pt x="0" y="780638"/>
                  </a:cubicBezTo>
                  <a:lnTo>
                    <a:pt x="0" y="89600"/>
                  </a:lnTo>
                  <a:cubicBezTo>
                    <a:pt x="0" y="40115"/>
                    <a:pt x="40115" y="0"/>
                    <a:pt x="89600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FF6F00"/>
              </a:solidFill>
              <a:prstDash val="solid"/>
              <a:round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160601" cy="90833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6598246" y="5560848"/>
            <a:ext cx="4406657" cy="3304185"/>
            <a:chOff x="0" y="0"/>
            <a:chExt cx="1160601" cy="870238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160601" cy="870238"/>
            </a:xfrm>
            <a:custGeom>
              <a:avLst/>
              <a:gdLst/>
              <a:ahLst/>
              <a:cxnLst/>
              <a:rect r="r" b="b" t="t" l="l"/>
              <a:pathLst>
                <a:path h="870238" w="1160601">
                  <a:moveTo>
                    <a:pt x="89600" y="0"/>
                  </a:moveTo>
                  <a:lnTo>
                    <a:pt x="1071001" y="0"/>
                  </a:lnTo>
                  <a:cubicBezTo>
                    <a:pt x="1120486" y="0"/>
                    <a:pt x="1160601" y="40115"/>
                    <a:pt x="1160601" y="89600"/>
                  </a:cubicBezTo>
                  <a:lnTo>
                    <a:pt x="1160601" y="780638"/>
                  </a:lnTo>
                  <a:cubicBezTo>
                    <a:pt x="1160601" y="830122"/>
                    <a:pt x="1120486" y="870238"/>
                    <a:pt x="1071001" y="870238"/>
                  </a:cubicBezTo>
                  <a:lnTo>
                    <a:pt x="89600" y="870238"/>
                  </a:lnTo>
                  <a:cubicBezTo>
                    <a:pt x="40115" y="870238"/>
                    <a:pt x="0" y="830122"/>
                    <a:pt x="0" y="780638"/>
                  </a:cubicBezTo>
                  <a:lnTo>
                    <a:pt x="0" y="89600"/>
                  </a:lnTo>
                  <a:cubicBezTo>
                    <a:pt x="0" y="40115"/>
                    <a:pt x="40115" y="0"/>
                    <a:pt x="89600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FF6F00"/>
              </a:solidFill>
              <a:prstDash val="solid"/>
              <a:round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1160601" cy="90833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2167792" y="5560848"/>
            <a:ext cx="5091508" cy="3304185"/>
            <a:chOff x="0" y="0"/>
            <a:chExt cx="1340973" cy="870238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340973" cy="870238"/>
            </a:xfrm>
            <a:custGeom>
              <a:avLst/>
              <a:gdLst/>
              <a:ahLst/>
              <a:cxnLst/>
              <a:rect r="r" b="b" t="t" l="l"/>
              <a:pathLst>
                <a:path h="870238" w="1340973">
                  <a:moveTo>
                    <a:pt x="77548" y="0"/>
                  </a:moveTo>
                  <a:lnTo>
                    <a:pt x="1263425" y="0"/>
                  </a:lnTo>
                  <a:cubicBezTo>
                    <a:pt x="1283992" y="0"/>
                    <a:pt x="1303717" y="8170"/>
                    <a:pt x="1318260" y="22713"/>
                  </a:cubicBezTo>
                  <a:cubicBezTo>
                    <a:pt x="1332803" y="37257"/>
                    <a:pt x="1340973" y="56981"/>
                    <a:pt x="1340973" y="77548"/>
                  </a:cubicBezTo>
                  <a:lnTo>
                    <a:pt x="1340973" y="792690"/>
                  </a:lnTo>
                  <a:cubicBezTo>
                    <a:pt x="1340973" y="813257"/>
                    <a:pt x="1332803" y="832981"/>
                    <a:pt x="1318260" y="847525"/>
                  </a:cubicBezTo>
                  <a:cubicBezTo>
                    <a:pt x="1303717" y="862068"/>
                    <a:pt x="1283992" y="870238"/>
                    <a:pt x="1263425" y="870238"/>
                  </a:cubicBezTo>
                  <a:lnTo>
                    <a:pt x="77548" y="870238"/>
                  </a:lnTo>
                  <a:cubicBezTo>
                    <a:pt x="56981" y="870238"/>
                    <a:pt x="37257" y="862068"/>
                    <a:pt x="22713" y="847525"/>
                  </a:cubicBezTo>
                  <a:cubicBezTo>
                    <a:pt x="8170" y="832981"/>
                    <a:pt x="0" y="813257"/>
                    <a:pt x="0" y="792690"/>
                  </a:cubicBezTo>
                  <a:lnTo>
                    <a:pt x="0" y="77548"/>
                  </a:lnTo>
                  <a:cubicBezTo>
                    <a:pt x="0" y="56981"/>
                    <a:pt x="8170" y="37257"/>
                    <a:pt x="22713" y="22713"/>
                  </a:cubicBezTo>
                  <a:cubicBezTo>
                    <a:pt x="37257" y="8170"/>
                    <a:pt x="56981" y="0"/>
                    <a:pt x="77548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FF6F00"/>
              </a:solidFill>
              <a:prstDash val="solid"/>
              <a:round/>
            </a:ln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1340973" cy="90833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0">
            <a:off x="13636282" y="4274724"/>
            <a:ext cx="2157826" cy="1090708"/>
          </a:xfrm>
          <a:custGeom>
            <a:avLst/>
            <a:gdLst/>
            <a:ahLst/>
            <a:cxnLst/>
            <a:rect r="r" b="b" t="t" l="l"/>
            <a:pathLst>
              <a:path h="1090708" w="2157826">
                <a:moveTo>
                  <a:pt x="0" y="0"/>
                </a:moveTo>
                <a:lnTo>
                  <a:pt x="2157826" y="0"/>
                </a:lnTo>
                <a:lnTo>
                  <a:pt x="2157826" y="1090708"/>
                </a:lnTo>
                <a:lnTo>
                  <a:pt x="0" y="109070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8041362" y="4108190"/>
            <a:ext cx="1279445" cy="1763828"/>
          </a:xfrm>
          <a:custGeom>
            <a:avLst/>
            <a:gdLst/>
            <a:ahLst/>
            <a:cxnLst/>
            <a:rect r="r" b="b" t="t" l="l"/>
            <a:pathLst>
              <a:path h="1763828" w="1279445">
                <a:moveTo>
                  <a:pt x="0" y="0"/>
                </a:moveTo>
                <a:lnTo>
                  <a:pt x="1279445" y="0"/>
                </a:lnTo>
                <a:lnTo>
                  <a:pt x="1279445" y="1763828"/>
                </a:lnTo>
                <a:lnTo>
                  <a:pt x="0" y="176382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2521882" y="4164033"/>
            <a:ext cx="1547556" cy="1201400"/>
          </a:xfrm>
          <a:custGeom>
            <a:avLst/>
            <a:gdLst/>
            <a:ahLst/>
            <a:cxnLst/>
            <a:rect r="r" b="b" t="t" l="l"/>
            <a:pathLst>
              <a:path h="1201400" w="1547556">
                <a:moveTo>
                  <a:pt x="0" y="0"/>
                </a:moveTo>
                <a:lnTo>
                  <a:pt x="1547555" y="0"/>
                </a:lnTo>
                <a:lnTo>
                  <a:pt x="1547555" y="1201399"/>
                </a:lnTo>
                <a:lnTo>
                  <a:pt x="0" y="120139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15038238" y="701195"/>
            <a:ext cx="2221062" cy="18607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13990"/>
              </a:lnSpc>
              <a:spcBef>
                <a:spcPct val="0"/>
              </a:spcBef>
            </a:pPr>
            <a:r>
              <a:rPr lang="en-US" sz="9992">
                <a:solidFill>
                  <a:srgbClr val="FF6F00"/>
                </a:solidFill>
                <a:latin typeface="Codec Pro"/>
                <a:ea typeface="Codec Pro"/>
                <a:cs typeface="Codec Pro"/>
                <a:sym typeface="Codec Pro"/>
              </a:rPr>
              <a:t>02/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431238" y="6655020"/>
            <a:ext cx="3582531" cy="1591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3112"/>
              </a:lnSpc>
              <a:spcBef>
                <a:spcPct val="0"/>
              </a:spcBef>
            </a:pPr>
            <a:r>
              <a:rPr lang="en-US" sz="2223">
                <a:solidFill>
                  <a:srgbClr val="007B80"/>
                </a:solidFill>
                <a:latin typeface="Codec Pro"/>
                <a:ea typeface="Codec Pro"/>
                <a:cs typeface="Codec Pro"/>
                <a:sym typeface="Codec Pro"/>
              </a:rPr>
              <a:t>Understanding baggage rules helps you avoid airport delays, unexpected fees, and travel stress.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7010309" y="6655020"/>
            <a:ext cx="3582531" cy="1591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3112"/>
              </a:lnSpc>
              <a:spcBef>
                <a:spcPct val="0"/>
              </a:spcBef>
            </a:pPr>
            <a:r>
              <a:rPr lang="en-US" sz="2223">
                <a:solidFill>
                  <a:srgbClr val="007B80"/>
                </a:solidFill>
                <a:latin typeface="Codec Pro"/>
                <a:ea typeface="Codec Pro"/>
                <a:cs typeface="Codec Pro"/>
                <a:sym typeface="Codec Pro"/>
              </a:rPr>
              <a:t>Frontier is an ultra-low-cost carrier with specific baggage allowances, sizes, and fees.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2655351" y="6655020"/>
            <a:ext cx="4119688" cy="1591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3112"/>
              </a:lnSpc>
            </a:pPr>
            <a:r>
              <a:rPr lang="en-US" sz="2223">
                <a:solidFill>
                  <a:srgbClr val="007B80"/>
                </a:solidFill>
                <a:latin typeface="Codec Pro"/>
                <a:ea typeface="Codec Pro"/>
                <a:cs typeface="Codec Pro"/>
                <a:sym typeface="Codec Pro"/>
              </a:rPr>
              <a:t>Know what is free and what costs extra so you can pack wisely and protect your travel budget.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434565" y="5920268"/>
            <a:ext cx="3582531" cy="419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3112"/>
              </a:lnSpc>
              <a:spcBef>
                <a:spcPct val="0"/>
              </a:spcBef>
            </a:pPr>
            <a:r>
              <a:rPr lang="en-US" b="true" sz="2223">
                <a:solidFill>
                  <a:srgbClr val="007B8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Save Time &amp; Money: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7010309" y="5920268"/>
            <a:ext cx="3582531" cy="419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3112"/>
              </a:lnSpc>
              <a:spcBef>
                <a:spcPct val="0"/>
              </a:spcBef>
            </a:pPr>
            <a:r>
              <a:rPr lang="en-US" b="true" sz="2223">
                <a:solidFill>
                  <a:srgbClr val="007B8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Know Frontier's Rules: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2655351" y="5920268"/>
            <a:ext cx="3806895" cy="419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3112"/>
              </a:lnSpc>
              <a:spcBef>
                <a:spcPct val="0"/>
              </a:spcBef>
            </a:pPr>
            <a:r>
              <a:rPr lang="en-US" b="true" sz="2223">
                <a:solidFill>
                  <a:srgbClr val="007B8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Plan Smarter: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028700" y="680690"/>
            <a:ext cx="12192616" cy="28841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1132"/>
              </a:lnSpc>
              <a:spcBef>
                <a:spcPct val="0"/>
              </a:spcBef>
            </a:pPr>
            <a:r>
              <a:rPr lang="en-US" b="true" sz="7951" u="sng">
                <a:solidFill>
                  <a:srgbClr val="007B80"/>
                </a:solidFill>
                <a:latin typeface="Codec Pro Bold"/>
                <a:ea typeface="Codec Pro Bold"/>
                <a:cs typeface="Codec Pro Bold"/>
                <a:sym typeface="Codec Pro Bold"/>
                <a:hlinkClick r:id="rId8" tooltip="https://www.airflypolicy.com/baggage-policy/frontier-airlines-baggage-policy"/>
              </a:rPr>
              <a:t>Frontier Airlines Baggage Policy</a:t>
            </a:r>
          </a:p>
        </p:txBody>
      </p:sp>
      <p:sp>
        <p:nvSpPr>
          <p:cNvPr name="AutoShape 22" id="22"/>
          <p:cNvSpPr/>
          <p:nvPr/>
        </p:nvSpPr>
        <p:spPr>
          <a:xfrm>
            <a:off x="1028700" y="9236508"/>
            <a:ext cx="16230600" cy="0"/>
          </a:xfrm>
          <a:prstGeom prst="line">
            <a:avLst/>
          </a:prstGeom>
          <a:ln cap="flat" w="19050">
            <a:solidFill>
              <a:srgbClr val="007B8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23" id="23"/>
          <p:cNvSpPr/>
          <p:nvPr/>
        </p:nvSpPr>
        <p:spPr>
          <a:xfrm flipH="false" flipV="false" rot="0">
            <a:off x="0" y="0"/>
            <a:ext cx="1446594" cy="616635"/>
          </a:xfrm>
          <a:custGeom>
            <a:avLst/>
            <a:gdLst/>
            <a:ahLst/>
            <a:cxnLst/>
            <a:rect r="r" b="b" t="t" l="l"/>
            <a:pathLst>
              <a:path h="616635" w="1446594">
                <a:moveTo>
                  <a:pt x="0" y="0"/>
                </a:moveTo>
                <a:lnTo>
                  <a:pt x="1446594" y="0"/>
                </a:lnTo>
                <a:lnTo>
                  <a:pt x="1446594" y="616635"/>
                </a:lnTo>
                <a:lnTo>
                  <a:pt x="0" y="616635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44731" t="-158548" r="-37924" b="-169954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5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5343038" y="7702549"/>
            <a:ext cx="2221062" cy="18607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13990"/>
              </a:lnSpc>
              <a:spcBef>
                <a:spcPct val="0"/>
              </a:spcBef>
            </a:pPr>
            <a:r>
              <a:rPr lang="en-US" sz="9992">
                <a:solidFill>
                  <a:srgbClr val="FF6F00"/>
                </a:solidFill>
                <a:latin typeface="Codec Pro"/>
                <a:ea typeface="Codec Pro"/>
                <a:cs typeface="Codec Pro"/>
                <a:sym typeface="Codec Pro"/>
              </a:rPr>
              <a:t>03/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15190638" y="1333500"/>
            <a:ext cx="2373462" cy="677515"/>
          </a:xfrm>
          <a:custGeom>
            <a:avLst/>
            <a:gdLst/>
            <a:ahLst/>
            <a:cxnLst/>
            <a:rect r="r" b="b" t="t" l="l"/>
            <a:pathLst>
              <a:path h="677515" w="2373462">
                <a:moveTo>
                  <a:pt x="0" y="0"/>
                </a:moveTo>
                <a:lnTo>
                  <a:pt x="2373462" y="0"/>
                </a:lnTo>
                <a:lnTo>
                  <a:pt x="2373462" y="677515"/>
                </a:lnTo>
                <a:lnTo>
                  <a:pt x="0" y="67751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028700" y="913629"/>
            <a:ext cx="10570068" cy="13501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106"/>
              </a:lnSpc>
              <a:spcBef>
                <a:spcPct val="0"/>
              </a:spcBef>
            </a:pPr>
            <a:r>
              <a:rPr lang="en-US" b="true" sz="7218">
                <a:solidFill>
                  <a:srgbClr val="007B8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Frontier Carry-On Policy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5101880" y="3887959"/>
            <a:ext cx="9172979" cy="1270770"/>
            <a:chOff x="0" y="0"/>
            <a:chExt cx="2415929" cy="334688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415929" cy="334688"/>
            </a:xfrm>
            <a:custGeom>
              <a:avLst/>
              <a:gdLst/>
              <a:ahLst/>
              <a:cxnLst/>
              <a:rect r="r" b="b" t="t" l="l"/>
              <a:pathLst>
                <a:path h="334688" w="2415929">
                  <a:moveTo>
                    <a:pt x="43044" y="0"/>
                  </a:moveTo>
                  <a:lnTo>
                    <a:pt x="2372885" y="0"/>
                  </a:lnTo>
                  <a:cubicBezTo>
                    <a:pt x="2396657" y="0"/>
                    <a:pt x="2415929" y="19271"/>
                    <a:pt x="2415929" y="43044"/>
                  </a:cubicBezTo>
                  <a:lnTo>
                    <a:pt x="2415929" y="291645"/>
                  </a:lnTo>
                  <a:cubicBezTo>
                    <a:pt x="2415929" y="315417"/>
                    <a:pt x="2396657" y="334688"/>
                    <a:pt x="2372885" y="334688"/>
                  </a:cubicBezTo>
                  <a:lnTo>
                    <a:pt x="43044" y="334688"/>
                  </a:lnTo>
                  <a:cubicBezTo>
                    <a:pt x="31628" y="334688"/>
                    <a:pt x="20679" y="330153"/>
                    <a:pt x="12607" y="322081"/>
                  </a:cubicBezTo>
                  <a:cubicBezTo>
                    <a:pt x="4535" y="314009"/>
                    <a:pt x="0" y="303061"/>
                    <a:pt x="0" y="291645"/>
                  </a:cubicBezTo>
                  <a:lnTo>
                    <a:pt x="0" y="43044"/>
                  </a:lnTo>
                  <a:cubicBezTo>
                    <a:pt x="0" y="19271"/>
                    <a:pt x="19271" y="0"/>
                    <a:pt x="43044" y="0"/>
                  </a:cubicBezTo>
                  <a:close/>
                </a:path>
              </a:pathLst>
            </a:custGeom>
            <a:ln w="38100" cap="rnd">
              <a:solidFill>
                <a:srgbClr val="007B80"/>
              </a:solidFill>
              <a:prstDash val="solid"/>
              <a:round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2415929" cy="37278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5101880" y="5348220"/>
            <a:ext cx="9172979" cy="1319001"/>
            <a:chOff x="0" y="0"/>
            <a:chExt cx="2415929" cy="347391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15929" cy="347391"/>
            </a:xfrm>
            <a:custGeom>
              <a:avLst/>
              <a:gdLst/>
              <a:ahLst/>
              <a:cxnLst/>
              <a:rect r="r" b="b" t="t" l="l"/>
              <a:pathLst>
                <a:path h="347391" w="2415929">
                  <a:moveTo>
                    <a:pt x="43044" y="0"/>
                  </a:moveTo>
                  <a:lnTo>
                    <a:pt x="2372885" y="0"/>
                  </a:lnTo>
                  <a:cubicBezTo>
                    <a:pt x="2396657" y="0"/>
                    <a:pt x="2415929" y="19271"/>
                    <a:pt x="2415929" y="43044"/>
                  </a:cubicBezTo>
                  <a:lnTo>
                    <a:pt x="2415929" y="304348"/>
                  </a:lnTo>
                  <a:cubicBezTo>
                    <a:pt x="2415929" y="328120"/>
                    <a:pt x="2396657" y="347391"/>
                    <a:pt x="2372885" y="347391"/>
                  </a:cubicBezTo>
                  <a:lnTo>
                    <a:pt x="43044" y="347391"/>
                  </a:lnTo>
                  <a:cubicBezTo>
                    <a:pt x="19271" y="347391"/>
                    <a:pt x="0" y="328120"/>
                    <a:pt x="0" y="304348"/>
                  </a:cubicBezTo>
                  <a:lnTo>
                    <a:pt x="0" y="43044"/>
                  </a:lnTo>
                  <a:cubicBezTo>
                    <a:pt x="0" y="19271"/>
                    <a:pt x="19271" y="0"/>
                    <a:pt x="43044" y="0"/>
                  </a:cubicBezTo>
                  <a:close/>
                </a:path>
              </a:pathLst>
            </a:custGeom>
            <a:ln w="38100" cap="rnd">
              <a:solidFill>
                <a:srgbClr val="007B80"/>
              </a:solidFill>
              <a:prstDash val="solid"/>
              <a:round/>
            </a:ln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2415929" cy="3854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5101880" y="6860007"/>
            <a:ext cx="9172979" cy="1286029"/>
            <a:chOff x="0" y="0"/>
            <a:chExt cx="2415929" cy="338707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2415929" cy="338707"/>
            </a:xfrm>
            <a:custGeom>
              <a:avLst/>
              <a:gdLst/>
              <a:ahLst/>
              <a:cxnLst/>
              <a:rect r="r" b="b" t="t" l="l"/>
              <a:pathLst>
                <a:path h="338707" w="2415929">
                  <a:moveTo>
                    <a:pt x="43044" y="0"/>
                  </a:moveTo>
                  <a:lnTo>
                    <a:pt x="2372885" y="0"/>
                  </a:lnTo>
                  <a:cubicBezTo>
                    <a:pt x="2396657" y="0"/>
                    <a:pt x="2415929" y="19271"/>
                    <a:pt x="2415929" y="43044"/>
                  </a:cubicBezTo>
                  <a:lnTo>
                    <a:pt x="2415929" y="295664"/>
                  </a:lnTo>
                  <a:cubicBezTo>
                    <a:pt x="2415929" y="319436"/>
                    <a:pt x="2396657" y="338707"/>
                    <a:pt x="2372885" y="338707"/>
                  </a:cubicBezTo>
                  <a:lnTo>
                    <a:pt x="43044" y="338707"/>
                  </a:lnTo>
                  <a:cubicBezTo>
                    <a:pt x="31628" y="338707"/>
                    <a:pt x="20679" y="334172"/>
                    <a:pt x="12607" y="326100"/>
                  </a:cubicBezTo>
                  <a:cubicBezTo>
                    <a:pt x="4535" y="318028"/>
                    <a:pt x="0" y="307080"/>
                    <a:pt x="0" y="295664"/>
                  </a:cubicBezTo>
                  <a:lnTo>
                    <a:pt x="0" y="43044"/>
                  </a:lnTo>
                  <a:cubicBezTo>
                    <a:pt x="0" y="19271"/>
                    <a:pt x="19271" y="0"/>
                    <a:pt x="43044" y="0"/>
                  </a:cubicBezTo>
                  <a:close/>
                </a:path>
              </a:pathLst>
            </a:custGeom>
            <a:ln w="38100" cap="rnd">
              <a:solidFill>
                <a:srgbClr val="007B80"/>
              </a:solidFill>
              <a:prstDash val="solid"/>
              <a:round/>
            </a:ln>
          </p:spPr>
        </p:sp>
        <p:sp>
          <p:nvSpPr>
            <p:cNvPr name="TextBox 13" id="13"/>
            <p:cNvSpPr txBox="true"/>
            <p:nvPr/>
          </p:nvSpPr>
          <p:spPr>
            <a:xfrm>
              <a:off x="0" y="-38100"/>
              <a:ext cx="2415929" cy="37680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5101880" y="8336537"/>
            <a:ext cx="9172979" cy="1273512"/>
            <a:chOff x="0" y="0"/>
            <a:chExt cx="2415929" cy="33541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2415929" cy="335410"/>
            </a:xfrm>
            <a:custGeom>
              <a:avLst/>
              <a:gdLst/>
              <a:ahLst/>
              <a:cxnLst/>
              <a:rect r="r" b="b" t="t" l="l"/>
              <a:pathLst>
                <a:path h="335410" w="2415929">
                  <a:moveTo>
                    <a:pt x="43044" y="0"/>
                  </a:moveTo>
                  <a:lnTo>
                    <a:pt x="2372885" y="0"/>
                  </a:lnTo>
                  <a:cubicBezTo>
                    <a:pt x="2396657" y="0"/>
                    <a:pt x="2415929" y="19271"/>
                    <a:pt x="2415929" y="43044"/>
                  </a:cubicBezTo>
                  <a:lnTo>
                    <a:pt x="2415929" y="292367"/>
                  </a:lnTo>
                  <a:cubicBezTo>
                    <a:pt x="2415929" y="303783"/>
                    <a:pt x="2411394" y="314731"/>
                    <a:pt x="2403322" y="322803"/>
                  </a:cubicBezTo>
                  <a:cubicBezTo>
                    <a:pt x="2395249" y="330876"/>
                    <a:pt x="2384301" y="335410"/>
                    <a:pt x="2372885" y="335410"/>
                  </a:cubicBezTo>
                  <a:lnTo>
                    <a:pt x="43044" y="335410"/>
                  </a:lnTo>
                  <a:cubicBezTo>
                    <a:pt x="19271" y="335410"/>
                    <a:pt x="0" y="316139"/>
                    <a:pt x="0" y="292367"/>
                  </a:cubicBezTo>
                  <a:lnTo>
                    <a:pt x="0" y="43044"/>
                  </a:lnTo>
                  <a:cubicBezTo>
                    <a:pt x="0" y="19271"/>
                    <a:pt x="19271" y="0"/>
                    <a:pt x="43044" y="0"/>
                  </a:cubicBezTo>
                  <a:close/>
                </a:path>
              </a:pathLst>
            </a:custGeom>
            <a:ln w="38100" cap="rnd">
              <a:solidFill>
                <a:srgbClr val="007B80"/>
              </a:solidFill>
              <a:prstDash val="solid"/>
              <a:round/>
            </a:ln>
          </p:spPr>
        </p:sp>
        <p:sp>
          <p:nvSpPr>
            <p:cNvPr name="TextBox 16" id="16"/>
            <p:cNvSpPr txBox="true"/>
            <p:nvPr/>
          </p:nvSpPr>
          <p:spPr>
            <a:xfrm>
              <a:off x="0" y="-38100"/>
              <a:ext cx="2415929" cy="37351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181100" y="3872730"/>
            <a:ext cx="3709631" cy="846423"/>
            <a:chOff x="0" y="0"/>
            <a:chExt cx="977022" cy="222926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977022" cy="222926"/>
            </a:xfrm>
            <a:custGeom>
              <a:avLst/>
              <a:gdLst/>
              <a:ahLst/>
              <a:cxnLst/>
              <a:rect r="r" b="b" t="t" l="l"/>
              <a:pathLst>
                <a:path h="222926" w="977022">
                  <a:moveTo>
                    <a:pt x="111463" y="0"/>
                  </a:moveTo>
                  <a:lnTo>
                    <a:pt x="865559" y="0"/>
                  </a:lnTo>
                  <a:cubicBezTo>
                    <a:pt x="895121" y="0"/>
                    <a:pt x="923472" y="11743"/>
                    <a:pt x="944375" y="32647"/>
                  </a:cubicBezTo>
                  <a:cubicBezTo>
                    <a:pt x="965279" y="53550"/>
                    <a:pt x="977022" y="81901"/>
                    <a:pt x="977022" y="111463"/>
                  </a:cubicBezTo>
                  <a:lnTo>
                    <a:pt x="977022" y="111463"/>
                  </a:lnTo>
                  <a:cubicBezTo>
                    <a:pt x="977022" y="173022"/>
                    <a:pt x="927118" y="222926"/>
                    <a:pt x="865559" y="222926"/>
                  </a:cubicBezTo>
                  <a:lnTo>
                    <a:pt x="111463" y="222926"/>
                  </a:lnTo>
                  <a:cubicBezTo>
                    <a:pt x="49904" y="222926"/>
                    <a:pt x="0" y="173022"/>
                    <a:pt x="0" y="111463"/>
                  </a:cubicBezTo>
                  <a:lnTo>
                    <a:pt x="0" y="111463"/>
                  </a:lnTo>
                  <a:cubicBezTo>
                    <a:pt x="0" y="49904"/>
                    <a:pt x="49904" y="0"/>
                    <a:pt x="111463" y="0"/>
                  </a:cubicBezTo>
                  <a:close/>
                </a:path>
              </a:pathLst>
            </a:custGeom>
            <a:solidFill>
              <a:srgbClr val="007B80"/>
            </a:solidFill>
            <a:ln cap="rnd">
              <a:noFill/>
              <a:prstDash val="solid"/>
              <a:round/>
            </a:ln>
          </p:spPr>
        </p:sp>
        <p:sp>
          <p:nvSpPr>
            <p:cNvPr name="TextBox 19" id="19"/>
            <p:cNvSpPr txBox="true"/>
            <p:nvPr/>
          </p:nvSpPr>
          <p:spPr>
            <a:xfrm>
              <a:off x="0" y="-38100"/>
              <a:ext cx="977022" cy="26102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1181100" y="5357745"/>
            <a:ext cx="3709631" cy="843746"/>
            <a:chOff x="0" y="0"/>
            <a:chExt cx="977022" cy="222221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977022" cy="222221"/>
            </a:xfrm>
            <a:custGeom>
              <a:avLst/>
              <a:gdLst/>
              <a:ahLst/>
              <a:cxnLst/>
              <a:rect r="r" b="b" t="t" l="l"/>
              <a:pathLst>
                <a:path h="222221" w="977022">
                  <a:moveTo>
                    <a:pt x="111111" y="0"/>
                  </a:moveTo>
                  <a:lnTo>
                    <a:pt x="865911" y="0"/>
                  </a:lnTo>
                  <a:cubicBezTo>
                    <a:pt x="895380" y="0"/>
                    <a:pt x="923641" y="11706"/>
                    <a:pt x="944478" y="32544"/>
                  </a:cubicBezTo>
                  <a:cubicBezTo>
                    <a:pt x="965316" y="53381"/>
                    <a:pt x="977022" y="81642"/>
                    <a:pt x="977022" y="111111"/>
                  </a:cubicBezTo>
                  <a:lnTo>
                    <a:pt x="977022" y="111111"/>
                  </a:lnTo>
                  <a:cubicBezTo>
                    <a:pt x="977022" y="172475"/>
                    <a:pt x="927276" y="222221"/>
                    <a:pt x="865911" y="222221"/>
                  </a:cubicBezTo>
                  <a:lnTo>
                    <a:pt x="111111" y="222221"/>
                  </a:lnTo>
                  <a:cubicBezTo>
                    <a:pt x="49746" y="222221"/>
                    <a:pt x="0" y="172475"/>
                    <a:pt x="0" y="111111"/>
                  </a:cubicBezTo>
                  <a:lnTo>
                    <a:pt x="0" y="111111"/>
                  </a:lnTo>
                  <a:cubicBezTo>
                    <a:pt x="0" y="49746"/>
                    <a:pt x="49746" y="0"/>
                    <a:pt x="111111" y="0"/>
                  </a:cubicBezTo>
                  <a:close/>
                </a:path>
              </a:pathLst>
            </a:custGeom>
            <a:solidFill>
              <a:srgbClr val="007B80"/>
            </a:solidFill>
            <a:ln cap="rnd">
              <a:noFill/>
              <a:prstDash val="solid"/>
              <a:round/>
            </a:ln>
          </p:spPr>
        </p:sp>
        <p:sp>
          <p:nvSpPr>
            <p:cNvPr name="TextBox 22" id="22"/>
            <p:cNvSpPr txBox="true"/>
            <p:nvPr/>
          </p:nvSpPr>
          <p:spPr>
            <a:xfrm>
              <a:off x="0" y="-38100"/>
              <a:ext cx="977022" cy="26032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1181100" y="6839667"/>
            <a:ext cx="3709631" cy="843746"/>
            <a:chOff x="0" y="0"/>
            <a:chExt cx="977022" cy="222221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977022" cy="222221"/>
            </a:xfrm>
            <a:custGeom>
              <a:avLst/>
              <a:gdLst/>
              <a:ahLst/>
              <a:cxnLst/>
              <a:rect r="r" b="b" t="t" l="l"/>
              <a:pathLst>
                <a:path h="222221" w="977022">
                  <a:moveTo>
                    <a:pt x="111111" y="0"/>
                  </a:moveTo>
                  <a:lnTo>
                    <a:pt x="865911" y="0"/>
                  </a:lnTo>
                  <a:cubicBezTo>
                    <a:pt x="895380" y="0"/>
                    <a:pt x="923641" y="11706"/>
                    <a:pt x="944478" y="32544"/>
                  </a:cubicBezTo>
                  <a:cubicBezTo>
                    <a:pt x="965316" y="53381"/>
                    <a:pt x="977022" y="81642"/>
                    <a:pt x="977022" y="111111"/>
                  </a:cubicBezTo>
                  <a:lnTo>
                    <a:pt x="977022" y="111111"/>
                  </a:lnTo>
                  <a:cubicBezTo>
                    <a:pt x="977022" y="172475"/>
                    <a:pt x="927276" y="222221"/>
                    <a:pt x="865911" y="222221"/>
                  </a:cubicBezTo>
                  <a:lnTo>
                    <a:pt x="111111" y="222221"/>
                  </a:lnTo>
                  <a:cubicBezTo>
                    <a:pt x="49746" y="222221"/>
                    <a:pt x="0" y="172475"/>
                    <a:pt x="0" y="111111"/>
                  </a:cubicBezTo>
                  <a:lnTo>
                    <a:pt x="0" y="111111"/>
                  </a:lnTo>
                  <a:cubicBezTo>
                    <a:pt x="0" y="49746"/>
                    <a:pt x="49746" y="0"/>
                    <a:pt x="111111" y="0"/>
                  </a:cubicBezTo>
                  <a:close/>
                </a:path>
              </a:pathLst>
            </a:custGeom>
            <a:solidFill>
              <a:srgbClr val="007B80"/>
            </a:solidFill>
            <a:ln cap="rnd">
              <a:noFill/>
              <a:prstDash val="solid"/>
              <a:round/>
            </a:ln>
          </p:spPr>
        </p:sp>
        <p:sp>
          <p:nvSpPr>
            <p:cNvPr name="TextBox 25" id="25"/>
            <p:cNvSpPr txBox="true"/>
            <p:nvPr/>
          </p:nvSpPr>
          <p:spPr>
            <a:xfrm>
              <a:off x="0" y="-38100"/>
              <a:ext cx="977022" cy="26032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6" id="26"/>
          <p:cNvGrpSpPr/>
          <p:nvPr/>
        </p:nvGrpSpPr>
        <p:grpSpPr>
          <a:xfrm rot="0">
            <a:off x="1181100" y="8336537"/>
            <a:ext cx="3709631" cy="843746"/>
            <a:chOff x="0" y="0"/>
            <a:chExt cx="977022" cy="222221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977022" cy="222221"/>
            </a:xfrm>
            <a:custGeom>
              <a:avLst/>
              <a:gdLst/>
              <a:ahLst/>
              <a:cxnLst/>
              <a:rect r="r" b="b" t="t" l="l"/>
              <a:pathLst>
                <a:path h="222221" w="977022">
                  <a:moveTo>
                    <a:pt x="111111" y="0"/>
                  </a:moveTo>
                  <a:lnTo>
                    <a:pt x="865911" y="0"/>
                  </a:lnTo>
                  <a:cubicBezTo>
                    <a:pt x="895380" y="0"/>
                    <a:pt x="923641" y="11706"/>
                    <a:pt x="944478" y="32544"/>
                  </a:cubicBezTo>
                  <a:cubicBezTo>
                    <a:pt x="965316" y="53381"/>
                    <a:pt x="977022" y="81642"/>
                    <a:pt x="977022" y="111111"/>
                  </a:cubicBezTo>
                  <a:lnTo>
                    <a:pt x="977022" y="111111"/>
                  </a:lnTo>
                  <a:cubicBezTo>
                    <a:pt x="977022" y="172475"/>
                    <a:pt x="927276" y="222221"/>
                    <a:pt x="865911" y="222221"/>
                  </a:cubicBezTo>
                  <a:lnTo>
                    <a:pt x="111111" y="222221"/>
                  </a:lnTo>
                  <a:cubicBezTo>
                    <a:pt x="49746" y="222221"/>
                    <a:pt x="0" y="172475"/>
                    <a:pt x="0" y="111111"/>
                  </a:cubicBezTo>
                  <a:lnTo>
                    <a:pt x="0" y="111111"/>
                  </a:lnTo>
                  <a:cubicBezTo>
                    <a:pt x="0" y="49746"/>
                    <a:pt x="49746" y="0"/>
                    <a:pt x="111111" y="0"/>
                  </a:cubicBezTo>
                  <a:close/>
                </a:path>
              </a:pathLst>
            </a:custGeom>
            <a:solidFill>
              <a:srgbClr val="007B80"/>
            </a:solidFill>
            <a:ln cap="rnd">
              <a:noFill/>
              <a:prstDash val="solid"/>
              <a:round/>
            </a:ln>
          </p:spPr>
        </p:sp>
        <p:sp>
          <p:nvSpPr>
            <p:cNvPr name="TextBox 28" id="28"/>
            <p:cNvSpPr txBox="true"/>
            <p:nvPr/>
          </p:nvSpPr>
          <p:spPr>
            <a:xfrm>
              <a:off x="0" y="-38100"/>
              <a:ext cx="977022" cy="26032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29" id="29"/>
          <p:cNvSpPr txBox="true"/>
          <p:nvPr/>
        </p:nvSpPr>
        <p:spPr>
          <a:xfrm rot="0">
            <a:off x="1466294" y="4040744"/>
            <a:ext cx="2539764" cy="4109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3076"/>
              </a:lnSpc>
              <a:spcBef>
                <a:spcPct val="0"/>
              </a:spcBef>
            </a:pPr>
            <a:r>
              <a:rPr lang="en-US" b="true" sz="2197">
                <a:solidFill>
                  <a:srgbClr val="FFFFFF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Free Personal Item: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1466294" y="5536434"/>
            <a:ext cx="3424436" cy="4109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3076"/>
              </a:lnSpc>
              <a:spcBef>
                <a:spcPct val="0"/>
              </a:spcBef>
            </a:pPr>
            <a:r>
              <a:rPr lang="en-US" b="true" sz="2197">
                <a:solidFill>
                  <a:srgbClr val="FFFFFF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Carry-On Fee: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1466294" y="7018355"/>
            <a:ext cx="3117859" cy="4109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3076"/>
              </a:lnSpc>
              <a:spcBef>
                <a:spcPct val="0"/>
              </a:spcBef>
            </a:pPr>
            <a:r>
              <a:rPr lang="en-US" b="true" sz="2197">
                <a:solidFill>
                  <a:srgbClr val="FFFFFF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Purchase Timing: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1466294" y="8515225"/>
            <a:ext cx="3424436" cy="4109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3076"/>
              </a:lnSpc>
              <a:spcBef>
                <a:spcPct val="0"/>
              </a:spcBef>
            </a:pPr>
            <a:r>
              <a:rPr lang="en-US" b="true" sz="2197">
                <a:solidFill>
                  <a:srgbClr val="FFFFFF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Elite Benefits: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5428691" y="4040744"/>
            <a:ext cx="8140484" cy="4109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3076"/>
              </a:lnSpc>
            </a:pPr>
            <a:r>
              <a:rPr lang="en-US" sz="2197">
                <a:solidFill>
                  <a:srgbClr val="007B80"/>
                </a:solidFill>
                <a:latin typeface="Codec Pro"/>
                <a:ea typeface="Codec Pro"/>
                <a:cs typeface="Codec Pro"/>
                <a:sym typeface="Codec Pro"/>
              </a:rPr>
              <a:t>Each passenger may bring one personal item free of charge.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5313029" y="5536434"/>
            <a:ext cx="8582958" cy="4109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3076"/>
              </a:lnSpc>
            </a:pPr>
            <a:r>
              <a:rPr lang="en-US" sz="2197">
                <a:solidFill>
                  <a:srgbClr val="007B80"/>
                </a:solidFill>
                <a:latin typeface="Codec Pro"/>
                <a:ea typeface="Codec Pro"/>
                <a:cs typeface="Codec Pro"/>
                <a:sym typeface="Codec Pro"/>
              </a:rPr>
              <a:t>Standard carry-on bags require an additional fee.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5428691" y="7037405"/>
            <a:ext cx="8621883" cy="8014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3076"/>
              </a:lnSpc>
            </a:pPr>
            <a:r>
              <a:rPr lang="en-US" sz="2197">
                <a:solidFill>
                  <a:srgbClr val="007B80"/>
                </a:solidFill>
                <a:latin typeface="Codec Pro"/>
                <a:ea typeface="Codec Pro"/>
                <a:cs typeface="Codec Pro"/>
                <a:sym typeface="Codec Pro"/>
              </a:rPr>
              <a:t>Fees vary by purchase timing; booking ahead is typically more affordable.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5428691" y="8516221"/>
            <a:ext cx="8621883" cy="8014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3076"/>
              </a:lnSpc>
            </a:pPr>
            <a:r>
              <a:rPr lang="en-US" sz="2197">
                <a:solidFill>
                  <a:srgbClr val="007B80"/>
                </a:solidFill>
                <a:latin typeface="Codec Pro"/>
                <a:ea typeface="Codec Pro"/>
                <a:cs typeface="Codec Pro"/>
                <a:sym typeface="Codec Pro"/>
              </a:rPr>
              <a:t>Eligible Elite members may receive complimentary carry-on privileges.</a:t>
            </a:r>
          </a:p>
        </p:txBody>
      </p:sp>
      <p:sp>
        <p:nvSpPr>
          <p:cNvPr name="Freeform 37" id="37"/>
          <p:cNvSpPr/>
          <p:nvPr/>
        </p:nvSpPr>
        <p:spPr>
          <a:xfrm flipH="false" flipV="false" rot="0">
            <a:off x="0" y="0"/>
            <a:ext cx="1446594" cy="616635"/>
          </a:xfrm>
          <a:custGeom>
            <a:avLst/>
            <a:gdLst/>
            <a:ahLst/>
            <a:cxnLst/>
            <a:rect r="r" b="b" t="t" l="l"/>
            <a:pathLst>
              <a:path h="616635" w="1446594">
                <a:moveTo>
                  <a:pt x="0" y="0"/>
                </a:moveTo>
                <a:lnTo>
                  <a:pt x="1446594" y="0"/>
                </a:lnTo>
                <a:lnTo>
                  <a:pt x="1446594" y="616635"/>
                </a:lnTo>
                <a:lnTo>
                  <a:pt x="0" y="61663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44731" t="-158548" r="-37924" b="-169954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5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5190638" y="7550149"/>
            <a:ext cx="2221062" cy="18607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13990"/>
              </a:lnSpc>
              <a:spcBef>
                <a:spcPct val="0"/>
              </a:spcBef>
            </a:pPr>
            <a:r>
              <a:rPr lang="en-US" sz="9992">
                <a:solidFill>
                  <a:srgbClr val="FF6F00"/>
                </a:solidFill>
                <a:latin typeface="Codec Pro"/>
                <a:ea typeface="Codec Pro"/>
                <a:cs typeface="Codec Pro"/>
                <a:sym typeface="Codec Pro"/>
              </a:rPr>
              <a:t>04/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15038238" y="1181100"/>
            <a:ext cx="2373462" cy="677515"/>
          </a:xfrm>
          <a:custGeom>
            <a:avLst/>
            <a:gdLst/>
            <a:ahLst/>
            <a:cxnLst/>
            <a:rect r="r" b="b" t="t" l="l"/>
            <a:pathLst>
              <a:path h="677515" w="2373462">
                <a:moveTo>
                  <a:pt x="0" y="0"/>
                </a:moveTo>
                <a:lnTo>
                  <a:pt x="2373462" y="0"/>
                </a:lnTo>
                <a:lnTo>
                  <a:pt x="2373462" y="677515"/>
                </a:lnTo>
                <a:lnTo>
                  <a:pt x="0" y="67751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028700" y="847725"/>
            <a:ext cx="9067105" cy="9884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468"/>
              </a:lnSpc>
              <a:spcBef>
                <a:spcPct val="0"/>
              </a:spcBef>
            </a:pPr>
            <a:r>
              <a:rPr lang="en-US" b="true" sz="5334">
                <a:solidFill>
                  <a:srgbClr val="007B8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Frontier Carry-On Bag Price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4738331" y="3212668"/>
            <a:ext cx="8794107" cy="846423"/>
            <a:chOff x="0" y="0"/>
            <a:chExt cx="2316143" cy="222926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316143" cy="222926"/>
            </a:xfrm>
            <a:custGeom>
              <a:avLst/>
              <a:gdLst/>
              <a:ahLst/>
              <a:cxnLst/>
              <a:rect r="r" b="b" t="t" l="l"/>
              <a:pathLst>
                <a:path h="222926" w="2316143">
                  <a:moveTo>
                    <a:pt x="44898" y="0"/>
                  </a:moveTo>
                  <a:lnTo>
                    <a:pt x="2271245" y="0"/>
                  </a:lnTo>
                  <a:cubicBezTo>
                    <a:pt x="2296042" y="0"/>
                    <a:pt x="2316143" y="20102"/>
                    <a:pt x="2316143" y="44898"/>
                  </a:cubicBezTo>
                  <a:lnTo>
                    <a:pt x="2316143" y="178028"/>
                  </a:lnTo>
                  <a:cubicBezTo>
                    <a:pt x="2316143" y="189936"/>
                    <a:pt x="2311413" y="201356"/>
                    <a:pt x="2302993" y="209776"/>
                  </a:cubicBezTo>
                  <a:cubicBezTo>
                    <a:pt x="2294573" y="218196"/>
                    <a:pt x="2283153" y="222926"/>
                    <a:pt x="2271245" y="222926"/>
                  </a:cubicBezTo>
                  <a:lnTo>
                    <a:pt x="44898" y="222926"/>
                  </a:lnTo>
                  <a:cubicBezTo>
                    <a:pt x="20102" y="222926"/>
                    <a:pt x="0" y="202825"/>
                    <a:pt x="0" y="178028"/>
                  </a:cubicBezTo>
                  <a:lnTo>
                    <a:pt x="0" y="44898"/>
                  </a:lnTo>
                  <a:cubicBezTo>
                    <a:pt x="0" y="20102"/>
                    <a:pt x="20102" y="0"/>
                    <a:pt x="44898" y="0"/>
                  </a:cubicBezTo>
                  <a:close/>
                </a:path>
              </a:pathLst>
            </a:custGeom>
            <a:ln w="38100" cap="rnd">
              <a:solidFill>
                <a:srgbClr val="007B80"/>
              </a:solidFill>
              <a:prstDash val="solid"/>
              <a:round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2316143" cy="26102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738331" y="4291283"/>
            <a:ext cx="8794107" cy="843746"/>
            <a:chOff x="0" y="0"/>
            <a:chExt cx="2316143" cy="222221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316143" cy="222221"/>
            </a:xfrm>
            <a:custGeom>
              <a:avLst/>
              <a:gdLst/>
              <a:ahLst/>
              <a:cxnLst/>
              <a:rect r="r" b="b" t="t" l="l"/>
              <a:pathLst>
                <a:path h="222221" w="2316143">
                  <a:moveTo>
                    <a:pt x="44898" y="0"/>
                  </a:moveTo>
                  <a:lnTo>
                    <a:pt x="2271245" y="0"/>
                  </a:lnTo>
                  <a:cubicBezTo>
                    <a:pt x="2296042" y="0"/>
                    <a:pt x="2316143" y="20102"/>
                    <a:pt x="2316143" y="44898"/>
                  </a:cubicBezTo>
                  <a:lnTo>
                    <a:pt x="2316143" y="177323"/>
                  </a:lnTo>
                  <a:cubicBezTo>
                    <a:pt x="2316143" y="202120"/>
                    <a:pt x="2296042" y="222221"/>
                    <a:pt x="2271245" y="222221"/>
                  </a:cubicBezTo>
                  <a:lnTo>
                    <a:pt x="44898" y="222221"/>
                  </a:lnTo>
                  <a:cubicBezTo>
                    <a:pt x="20102" y="222221"/>
                    <a:pt x="0" y="202120"/>
                    <a:pt x="0" y="177323"/>
                  </a:cubicBezTo>
                  <a:lnTo>
                    <a:pt x="0" y="44898"/>
                  </a:lnTo>
                  <a:cubicBezTo>
                    <a:pt x="0" y="20102"/>
                    <a:pt x="20102" y="0"/>
                    <a:pt x="44898" y="0"/>
                  </a:cubicBezTo>
                  <a:close/>
                </a:path>
              </a:pathLst>
            </a:custGeom>
            <a:ln w="38100" cap="rnd">
              <a:solidFill>
                <a:srgbClr val="007B80"/>
              </a:solidFill>
              <a:prstDash val="solid"/>
              <a:round/>
            </a:ln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2316143" cy="26032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5796102" y="5383970"/>
            <a:ext cx="7736335" cy="843746"/>
            <a:chOff x="0" y="0"/>
            <a:chExt cx="2037553" cy="222221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2037553" cy="222221"/>
            </a:xfrm>
            <a:custGeom>
              <a:avLst/>
              <a:gdLst/>
              <a:ahLst/>
              <a:cxnLst/>
              <a:rect r="r" b="b" t="t" l="l"/>
              <a:pathLst>
                <a:path h="222221" w="2037553">
                  <a:moveTo>
                    <a:pt x="51037" y="0"/>
                  </a:moveTo>
                  <a:lnTo>
                    <a:pt x="1986517" y="0"/>
                  </a:lnTo>
                  <a:cubicBezTo>
                    <a:pt x="2000052" y="0"/>
                    <a:pt x="2013034" y="5377"/>
                    <a:pt x="2022605" y="14948"/>
                  </a:cubicBezTo>
                  <a:cubicBezTo>
                    <a:pt x="2032176" y="24520"/>
                    <a:pt x="2037553" y="37501"/>
                    <a:pt x="2037553" y="51037"/>
                  </a:cubicBezTo>
                  <a:lnTo>
                    <a:pt x="2037553" y="171184"/>
                  </a:lnTo>
                  <a:cubicBezTo>
                    <a:pt x="2037553" y="184720"/>
                    <a:pt x="2032176" y="197702"/>
                    <a:pt x="2022605" y="207273"/>
                  </a:cubicBezTo>
                  <a:cubicBezTo>
                    <a:pt x="2013034" y="216844"/>
                    <a:pt x="2000052" y="222221"/>
                    <a:pt x="1986517" y="222221"/>
                  </a:cubicBezTo>
                  <a:lnTo>
                    <a:pt x="51037" y="222221"/>
                  </a:lnTo>
                  <a:cubicBezTo>
                    <a:pt x="37501" y="222221"/>
                    <a:pt x="24520" y="216844"/>
                    <a:pt x="14948" y="207273"/>
                  </a:cubicBezTo>
                  <a:cubicBezTo>
                    <a:pt x="5377" y="197702"/>
                    <a:pt x="0" y="184720"/>
                    <a:pt x="0" y="171184"/>
                  </a:cubicBezTo>
                  <a:lnTo>
                    <a:pt x="0" y="51037"/>
                  </a:lnTo>
                  <a:cubicBezTo>
                    <a:pt x="0" y="37501"/>
                    <a:pt x="5377" y="24520"/>
                    <a:pt x="14948" y="14948"/>
                  </a:cubicBezTo>
                  <a:cubicBezTo>
                    <a:pt x="24520" y="5377"/>
                    <a:pt x="37501" y="0"/>
                    <a:pt x="51037" y="0"/>
                  </a:cubicBezTo>
                  <a:close/>
                </a:path>
              </a:pathLst>
            </a:custGeom>
            <a:ln w="38100" cap="rnd">
              <a:solidFill>
                <a:srgbClr val="007B80"/>
              </a:solidFill>
              <a:prstDash val="solid"/>
              <a:round/>
            </a:ln>
          </p:spPr>
        </p:sp>
        <p:sp>
          <p:nvSpPr>
            <p:cNvPr name="TextBox 13" id="13"/>
            <p:cNvSpPr txBox="true"/>
            <p:nvPr/>
          </p:nvSpPr>
          <p:spPr>
            <a:xfrm>
              <a:off x="0" y="-38100"/>
              <a:ext cx="2037553" cy="26032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5213529" y="6476657"/>
            <a:ext cx="8318908" cy="843746"/>
            <a:chOff x="0" y="0"/>
            <a:chExt cx="2190988" cy="222221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2190988" cy="222221"/>
            </a:xfrm>
            <a:custGeom>
              <a:avLst/>
              <a:gdLst/>
              <a:ahLst/>
              <a:cxnLst/>
              <a:rect r="r" b="b" t="t" l="l"/>
              <a:pathLst>
                <a:path h="222221" w="2190988">
                  <a:moveTo>
                    <a:pt x="47463" y="0"/>
                  </a:moveTo>
                  <a:lnTo>
                    <a:pt x="2143525" y="0"/>
                  </a:lnTo>
                  <a:cubicBezTo>
                    <a:pt x="2156113" y="0"/>
                    <a:pt x="2168186" y="5001"/>
                    <a:pt x="2177087" y="13902"/>
                  </a:cubicBezTo>
                  <a:cubicBezTo>
                    <a:pt x="2185988" y="22802"/>
                    <a:pt x="2190988" y="34875"/>
                    <a:pt x="2190988" y="47463"/>
                  </a:cubicBezTo>
                  <a:lnTo>
                    <a:pt x="2190988" y="174759"/>
                  </a:lnTo>
                  <a:cubicBezTo>
                    <a:pt x="2190988" y="187346"/>
                    <a:pt x="2185988" y="199419"/>
                    <a:pt x="2177087" y="208320"/>
                  </a:cubicBezTo>
                  <a:cubicBezTo>
                    <a:pt x="2168186" y="217221"/>
                    <a:pt x="2156113" y="222221"/>
                    <a:pt x="2143525" y="222221"/>
                  </a:cubicBezTo>
                  <a:lnTo>
                    <a:pt x="47463" y="222221"/>
                  </a:lnTo>
                  <a:cubicBezTo>
                    <a:pt x="34875" y="222221"/>
                    <a:pt x="22802" y="217221"/>
                    <a:pt x="13902" y="208320"/>
                  </a:cubicBezTo>
                  <a:cubicBezTo>
                    <a:pt x="5001" y="199419"/>
                    <a:pt x="0" y="187346"/>
                    <a:pt x="0" y="174759"/>
                  </a:cubicBezTo>
                  <a:lnTo>
                    <a:pt x="0" y="47463"/>
                  </a:lnTo>
                  <a:cubicBezTo>
                    <a:pt x="0" y="34875"/>
                    <a:pt x="5001" y="22802"/>
                    <a:pt x="13902" y="13902"/>
                  </a:cubicBezTo>
                  <a:cubicBezTo>
                    <a:pt x="22802" y="5001"/>
                    <a:pt x="34875" y="0"/>
                    <a:pt x="47463" y="0"/>
                  </a:cubicBezTo>
                  <a:close/>
                </a:path>
              </a:pathLst>
            </a:custGeom>
            <a:ln w="38100" cap="rnd">
              <a:solidFill>
                <a:srgbClr val="007B80"/>
              </a:solidFill>
              <a:prstDash val="solid"/>
              <a:round/>
            </a:ln>
          </p:spPr>
        </p:sp>
        <p:sp>
          <p:nvSpPr>
            <p:cNvPr name="TextBox 16" id="16"/>
            <p:cNvSpPr txBox="true"/>
            <p:nvPr/>
          </p:nvSpPr>
          <p:spPr>
            <a:xfrm>
              <a:off x="0" y="-38100"/>
              <a:ext cx="2190988" cy="26032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5213529" y="7569344"/>
            <a:ext cx="8318908" cy="843746"/>
            <a:chOff x="0" y="0"/>
            <a:chExt cx="2190988" cy="222221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2190988" cy="222221"/>
            </a:xfrm>
            <a:custGeom>
              <a:avLst/>
              <a:gdLst/>
              <a:ahLst/>
              <a:cxnLst/>
              <a:rect r="r" b="b" t="t" l="l"/>
              <a:pathLst>
                <a:path h="222221" w="2190988">
                  <a:moveTo>
                    <a:pt x="47463" y="0"/>
                  </a:moveTo>
                  <a:lnTo>
                    <a:pt x="2143525" y="0"/>
                  </a:lnTo>
                  <a:cubicBezTo>
                    <a:pt x="2156113" y="0"/>
                    <a:pt x="2168186" y="5001"/>
                    <a:pt x="2177087" y="13902"/>
                  </a:cubicBezTo>
                  <a:cubicBezTo>
                    <a:pt x="2185988" y="22802"/>
                    <a:pt x="2190988" y="34875"/>
                    <a:pt x="2190988" y="47463"/>
                  </a:cubicBezTo>
                  <a:lnTo>
                    <a:pt x="2190988" y="174759"/>
                  </a:lnTo>
                  <a:cubicBezTo>
                    <a:pt x="2190988" y="187346"/>
                    <a:pt x="2185988" y="199419"/>
                    <a:pt x="2177087" y="208320"/>
                  </a:cubicBezTo>
                  <a:cubicBezTo>
                    <a:pt x="2168186" y="217221"/>
                    <a:pt x="2156113" y="222221"/>
                    <a:pt x="2143525" y="222221"/>
                  </a:cubicBezTo>
                  <a:lnTo>
                    <a:pt x="47463" y="222221"/>
                  </a:lnTo>
                  <a:cubicBezTo>
                    <a:pt x="34875" y="222221"/>
                    <a:pt x="22802" y="217221"/>
                    <a:pt x="13902" y="208320"/>
                  </a:cubicBezTo>
                  <a:cubicBezTo>
                    <a:pt x="5001" y="199419"/>
                    <a:pt x="0" y="187346"/>
                    <a:pt x="0" y="174759"/>
                  </a:cubicBezTo>
                  <a:lnTo>
                    <a:pt x="0" y="47463"/>
                  </a:lnTo>
                  <a:cubicBezTo>
                    <a:pt x="0" y="34875"/>
                    <a:pt x="5001" y="22802"/>
                    <a:pt x="13902" y="13902"/>
                  </a:cubicBezTo>
                  <a:cubicBezTo>
                    <a:pt x="22802" y="5001"/>
                    <a:pt x="34875" y="0"/>
                    <a:pt x="47463" y="0"/>
                  </a:cubicBezTo>
                  <a:close/>
                </a:path>
              </a:pathLst>
            </a:custGeom>
            <a:ln w="38100" cap="rnd">
              <a:solidFill>
                <a:srgbClr val="007B80"/>
              </a:solidFill>
              <a:prstDash val="solid"/>
              <a:round/>
            </a:ln>
          </p:spPr>
        </p:sp>
        <p:sp>
          <p:nvSpPr>
            <p:cNvPr name="TextBox 19" id="19"/>
            <p:cNvSpPr txBox="true"/>
            <p:nvPr/>
          </p:nvSpPr>
          <p:spPr>
            <a:xfrm>
              <a:off x="0" y="-38100"/>
              <a:ext cx="2190988" cy="26032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1028700" y="3212668"/>
            <a:ext cx="3403053" cy="846423"/>
            <a:chOff x="0" y="0"/>
            <a:chExt cx="896277" cy="222926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896277" cy="222926"/>
            </a:xfrm>
            <a:custGeom>
              <a:avLst/>
              <a:gdLst/>
              <a:ahLst/>
              <a:cxnLst/>
              <a:rect r="r" b="b" t="t" l="l"/>
              <a:pathLst>
                <a:path h="222926" w="896277">
                  <a:moveTo>
                    <a:pt x="111463" y="0"/>
                  </a:moveTo>
                  <a:lnTo>
                    <a:pt x="784814" y="0"/>
                  </a:lnTo>
                  <a:cubicBezTo>
                    <a:pt x="814376" y="0"/>
                    <a:pt x="842727" y="11743"/>
                    <a:pt x="863631" y="32647"/>
                  </a:cubicBezTo>
                  <a:cubicBezTo>
                    <a:pt x="884534" y="53550"/>
                    <a:pt x="896277" y="81901"/>
                    <a:pt x="896277" y="111463"/>
                  </a:cubicBezTo>
                  <a:lnTo>
                    <a:pt x="896277" y="111463"/>
                  </a:lnTo>
                  <a:cubicBezTo>
                    <a:pt x="896277" y="173022"/>
                    <a:pt x="846374" y="222926"/>
                    <a:pt x="784814" y="222926"/>
                  </a:cubicBezTo>
                  <a:lnTo>
                    <a:pt x="111463" y="222926"/>
                  </a:lnTo>
                  <a:cubicBezTo>
                    <a:pt x="49904" y="222926"/>
                    <a:pt x="0" y="173022"/>
                    <a:pt x="0" y="111463"/>
                  </a:cubicBezTo>
                  <a:lnTo>
                    <a:pt x="0" y="111463"/>
                  </a:lnTo>
                  <a:cubicBezTo>
                    <a:pt x="0" y="49904"/>
                    <a:pt x="49904" y="0"/>
                    <a:pt x="111463" y="0"/>
                  </a:cubicBezTo>
                  <a:close/>
                </a:path>
              </a:pathLst>
            </a:custGeom>
            <a:solidFill>
              <a:srgbClr val="007B80"/>
            </a:solidFill>
            <a:ln cap="rnd">
              <a:noFill/>
              <a:prstDash val="solid"/>
              <a:round/>
            </a:ln>
          </p:spPr>
        </p:sp>
        <p:sp>
          <p:nvSpPr>
            <p:cNvPr name="TextBox 22" id="22"/>
            <p:cNvSpPr txBox="true"/>
            <p:nvPr/>
          </p:nvSpPr>
          <p:spPr>
            <a:xfrm>
              <a:off x="0" y="-38100"/>
              <a:ext cx="896277" cy="26102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1028700" y="4291283"/>
            <a:ext cx="3403053" cy="843746"/>
            <a:chOff x="0" y="0"/>
            <a:chExt cx="896277" cy="222221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896277" cy="222221"/>
            </a:xfrm>
            <a:custGeom>
              <a:avLst/>
              <a:gdLst/>
              <a:ahLst/>
              <a:cxnLst/>
              <a:rect r="r" b="b" t="t" l="l"/>
              <a:pathLst>
                <a:path h="222221" w="896277">
                  <a:moveTo>
                    <a:pt x="111111" y="0"/>
                  </a:moveTo>
                  <a:lnTo>
                    <a:pt x="785167" y="0"/>
                  </a:lnTo>
                  <a:cubicBezTo>
                    <a:pt x="814635" y="0"/>
                    <a:pt x="842897" y="11706"/>
                    <a:pt x="863734" y="32544"/>
                  </a:cubicBezTo>
                  <a:cubicBezTo>
                    <a:pt x="884571" y="53381"/>
                    <a:pt x="896277" y="81642"/>
                    <a:pt x="896277" y="111111"/>
                  </a:cubicBezTo>
                  <a:lnTo>
                    <a:pt x="896277" y="111111"/>
                  </a:lnTo>
                  <a:cubicBezTo>
                    <a:pt x="896277" y="172475"/>
                    <a:pt x="846531" y="222221"/>
                    <a:pt x="785167" y="222221"/>
                  </a:cubicBezTo>
                  <a:lnTo>
                    <a:pt x="111111" y="222221"/>
                  </a:lnTo>
                  <a:cubicBezTo>
                    <a:pt x="49746" y="222221"/>
                    <a:pt x="0" y="172475"/>
                    <a:pt x="0" y="111111"/>
                  </a:cubicBezTo>
                  <a:lnTo>
                    <a:pt x="0" y="111111"/>
                  </a:lnTo>
                  <a:cubicBezTo>
                    <a:pt x="0" y="49746"/>
                    <a:pt x="49746" y="0"/>
                    <a:pt x="111111" y="0"/>
                  </a:cubicBezTo>
                  <a:close/>
                </a:path>
              </a:pathLst>
            </a:custGeom>
            <a:solidFill>
              <a:srgbClr val="007B80"/>
            </a:solidFill>
            <a:ln cap="rnd">
              <a:noFill/>
              <a:prstDash val="solid"/>
              <a:round/>
            </a:ln>
          </p:spPr>
        </p:sp>
        <p:sp>
          <p:nvSpPr>
            <p:cNvPr name="TextBox 25" id="25"/>
            <p:cNvSpPr txBox="true"/>
            <p:nvPr/>
          </p:nvSpPr>
          <p:spPr>
            <a:xfrm>
              <a:off x="0" y="-38100"/>
              <a:ext cx="896277" cy="26032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6" id="26"/>
          <p:cNvGrpSpPr/>
          <p:nvPr/>
        </p:nvGrpSpPr>
        <p:grpSpPr>
          <a:xfrm rot="0">
            <a:off x="1028700" y="5363629"/>
            <a:ext cx="4533553" cy="843746"/>
            <a:chOff x="0" y="0"/>
            <a:chExt cx="1194022" cy="222221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1194022" cy="222221"/>
            </a:xfrm>
            <a:custGeom>
              <a:avLst/>
              <a:gdLst/>
              <a:ahLst/>
              <a:cxnLst/>
              <a:rect r="r" b="b" t="t" l="l"/>
              <a:pathLst>
                <a:path h="222221" w="1194022">
                  <a:moveTo>
                    <a:pt x="99046" y="0"/>
                  </a:moveTo>
                  <a:lnTo>
                    <a:pt x="1094976" y="0"/>
                  </a:lnTo>
                  <a:cubicBezTo>
                    <a:pt x="1149678" y="0"/>
                    <a:pt x="1194022" y="44345"/>
                    <a:pt x="1194022" y="99046"/>
                  </a:cubicBezTo>
                  <a:lnTo>
                    <a:pt x="1194022" y="123175"/>
                  </a:lnTo>
                  <a:cubicBezTo>
                    <a:pt x="1194022" y="177877"/>
                    <a:pt x="1149678" y="222221"/>
                    <a:pt x="1094976" y="222221"/>
                  </a:cubicBezTo>
                  <a:lnTo>
                    <a:pt x="99046" y="222221"/>
                  </a:lnTo>
                  <a:cubicBezTo>
                    <a:pt x="44345" y="222221"/>
                    <a:pt x="0" y="177877"/>
                    <a:pt x="0" y="123175"/>
                  </a:cubicBezTo>
                  <a:lnTo>
                    <a:pt x="0" y="99046"/>
                  </a:lnTo>
                  <a:cubicBezTo>
                    <a:pt x="0" y="44345"/>
                    <a:pt x="44345" y="0"/>
                    <a:pt x="99046" y="0"/>
                  </a:cubicBezTo>
                  <a:close/>
                </a:path>
              </a:pathLst>
            </a:custGeom>
            <a:solidFill>
              <a:srgbClr val="007B80"/>
            </a:solidFill>
            <a:ln cap="rnd">
              <a:noFill/>
              <a:prstDash val="solid"/>
              <a:round/>
            </a:ln>
          </p:spPr>
        </p:sp>
        <p:sp>
          <p:nvSpPr>
            <p:cNvPr name="TextBox 28" id="28"/>
            <p:cNvSpPr txBox="true"/>
            <p:nvPr/>
          </p:nvSpPr>
          <p:spPr>
            <a:xfrm>
              <a:off x="0" y="-38100"/>
              <a:ext cx="1194022" cy="26032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9" id="29"/>
          <p:cNvGrpSpPr/>
          <p:nvPr/>
        </p:nvGrpSpPr>
        <p:grpSpPr>
          <a:xfrm rot="0">
            <a:off x="1028700" y="6456316"/>
            <a:ext cx="3920780" cy="843746"/>
            <a:chOff x="0" y="0"/>
            <a:chExt cx="1032633" cy="222221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1032633" cy="222221"/>
            </a:xfrm>
            <a:custGeom>
              <a:avLst/>
              <a:gdLst/>
              <a:ahLst/>
              <a:cxnLst/>
              <a:rect r="r" b="b" t="t" l="l"/>
              <a:pathLst>
                <a:path h="222221" w="1032633">
                  <a:moveTo>
                    <a:pt x="111111" y="0"/>
                  </a:moveTo>
                  <a:lnTo>
                    <a:pt x="921523" y="0"/>
                  </a:lnTo>
                  <a:cubicBezTo>
                    <a:pt x="982887" y="0"/>
                    <a:pt x="1032633" y="49746"/>
                    <a:pt x="1032633" y="111111"/>
                  </a:cubicBezTo>
                  <a:lnTo>
                    <a:pt x="1032633" y="111111"/>
                  </a:lnTo>
                  <a:cubicBezTo>
                    <a:pt x="1032633" y="140579"/>
                    <a:pt x="1020927" y="168840"/>
                    <a:pt x="1000090" y="189678"/>
                  </a:cubicBezTo>
                  <a:cubicBezTo>
                    <a:pt x="979253" y="210515"/>
                    <a:pt x="950991" y="222221"/>
                    <a:pt x="921523" y="222221"/>
                  </a:cubicBezTo>
                  <a:lnTo>
                    <a:pt x="111111" y="222221"/>
                  </a:lnTo>
                  <a:cubicBezTo>
                    <a:pt x="49746" y="222221"/>
                    <a:pt x="0" y="172475"/>
                    <a:pt x="0" y="111111"/>
                  </a:cubicBezTo>
                  <a:lnTo>
                    <a:pt x="0" y="111111"/>
                  </a:lnTo>
                  <a:cubicBezTo>
                    <a:pt x="0" y="49746"/>
                    <a:pt x="49746" y="0"/>
                    <a:pt x="111111" y="0"/>
                  </a:cubicBezTo>
                  <a:close/>
                </a:path>
              </a:pathLst>
            </a:custGeom>
            <a:solidFill>
              <a:srgbClr val="007B80"/>
            </a:solidFill>
            <a:ln cap="rnd">
              <a:noFill/>
              <a:prstDash val="solid"/>
              <a:round/>
            </a:ln>
          </p:spPr>
        </p:sp>
        <p:sp>
          <p:nvSpPr>
            <p:cNvPr name="TextBox 31" id="31"/>
            <p:cNvSpPr txBox="true"/>
            <p:nvPr/>
          </p:nvSpPr>
          <p:spPr>
            <a:xfrm>
              <a:off x="0" y="-38100"/>
              <a:ext cx="1032633" cy="26032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2" id="32"/>
          <p:cNvGrpSpPr/>
          <p:nvPr/>
        </p:nvGrpSpPr>
        <p:grpSpPr>
          <a:xfrm rot="0">
            <a:off x="1028700" y="7549003"/>
            <a:ext cx="3920780" cy="843746"/>
            <a:chOff x="0" y="0"/>
            <a:chExt cx="1032633" cy="222221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1032633" cy="222221"/>
            </a:xfrm>
            <a:custGeom>
              <a:avLst/>
              <a:gdLst/>
              <a:ahLst/>
              <a:cxnLst/>
              <a:rect r="r" b="b" t="t" l="l"/>
              <a:pathLst>
                <a:path h="222221" w="1032633">
                  <a:moveTo>
                    <a:pt x="111111" y="0"/>
                  </a:moveTo>
                  <a:lnTo>
                    <a:pt x="921523" y="0"/>
                  </a:lnTo>
                  <a:cubicBezTo>
                    <a:pt x="982887" y="0"/>
                    <a:pt x="1032633" y="49746"/>
                    <a:pt x="1032633" y="111111"/>
                  </a:cubicBezTo>
                  <a:lnTo>
                    <a:pt x="1032633" y="111111"/>
                  </a:lnTo>
                  <a:cubicBezTo>
                    <a:pt x="1032633" y="140579"/>
                    <a:pt x="1020927" y="168840"/>
                    <a:pt x="1000090" y="189678"/>
                  </a:cubicBezTo>
                  <a:cubicBezTo>
                    <a:pt x="979253" y="210515"/>
                    <a:pt x="950991" y="222221"/>
                    <a:pt x="921523" y="222221"/>
                  </a:cubicBezTo>
                  <a:lnTo>
                    <a:pt x="111111" y="222221"/>
                  </a:lnTo>
                  <a:cubicBezTo>
                    <a:pt x="49746" y="222221"/>
                    <a:pt x="0" y="172475"/>
                    <a:pt x="0" y="111111"/>
                  </a:cubicBezTo>
                  <a:lnTo>
                    <a:pt x="0" y="111111"/>
                  </a:lnTo>
                  <a:cubicBezTo>
                    <a:pt x="0" y="49746"/>
                    <a:pt x="49746" y="0"/>
                    <a:pt x="111111" y="0"/>
                  </a:cubicBezTo>
                  <a:close/>
                </a:path>
              </a:pathLst>
            </a:custGeom>
            <a:solidFill>
              <a:srgbClr val="007B80"/>
            </a:solidFill>
            <a:ln cap="rnd">
              <a:noFill/>
              <a:prstDash val="solid"/>
              <a:round/>
            </a:ln>
          </p:spPr>
        </p:sp>
        <p:sp>
          <p:nvSpPr>
            <p:cNvPr name="TextBox 34" id="34"/>
            <p:cNvSpPr txBox="true"/>
            <p:nvPr/>
          </p:nvSpPr>
          <p:spPr>
            <a:xfrm>
              <a:off x="0" y="-38100"/>
              <a:ext cx="1032633" cy="26032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35" id="35"/>
          <p:cNvSpPr txBox="true"/>
          <p:nvPr/>
        </p:nvSpPr>
        <p:spPr>
          <a:xfrm rot="0">
            <a:off x="1313894" y="3390207"/>
            <a:ext cx="2539764" cy="3351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2526"/>
              </a:lnSpc>
              <a:spcBef>
                <a:spcPct val="0"/>
              </a:spcBef>
            </a:pPr>
            <a:r>
              <a:rPr lang="en-US" b="true" sz="1804">
                <a:solidFill>
                  <a:srgbClr val="FFFFFF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Book Online: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1313894" y="4479497"/>
            <a:ext cx="2832664" cy="3351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2526"/>
              </a:lnSpc>
              <a:spcBef>
                <a:spcPct val="0"/>
              </a:spcBef>
            </a:pPr>
            <a:r>
              <a:rPr lang="en-US" b="true" sz="1804">
                <a:solidFill>
                  <a:srgbClr val="FFFFFF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Airport Purchase: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1313894" y="5551843"/>
            <a:ext cx="4248358" cy="3351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2526"/>
              </a:lnSpc>
              <a:spcBef>
                <a:spcPct val="0"/>
              </a:spcBef>
            </a:pPr>
            <a:r>
              <a:rPr lang="en-US" b="true" sz="1804">
                <a:solidFill>
                  <a:srgbClr val="FFFFFF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Mobile App: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1313894" y="6644530"/>
            <a:ext cx="3424436" cy="3351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2526"/>
              </a:lnSpc>
              <a:spcBef>
                <a:spcPct val="0"/>
              </a:spcBef>
            </a:pPr>
            <a:r>
              <a:rPr lang="en-US" b="true" sz="1804">
                <a:solidFill>
                  <a:srgbClr val="FFFFFF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Seasonal Bundles: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1313894" y="7737217"/>
            <a:ext cx="3424436" cy="3351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2526"/>
              </a:lnSpc>
              <a:spcBef>
                <a:spcPct val="0"/>
              </a:spcBef>
            </a:pPr>
            <a:r>
              <a:rPr lang="en-US" b="true" sz="1804">
                <a:solidFill>
                  <a:srgbClr val="FFFFFF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Book Early: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4949480" y="3390207"/>
            <a:ext cx="6909149" cy="3351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2526"/>
              </a:lnSpc>
            </a:pPr>
            <a:r>
              <a:rPr lang="en-US" sz="1804">
                <a:solidFill>
                  <a:srgbClr val="007B80"/>
                </a:solidFill>
                <a:latin typeface="Codec Pro"/>
                <a:ea typeface="Codec Pro"/>
                <a:cs typeface="Codec Pro"/>
                <a:sym typeface="Codec Pro"/>
              </a:rPr>
              <a:t>Best available carry-on rates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4949480" y="4479497"/>
            <a:ext cx="6909149" cy="3351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2526"/>
              </a:lnSpc>
            </a:pPr>
            <a:r>
              <a:rPr lang="en-US" sz="1804">
                <a:solidFill>
                  <a:srgbClr val="007B80"/>
                </a:solidFill>
                <a:latin typeface="Codec Pro"/>
                <a:ea typeface="Codec Pro"/>
                <a:cs typeface="Codec Pro"/>
                <a:sym typeface="Codec Pro"/>
              </a:rPr>
              <a:t>Significantly higher fees at the airport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6007251" y="5572184"/>
            <a:ext cx="6909149" cy="3351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2526"/>
              </a:lnSpc>
            </a:pPr>
            <a:r>
              <a:rPr lang="en-US" sz="1804">
                <a:solidFill>
                  <a:srgbClr val="007B80"/>
                </a:solidFill>
                <a:latin typeface="Codec Pro"/>
                <a:ea typeface="Codec Pro"/>
                <a:cs typeface="Codec Pro"/>
                <a:sym typeface="Codec Pro"/>
              </a:rPr>
              <a:t>Prices typically fall between online and airport rates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5562253" y="6665866"/>
            <a:ext cx="4729895" cy="3351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2526"/>
              </a:lnSpc>
            </a:pPr>
            <a:r>
              <a:rPr lang="en-US" sz="1804">
                <a:solidFill>
                  <a:srgbClr val="007B80"/>
                </a:solidFill>
                <a:latin typeface="Codec Pro"/>
                <a:ea typeface="Codec Pro"/>
                <a:cs typeface="Codec Pro"/>
                <a:sym typeface="Codec Pro"/>
              </a:rPr>
              <a:t>Watch for discounted baggage promotions</a:t>
            </a:r>
          </a:p>
        </p:txBody>
      </p:sp>
      <p:sp>
        <p:nvSpPr>
          <p:cNvPr name="TextBox 44" id="44"/>
          <p:cNvSpPr txBox="true"/>
          <p:nvPr/>
        </p:nvSpPr>
        <p:spPr>
          <a:xfrm rot="0">
            <a:off x="5562253" y="7758553"/>
            <a:ext cx="6666247" cy="3351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2526"/>
              </a:lnSpc>
            </a:pPr>
            <a:r>
              <a:rPr lang="en-US" sz="1804">
                <a:solidFill>
                  <a:srgbClr val="007B80"/>
                </a:solidFill>
                <a:latin typeface="Codec Pro"/>
                <a:ea typeface="Codec Pro"/>
                <a:cs typeface="Codec Pro"/>
                <a:sym typeface="Codec Pro"/>
              </a:rPr>
              <a:t>Prices increase as departure approaches</a:t>
            </a:r>
          </a:p>
        </p:txBody>
      </p:sp>
      <p:sp>
        <p:nvSpPr>
          <p:cNvPr name="AutoShape 45" id="45"/>
          <p:cNvSpPr/>
          <p:nvPr/>
        </p:nvSpPr>
        <p:spPr>
          <a:xfrm>
            <a:off x="1028700" y="9236508"/>
            <a:ext cx="16230600" cy="0"/>
          </a:xfrm>
          <a:prstGeom prst="line">
            <a:avLst/>
          </a:prstGeom>
          <a:ln cap="flat" w="19050">
            <a:solidFill>
              <a:srgbClr val="007B8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46" id="46"/>
          <p:cNvSpPr/>
          <p:nvPr/>
        </p:nvSpPr>
        <p:spPr>
          <a:xfrm flipH="false" flipV="false" rot="0">
            <a:off x="0" y="0"/>
            <a:ext cx="1446594" cy="616635"/>
          </a:xfrm>
          <a:custGeom>
            <a:avLst/>
            <a:gdLst/>
            <a:ahLst/>
            <a:cxnLst/>
            <a:rect r="r" b="b" t="t" l="l"/>
            <a:pathLst>
              <a:path h="616635" w="1446594">
                <a:moveTo>
                  <a:pt x="0" y="0"/>
                </a:moveTo>
                <a:lnTo>
                  <a:pt x="1446594" y="0"/>
                </a:lnTo>
                <a:lnTo>
                  <a:pt x="1446594" y="616635"/>
                </a:lnTo>
                <a:lnTo>
                  <a:pt x="0" y="61663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44731" t="-158548" r="-37924" b="-169954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5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685800"/>
            <a:ext cx="10244958" cy="54040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3990"/>
              </a:lnSpc>
              <a:spcBef>
                <a:spcPct val="0"/>
              </a:spcBef>
            </a:pPr>
            <a:r>
              <a:rPr lang="en-US" b="true" sz="9992">
                <a:solidFill>
                  <a:srgbClr val="007B8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Frontier Personal Item Size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12187978" y="1028700"/>
            <a:ext cx="5071322" cy="8229600"/>
            <a:chOff x="0" y="0"/>
            <a:chExt cx="785681" cy="127498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785680" cy="1274980"/>
            </a:xfrm>
            <a:custGeom>
              <a:avLst/>
              <a:gdLst/>
              <a:ahLst/>
              <a:cxnLst/>
              <a:rect r="r" b="b" t="t" l="l"/>
              <a:pathLst>
                <a:path h="1274980" w="785680">
                  <a:moveTo>
                    <a:pt x="61064" y="0"/>
                  </a:moveTo>
                  <a:lnTo>
                    <a:pt x="724616" y="0"/>
                  </a:lnTo>
                  <a:cubicBezTo>
                    <a:pt x="758341" y="0"/>
                    <a:pt x="785680" y="27339"/>
                    <a:pt x="785680" y="61064"/>
                  </a:cubicBezTo>
                  <a:lnTo>
                    <a:pt x="785680" y="1213916"/>
                  </a:lnTo>
                  <a:cubicBezTo>
                    <a:pt x="785680" y="1230111"/>
                    <a:pt x="779247" y="1245643"/>
                    <a:pt x="767795" y="1257095"/>
                  </a:cubicBezTo>
                  <a:cubicBezTo>
                    <a:pt x="756343" y="1268547"/>
                    <a:pt x="740811" y="1274980"/>
                    <a:pt x="724616" y="1274980"/>
                  </a:cubicBezTo>
                  <a:lnTo>
                    <a:pt x="61064" y="1274980"/>
                  </a:lnTo>
                  <a:cubicBezTo>
                    <a:pt x="27339" y="1274980"/>
                    <a:pt x="0" y="1247641"/>
                    <a:pt x="0" y="1213916"/>
                  </a:cubicBezTo>
                  <a:lnTo>
                    <a:pt x="0" y="61064"/>
                  </a:lnTo>
                  <a:cubicBezTo>
                    <a:pt x="0" y="27339"/>
                    <a:pt x="27339" y="0"/>
                    <a:pt x="61064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201" r="0" b="-201"/>
              </a:stretch>
            </a:blipFill>
          </p:spPr>
        </p:sp>
      </p:grpSp>
      <p:sp>
        <p:nvSpPr>
          <p:cNvPr name="TextBox 5" id="5"/>
          <p:cNvSpPr txBox="true"/>
          <p:nvPr/>
        </p:nvSpPr>
        <p:spPr>
          <a:xfrm rot="0">
            <a:off x="15038238" y="7397749"/>
            <a:ext cx="2221062" cy="18607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13990"/>
              </a:lnSpc>
              <a:spcBef>
                <a:spcPct val="0"/>
              </a:spcBef>
            </a:pPr>
            <a:r>
              <a:rPr lang="en-US" sz="9992">
                <a:solidFill>
                  <a:srgbClr val="FFFFFF"/>
                </a:solidFill>
                <a:latin typeface="Codec Pro"/>
                <a:ea typeface="Codec Pro"/>
                <a:cs typeface="Codec Pro"/>
                <a:sym typeface="Codec Pro"/>
              </a:rPr>
              <a:t>05/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7054850"/>
            <a:ext cx="9872518" cy="20642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96"/>
              </a:lnSpc>
              <a:spcBef>
                <a:spcPct val="0"/>
              </a:spcBef>
            </a:pPr>
            <a:r>
              <a:rPr lang="en-US" sz="2354">
                <a:solidFill>
                  <a:srgbClr val="007B80"/>
                </a:solidFill>
                <a:latin typeface="Codec Pro"/>
                <a:ea typeface="Codec Pro"/>
                <a:cs typeface="Codec Pro"/>
                <a:sym typeface="Codec Pro"/>
              </a:rPr>
              <a:t>Frontier allows one free personal item per passenger. Keep it within 18 x 14 x 8 inches and make sure it fits completely under the seat in front of you. Purses, backpacks, and laptop bags are typical choices. Soft-sided bags are recommended because they are easier to fit, and packing essentials inside keeps them accessible during the flight.</a:t>
            </a:r>
          </a:p>
        </p:txBody>
      </p:sp>
      <p:sp>
        <p:nvSpPr>
          <p:cNvPr name="AutoShape 7" id="7"/>
          <p:cNvSpPr/>
          <p:nvPr/>
        </p:nvSpPr>
        <p:spPr>
          <a:xfrm>
            <a:off x="1028700" y="9539897"/>
            <a:ext cx="16230600" cy="0"/>
          </a:xfrm>
          <a:prstGeom prst="line">
            <a:avLst/>
          </a:prstGeom>
          <a:ln cap="flat" w="19050">
            <a:solidFill>
              <a:srgbClr val="007B8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8" id="8"/>
          <p:cNvSpPr/>
          <p:nvPr/>
        </p:nvSpPr>
        <p:spPr>
          <a:xfrm flipH="false" flipV="false" rot="0">
            <a:off x="0" y="0"/>
            <a:ext cx="1446594" cy="616635"/>
          </a:xfrm>
          <a:custGeom>
            <a:avLst/>
            <a:gdLst/>
            <a:ahLst/>
            <a:cxnLst/>
            <a:rect r="r" b="b" t="t" l="l"/>
            <a:pathLst>
              <a:path h="616635" w="1446594">
                <a:moveTo>
                  <a:pt x="0" y="0"/>
                </a:moveTo>
                <a:lnTo>
                  <a:pt x="1446594" y="0"/>
                </a:lnTo>
                <a:lnTo>
                  <a:pt x="1446594" y="616635"/>
                </a:lnTo>
                <a:lnTo>
                  <a:pt x="0" y="61663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4731" t="-158548" r="-37924" b="-169954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5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5560848"/>
            <a:ext cx="4406657" cy="3304185"/>
            <a:chOff x="0" y="0"/>
            <a:chExt cx="1160601" cy="87023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60601" cy="870238"/>
            </a:xfrm>
            <a:custGeom>
              <a:avLst/>
              <a:gdLst/>
              <a:ahLst/>
              <a:cxnLst/>
              <a:rect r="r" b="b" t="t" l="l"/>
              <a:pathLst>
                <a:path h="870238" w="1160601">
                  <a:moveTo>
                    <a:pt x="89600" y="0"/>
                  </a:moveTo>
                  <a:lnTo>
                    <a:pt x="1071001" y="0"/>
                  </a:lnTo>
                  <a:cubicBezTo>
                    <a:pt x="1120486" y="0"/>
                    <a:pt x="1160601" y="40115"/>
                    <a:pt x="1160601" y="89600"/>
                  </a:cubicBezTo>
                  <a:lnTo>
                    <a:pt x="1160601" y="780638"/>
                  </a:lnTo>
                  <a:cubicBezTo>
                    <a:pt x="1160601" y="830122"/>
                    <a:pt x="1120486" y="870238"/>
                    <a:pt x="1071001" y="870238"/>
                  </a:cubicBezTo>
                  <a:lnTo>
                    <a:pt x="89600" y="870238"/>
                  </a:lnTo>
                  <a:cubicBezTo>
                    <a:pt x="40115" y="870238"/>
                    <a:pt x="0" y="830122"/>
                    <a:pt x="0" y="780638"/>
                  </a:cubicBezTo>
                  <a:lnTo>
                    <a:pt x="0" y="89600"/>
                  </a:lnTo>
                  <a:cubicBezTo>
                    <a:pt x="0" y="40115"/>
                    <a:pt x="40115" y="0"/>
                    <a:pt x="89600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FF6F00"/>
              </a:solidFill>
              <a:prstDash val="solid"/>
              <a:round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160601" cy="90833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6598246" y="5560848"/>
            <a:ext cx="4406657" cy="3304185"/>
            <a:chOff x="0" y="0"/>
            <a:chExt cx="1160601" cy="870238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160601" cy="870238"/>
            </a:xfrm>
            <a:custGeom>
              <a:avLst/>
              <a:gdLst/>
              <a:ahLst/>
              <a:cxnLst/>
              <a:rect r="r" b="b" t="t" l="l"/>
              <a:pathLst>
                <a:path h="870238" w="1160601">
                  <a:moveTo>
                    <a:pt x="89600" y="0"/>
                  </a:moveTo>
                  <a:lnTo>
                    <a:pt x="1071001" y="0"/>
                  </a:lnTo>
                  <a:cubicBezTo>
                    <a:pt x="1120486" y="0"/>
                    <a:pt x="1160601" y="40115"/>
                    <a:pt x="1160601" y="89600"/>
                  </a:cubicBezTo>
                  <a:lnTo>
                    <a:pt x="1160601" y="780638"/>
                  </a:lnTo>
                  <a:cubicBezTo>
                    <a:pt x="1160601" y="830122"/>
                    <a:pt x="1120486" y="870238"/>
                    <a:pt x="1071001" y="870238"/>
                  </a:cubicBezTo>
                  <a:lnTo>
                    <a:pt x="89600" y="870238"/>
                  </a:lnTo>
                  <a:cubicBezTo>
                    <a:pt x="40115" y="870238"/>
                    <a:pt x="0" y="830122"/>
                    <a:pt x="0" y="780638"/>
                  </a:cubicBezTo>
                  <a:lnTo>
                    <a:pt x="0" y="89600"/>
                  </a:lnTo>
                  <a:cubicBezTo>
                    <a:pt x="0" y="40115"/>
                    <a:pt x="40115" y="0"/>
                    <a:pt x="89600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FF6F00"/>
              </a:solidFill>
              <a:prstDash val="solid"/>
              <a:round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1160601" cy="90833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2167792" y="5560848"/>
            <a:ext cx="5091508" cy="3304185"/>
            <a:chOff x="0" y="0"/>
            <a:chExt cx="1340973" cy="870238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340973" cy="870238"/>
            </a:xfrm>
            <a:custGeom>
              <a:avLst/>
              <a:gdLst/>
              <a:ahLst/>
              <a:cxnLst/>
              <a:rect r="r" b="b" t="t" l="l"/>
              <a:pathLst>
                <a:path h="870238" w="1340973">
                  <a:moveTo>
                    <a:pt x="77548" y="0"/>
                  </a:moveTo>
                  <a:lnTo>
                    <a:pt x="1263425" y="0"/>
                  </a:lnTo>
                  <a:cubicBezTo>
                    <a:pt x="1283992" y="0"/>
                    <a:pt x="1303717" y="8170"/>
                    <a:pt x="1318260" y="22713"/>
                  </a:cubicBezTo>
                  <a:cubicBezTo>
                    <a:pt x="1332803" y="37257"/>
                    <a:pt x="1340973" y="56981"/>
                    <a:pt x="1340973" y="77548"/>
                  </a:cubicBezTo>
                  <a:lnTo>
                    <a:pt x="1340973" y="792690"/>
                  </a:lnTo>
                  <a:cubicBezTo>
                    <a:pt x="1340973" y="813257"/>
                    <a:pt x="1332803" y="832981"/>
                    <a:pt x="1318260" y="847525"/>
                  </a:cubicBezTo>
                  <a:cubicBezTo>
                    <a:pt x="1303717" y="862068"/>
                    <a:pt x="1283992" y="870238"/>
                    <a:pt x="1263425" y="870238"/>
                  </a:cubicBezTo>
                  <a:lnTo>
                    <a:pt x="77548" y="870238"/>
                  </a:lnTo>
                  <a:cubicBezTo>
                    <a:pt x="56981" y="870238"/>
                    <a:pt x="37257" y="862068"/>
                    <a:pt x="22713" y="847525"/>
                  </a:cubicBezTo>
                  <a:cubicBezTo>
                    <a:pt x="8170" y="832981"/>
                    <a:pt x="0" y="813257"/>
                    <a:pt x="0" y="792690"/>
                  </a:cubicBezTo>
                  <a:lnTo>
                    <a:pt x="0" y="77548"/>
                  </a:lnTo>
                  <a:cubicBezTo>
                    <a:pt x="0" y="56981"/>
                    <a:pt x="8170" y="37257"/>
                    <a:pt x="22713" y="22713"/>
                  </a:cubicBezTo>
                  <a:cubicBezTo>
                    <a:pt x="37257" y="8170"/>
                    <a:pt x="56981" y="0"/>
                    <a:pt x="77548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FF6F00"/>
              </a:solidFill>
              <a:prstDash val="solid"/>
              <a:round/>
            </a:ln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1340973" cy="90833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0">
            <a:off x="13636282" y="4274724"/>
            <a:ext cx="2157826" cy="1090708"/>
          </a:xfrm>
          <a:custGeom>
            <a:avLst/>
            <a:gdLst/>
            <a:ahLst/>
            <a:cxnLst/>
            <a:rect r="r" b="b" t="t" l="l"/>
            <a:pathLst>
              <a:path h="1090708" w="2157826">
                <a:moveTo>
                  <a:pt x="0" y="0"/>
                </a:moveTo>
                <a:lnTo>
                  <a:pt x="2157826" y="0"/>
                </a:lnTo>
                <a:lnTo>
                  <a:pt x="2157826" y="1090708"/>
                </a:lnTo>
                <a:lnTo>
                  <a:pt x="0" y="109070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8041362" y="4108190"/>
            <a:ext cx="1279445" cy="1763828"/>
          </a:xfrm>
          <a:custGeom>
            <a:avLst/>
            <a:gdLst/>
            <a:ahLst/>
            <a:cxnLst/>
            <a:rect r="r" b="b" t="t" l="l"/>
            <a:pathLst>
              <a:path h="1763828" w="1279445">
                <a:moveTo>
                  <a:pt x="0" y="0"/>
                </a:moveTo>
                <a:lnTo>
                  <a:pt x="1279445" y="0"/>
                </a:lnTo>
                <a:lnTo>
                  <a:pt x="1279445" y="1763828"/>
                </a:lnTo>
                <a:lnTo>
                  <a:pt x="0" y="176382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2521882" y="4164033"/>
            <a:ext cx="1547556" cy="1201400"/>
          </a:xfrm>
          <a:custGeom>
            <a:avLst/>
            <a:gdLst/>
            <a:ahLst/>
            <a:cxnLst/>
            <a:rect r="r" b="b" t="t" l="l"/>
            <a:pathLst>
              <a:path h="1201400" w="1547556">
                <a:moveTo>
                  <a:pt x="0" y="0"/>
                </a:moveTo>
                <a:lnTo>
                  <a:pt x="1547555" y="0"/>
                </a:lnTo>
                <a:lnTo>
                  <a:pt x="1547555" y="1201399"/>
                </a:lnTo>
                <a:lnTo>
                  <a:pt x="0" y="120139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15038238" y="701195"/>
            <a:ext cx="2221062" cy="18607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13990"/>
              </a:lnSpc>
              <a:spcBef>
                <a:spcPct val="0"/>
              </a:spcBef>
            </a:pPr>
            <a:r>
              <a:rPr lang="en-US" sz="9992">
                <a:solidFill>
                  <a:srgbClr val="FF6F00"/>
                </a:solidFill>
                <a:latin typeface="Codec Pro"/>
                <a:ea typeface="Codec Pro"/>
                <a:cs typeface="Codec Pro"/>
                <a:sym typeface="Codec Pro"/>
              </a:rPr>
              <a:t>06/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431238" y="6664545"/>
            <a:ext cx="3582531" cy="17405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2764"/>
              </a:lnSpc>
              <a:spcBef>
                <a:spcPct val="0"/>
              </a:spcBef>
            </a:pPr>
            <a:r>
              <a:rPr lang="en-US" sz="1974">
                <a:solidFill>
                  <a:srgbClr val="007B80"/>
                </a:solidFill>
                <a:latin typeface="Codec Pro"/>
                <a:ea typeface="Codec Pro"/>
                <a:cs typeface="Codec Pro"/>
                <a:sym typeface="Codec Pro"/>
              </a:rPr>
              <a:t>Every economy passenger gets one free personal item. Keep it within 18 x 14 x 8 inches and under the seat in front of you.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7010309" y="6664545"/>
            <a:ext cx="3582531" cy="17405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2764"/>
              </a:lnSpc>
              <a:spcBef>
                <a:spcPct val="0"/>
              </a:spcBef>
            </a:pPr>
            <a:r>
              <a:rPr lang="en-US" sz="1974">
                <a:solidFill>
                  <a:srgbClr val="007B80"/>
                </a:solidFill>
                <a:latin typeface="Codec Pro"/>
                <a:ea typeface="Codec Pro"/>
                <a:cs typeface="Codec Pro"/>
                <a:sym typeface="Codec Pro"/>
              </a:rPr>
              <a:t>Carry-on and checked bags are not included with standard economy fares. Purchase them separately and plan for per-bag fees.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2655351" y="6664545"/>
            <a:ext cx="4119688" cy="17405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2764"/>
              </a:lnSpc>
            </a:pPr>
            <a:r>
              <a:rPr lang="en-US" sz="1974">
                <a:solidFill>
                  <a:srgbClr val="007B80"/>
                </a:solidFill>
                <a:latin typeface="Codec Pro"/>
                <a:ea typeface="Codec Pro"/>
                <a:cs typeface="Codec Pro"/>
                <a:sym typeface="Codec Pro"/>
              </a:rPr>
              <a:t>Traveling with multiple bags? Compare Frontier baggage bundles before departure to combine allowances and manage costs.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434565" y="5929793"/>
            <a:ext cx="3582531" cy="3784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2764"/>
              </a:lnSpc>
              <a:spcBef>
                <a:spcPct val="0"/>
              </a:spcBef>
            </a:pPr>
            <a:r>
              <a:rPr lang="en-US" b="true" sz="1974">
                <a:solidFill>
                  <a:srgbClr val="007B8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Free Personal Item: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7010309" y="5929793"/>
            <a:ext cx="3582531" cy="3784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2764"/>
              </a:lnSpc>
              <a:spcBef>
                <a:spcPct val="0"/>
              </a:spcBef>
            </a:pPr>
            <a:r>
              <a:rPr lang="en-US" b="true" sz="1974">
                <a:solidFill>
                  <a:srgbClr val="007B8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Extra Bag Fees: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2655351" y="5929793"/>
            <a:ext cx="3806895" cy="3784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2764"/>
              </a:lnSpc>
              <a:spcBef>
                <a:spcPct val="0"/>
              </a:spcBef>
            </a:pPr>
            <a:r>
              <a:rPr lang="en-US" b="true" sz="1974">
                <a:solidFill>
                  <a:srgbClr val="007B8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Save with Bundles: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028700" y="680690"/>
            <a:ext cx="12192616" cy="28841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1132"/>
              </a:lnSpc>
              <a:spcBef>
                <a:spcPct val="0"/>
              </a:spcBef>
            </a:pPr>
            <a:r>
              <a:rPr lang="en-US" b="true" sz="7951">
                <a:solidFill>
                  <a:srgbClr val="007B8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Frontier Airlines Baggage Policy Economy</a:t>
            </a:r>
          </a:p>
        </p:txBody>
      </p:sp>
      <p:sp>
        <p:nvSpPr>
          <p:cNvPr name="AutoShape 22" id="22"/>
          <p:cNvSpPr/>
          <p:nvPr/>
        </p:nvSpPr>
        <p:spPr>
          <a:xfrm>
            <a:off x="1028700" y="9236508"/>
            <a:ext cx="16230600" cy="0"/>
          </a:xfrm>
          <a:prstGeom prst="line">
            <a:avLst/>
          </a:prstGeom>
          <a:ln cap="flat" w="19050">
            <a:solidFill>
              <a:srgbClr val="007B8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23" id="23"/>
          <p:cNvSpPr/>
          <p:nvPr/>
        </p:nvSpPr>
        <p:spPr>
          <a:xfrm flipH="false" flipV="false" rot="0">
            <a:off x="0" y="0"/>
            <a:ext cx="1446594" cy="616635"/>
          </a:xfrm>
          <a:custGeom>
            <a:avLst/>
            <a:gdLst/>
            <a:ahLst/>
            <a:cxnLst/>
            <a:rect r="r" b="b" t="t" l="l"/>
            <a:pathLst>
              <a:path h="616635" w="1446594">
                <a:moveTo>
                  <a:pt x="0" y="0"/>
                </a:moveTo>
                <a:lnTo>
                  <a:pt x="1446594" y="0"/>
                </a:lnTo>
                <a:lnTo>
                  <a:pt x="1446594" y="616635"/>
                </a:lnTo>
                <a:lnTo>
                  <a:pt x="0" y="61663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44731" t="-158548" r="-37924" b="-169954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5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5190638" y="7550149"/>
            <a:ext cx="2221062" cy="18607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13990"/>
              </a:lnSpc>
              <a:spcBef>
                <a:spcPct val="0"/>
              </a:spcBef>
            </a:pPr>
            <a:r>
              <a:rPr lang="en-US" sz="9992">
                <a:solidFill>
                  <a:srgbClr val="FF6F00"/>
                </a:solidFill>
                <a:latin typeface="Codec Pro"/>
                <a:ea typeface="Codec Pro"/>
                <a:cs typeface="Codec Pro"/>
                <a:sym typeface="Codec Pro"/>
              </a:rPr>
              <a:t>07/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15038238" y="1181100"/>
            <a:ext cx="2373462" cy="677515"/>
          </a:xfrm>
          <a:custGeom>
            <a:avLst/>
            <a:gdLst/>
            <a:ahLst/>
            <a:cxnLst/>
            <a:rect r="r" b="b" t="t" l="l"/>
            <a:pathLst>
              <a:path h="677515" w="2373462">
                <a:moveTo>
                  <a:pt x="0" y="0"/>
                </a:moveTo>
                <a:lnTo>
                  <a:pt x="2373462" y="0"/>
                </a:lnTo>
                <a:lnTo>
                  <a:pt x="2373462" y="677515"/>
                </a:lnTo>
                <a:lnTo>
                  <a:pt x="0" y="67751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028700" y="838200"/>
            <a:ext cx="9067105" cy="10143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614"/>
              </a:lnSpc>
              <a:spcBef>
                <a:spcPct val="0"/>
              </a:spcBef>
            </a:pPr>
            <a:r>
              <a:rPr lang="en-US" b="true" sz="5439">
                <a:solidFill>
                  <a:srgbClr val="007B8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Frontier Checked Bag Price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4738331" y="3212668"/>
            <a:ext cx="8794107" cy="846423"/>
            <a:chOff x="0" y="0"/>
            <a:chExt cx="2316143" cy="222926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316143" cy="222926"/>
            </a:xfrm>
            <a:custGeom>
              <a:avLst/>
              <a:gdLst/>
              <a:ahLst/>
              <a:cxnLst/>
              <a:rect r="r" b="b" t="t" l="l"/>
              <a:pathLst>
                <a:path h="222926" w="2316143">
                  <a:moveTo>
                    <a:pt x="44898" y="0"/>
                  </a:moveTo>
                  <a:lnTo>
                    <a:pt x="2271245" y="0"/>
                  </a:lnTo>
                  <a:cubicBezTo>
                    <a:pt x="2296042" y="0"/>
                    <a:pt x="2316143" y="20102"/>
                    <a:pt x="2316143" y="44898"/>
                  </a:cubicBezTo>
                  <a:lnTo>
                    <a:pt x="2316143" y="178028"/>
                  </a:lnTo>
                  <a:cubicBezTo>
                    <a:pt x="2316143" y="189936"/>
                    <a:pt x="2311413" y="201356"/>
                    <a:pt x="2302993" y="209776"/>
                  </a:cubicBezTo>
                  <a:cubicBezTo>
                    <a:pt x="2294573" y="218196"/>
                    <a:pt x="2283153" y="222926"/>
                    <a:pt x="2271245" y="222926"/>
                  </a:cubicBezTo>
                  <a:lnTo>
                    <a:pt x="44898" y="222926"/>
                  </a:lnTo>
                  <a:cubicBezTo>
                    <a:pt x="20102" y="222926"/>
                    <a:pt x="0" y="202825"/>
                    <a:pt x="0" y="178028"/>
                  </a:cubicBezTo>
                  <a:lnTo>
                    <a:pt x="0" y="44898"/>
                  </a:lnTo>
                  <a:cubicBezTo>
                    <a:pt x="0" y="20102"/>
                    <a:pt x="20102" y="0"/>
                    <a:pt x="44898" y="0"/>
                  </a:cubicBezTo>
                  <a:close/>
                </a:path>
              </a:pathLst>
            </a:custGeom>
            <a:ln w="38100" cap="rnd">
              <a:solidFill>
                <a:srgbClr val="007B80"/>
              </a:solidFill>
              <a:prstDash val="solid"/>
              <a:round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2316143" cy="26102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738331" y="4291283"/>
            <a:ext cx="8794107" cy="843746"/>
            <a:chOff x="0" y="0"/>
            <a:chExt cx="2316143" cy="222221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316143" cy="222221"/>
            </a:xfrm>
            <a:custGeom>
              <a:avLst/>
              <a:gdLst/>
              <a:ahLst/>
              <a:cxnLst/>
              <a:rect r="r" b="b" t="t" l="l"/>
              <a:pathLst>
                <a:path h="222221" w="2316143">
                  <a:moveTo>
                    <a:pt x="44898" y="0"/>
                  </a:moveTo>
                  <a:lnTo>
                    <a:pt x="2271245" y="0"/>
                  </a:lnTo>
                  <a:cubicBezTo>
                    <a:pt x="2296042" y="0"/>
                    <a:pt x="2316143" y="20102"/>
                    <a:pt x="2316143" y="44898"/>
                  </a:cubicBezTo>
                  <a:lnTo>
                    <a:pt x="2316143" y="177323"/>
                  </a:lnTo>
                  <a:cubicBezTo>
                    <a:pt x="2316143" y="202120"/>
                    <a:pt x="2296042" y="222221"/>
                    <a:pt x="2271245" y="222221"/>
                  </a:cubicBezTo>
                  <a:lnTo>
                    <a:pt x="44898" y="222221"/>
                  </a:lnTo>
                  <a:cubicBezTo>
                    <a:pt x="20102" y="222221"/>
                    <a:pt x="0" y="202120"/>
                    <a:pt x="0" y="177323"/>
                  </a:cubicBezTo>
                  <a:lnTo>
                    <a:pt x="0" y="44898"/>
                  </a:lnTo>
                  <a:cubicBezTo>
                    <a:pt x="0" y="20102"/>
                    <a:pt x="20102" y="0"/>
                    <a:pt x="44898" y="0"/>
                  </a:cubicBezTo>
                  <a:close/>
                </a:path>
              </a:pathLst>
            </a:custGeom>
            <a:ln w="38100" cap="rnd">
              <a:solidFill>
                <a:srgbClr val="007B80"/>
              </a:solidFill>
              <a:prstDash val="solid"/>
              <a:round/>
            </a:ln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2316143" cy="26032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5796102" y="5383970"/>
            <a:ext cx="7736335" cy="843746"/>
            <a:chOff x="0" y="0"/>
            <a:chExt cx="2037553" cy="222221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2037553" cy="222221"/>
            </a:xfrm>
            <a:custGeom>
              <a:avLst/>
              <a:gdLst/>
              <a:ahLst/>
              <a:cxnLst/>
              <a:rect r="r" b="b" t="t" l="l"/>
              <a:pathLst>
                <a:path h="222221" w="2037553">
                  <a:moveTo>
                    <a:pt x="51037" y="0"/>
                  </a:moveTo>
                  <a:lnTo>
                    <a:pt x="1986517" y="0"/>
                  </a:lnTo>
                  <a:cubicBezTo>
                    <a:pt x="2000052" y="0"/>
                    <a:pt x="2013034" y="5377"/>
                    <a:pt x="2022605" y="14948"/>
                  </a:cubicBezTo>
                  <a:cubicBezTo>
                    <a:pt x="2032176" y="24520"/>
                    <a:pt x="2037553" y="37501"/>
                    <a:pt x="2037553" y="51037"/>
                  </a:cubicBezTo>
                  <a:lnTo>
                    <a:pt x="2037553" y="171184"/>
                  </a:lnTo>
                  <a:cubicBezTo>
                    <a:pt x="2037553" y="184720"/>
                    <a:pt x="2032176" y="197702"/>
                    <a:pt x="2022605" y="207273"/>
                  </a:cubicBezTo>
                  <a:cubicBezTo>
                    <a:pt x="2013034" y="216844"/>
                    <a:pt x="2000052" y="222221"/>
                    <a:pt x="1986517" y="222221"/>
                  </a:cubicBezTo>
                  <a:lnTo>
                    <a:pt x="51037" y="222221"/>
                  </a:lnTo>
                  <a:cubicBezTo>
                    <a:pt x="37501" y="222221"/>
                    <a:pt x="24520" y="216844"/>
                    <a:pt x="14948" y="207273"/>
                  </a:cubicBezTo>
                  <a:cubicBezTo>
                    <a:pt x="5377" y="197702"/>
                    <a:pt x="0" y="184720"/>
                    <a:pt x="0" y="171184"/>
                  </a:cubicBezTo>
                  <a:lnTo>
                    <a:pt x="0" y="51037"/>
                  </a:lnTo>
                  <a:cubicBezTo>
                    <a:pt x="0" y="37501"/>
                    <a:pt x="5377" y="24520"/>
                    <a:pt x="14948" y="14948"/>
                  </a:cubicBezTo>
                  <a:cubicBezTo>
                    <a:pt x="24520" y="5377"/>
                    <a:pt x="37501" y="0"/>
                    <a:pt x="51037" y="0"/>
                  </a:cubicBezTo>
                  <a:close/>
                </a:path>
              </a:pathLst>
            </a:custGeom>
            <a:ln w="38100" cap="rnd">
              <a:solidFill>
                <a:srgbClr val="007B80"/>
              </a:solidFill>
              <a:prstDash val="solid"/>
              <a:round/>
            </a:ln>
          </p:spPr>
        </p:sp>
        <p:sp>
          <p:nvSpPr>
            <p:cNvPr name="TextBox 13" id="13"/>
            <p:cNvSpPr txBox="true"/>
            <p:nvPr/>
          </p:nvSpPr>
          <p:spPr>
            <a:xfrm>
              <a:off x="0" y="-38100"/>
              <a:ext cx="2037553" cy="26032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5213529" y="6476657"/>
            <a:ext cx="8318908" cy="843746"/>
            <a:chOff x="0" y="0"/>
            <a:chExt cx="2190988" cy="222221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2190988" cy="222221"/>
            </a:xfrm>
            <a:custGeom>
              <a:avLst/>
              <a:gdLst/>
              <a:ahLst/>
              <a:cxnLst/>
              <a:rect r="r" b="b" t="t" l="l"/>
              <a:pathLst>
                <a:path h="222221" w="2190988">
                  <a:moveTo>
                    <a:pt x="47463" y="0"/>
                  </a:moveTo>
                  <a:lnTo>
                    <a:pt x="2143525" y="0"/>
                  </a:lnTo>
                  <a:cubicBezTo>
                    <a:pt x="2156113" y="0"/>
                    <a:pt x="2168186" y="5001"/>
                    <a:pt x="2177087" y="13902"/>
                  </a:cubicBezTo>
                  <a:cubicBezTo>
                    <a:pt x="2185988" y="22802"/>
                    <a:pt x="2190988" y="34875"/>
                    <a:pt x="2190988" y="47463"/>
                  </a:cubicBezTo>
                  <a:lnTo>
                    <a:pt x="2190988" y="174759"/>
                  </a:lnTo>
                  <a:cubicBezTo>
                    <a:pt x="2190988" y="187346"/>
                    <a:pt x="2185988" y="199419"/>
                    <a:pt x="2177087" y="208320"/>
                  </a:cubicBezTo>
                  <a:cubicBezTo>
                    <a:pt x="2168186" y="217221"/>
                    <a:pt x="2156113" y="222221"/>
                    <a:pt x="2143525" y="222221"/>
                  </a:cubicBezTo>
                  <a:lnTo>
                    <a:pt x="47463" y="222221"/>
                  </a:lnTo>
                  <a:cubicBezTo>
                    <a:pt x="34875" y="222221"/>
                    <a:pt x="22802" y="217221"/>
                    <a:pt x="13902" y="208320"/>
                  </a:cubicBezTo>
                  <a:cubicBezTo>
                    <a:pt x="5001" y="199419"/>
                    <a:pt x="0" y="187346"/>
                    <a:pt x="0" y="174759"/>
                  </a:cubicBezTo>
                  <a:lnTo>
                    <a:pt x="0" y="47463"/>
                  </a:lnTo>
                  <a:cubicBezTo>
                    <a:pt x="0" y="34875"/>
                    <a:pt x="5001" y="22802"/>
                    <a:pt x="13902" y="13902"/>
                  </a:cubicBezTo>
                  <a:cubicBezTo>
                    <a:pt x="22802" y="5001"/>
                    <a:pt x="34875" y="0"/>
                    <a:pt x="47463" y="0"/>
                  </a:cubicBezTo>
                  <a:close/>
                </a:path>
              </a:pathLst>
            </a:custGeom>
            <a:ln w="38100" cap="rnd">
              <a:solidFill>
                <a:srgbClr val="007B80"/>
              </a:solidFill>
              <a:prstDash val="solid"/>
              <a:round/>
            </a:ln>
          </p:spPr>
        </p:sp>
        <p:sp>
          <p:nvSpPr>
            <p:cNvPr name="TextBox 16" id="16"/>
            <p:cNvSpPr txBox="true"/>
            <p:nvPr/>
          </p:nvSpPr>
          <p:spPr>
            <a:xfrm>
              <a:off x="0" y="-38100"/>
              <a:ext cx="2190988" cy="26032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5213529" y="7569344"/>
            <a:ext cx="8318908" cy="843746"/>
            <a:chOff x="0" y="0"/>
            <a:chExt cx="2190988" cy="222221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2190988" cy="222221"/>
            </a:xfrm>
            <a:custGeom>
              <a:avLst/>
              <a:gdLst/>
              <a:ahLst/>
              <a:cxnLst/>
              <a:rect r="r" b="b" t="t" l="l"/>
              <a:pathLst>
                <a:path h="222221" w="2190988">
                  <a:moveTo>
                    <a:pt x="47463" y="0"/>
                  </a:moveTo>
                  <a:lnTo>
                    <a:pt x="2143525" y="0"/>
                  </a:lnTo>
                  <a:cubicBezTo>
                    <a:pt x="2156113" y="0"/>
                    <a:pt x="2168186" y="5001"/>
                    <a:pt x="2177087" y="13902"/>
                  </a:cubicBezTo>
                  <a:cubicBezTo>
                    <a:pt x="2185988" y="22802"/>
                    <a:pt x="2190988" y="34875"/>
                    <a:pt x="2190988" y="47463"/>
                  </a:cubicBezTo>
                  <a:lnTo>
                    <a:pt x="2190988" y="174759"/>
                  </a:lnTo>
                  <a:cubicBezTo>
                    <a:pt x="2190988" y="187346"/>
                    <a:pt x="2185988" y="199419"/>
                    <a:pt x="2177087" y="208320"/>
                  </a:cubicBezTo>
                  <a:cubicBezTo>
                    <a:pt x="2168186" y="217221"/>
                    <a:pt x="2156113" y="222221"/>
                    <a:pt x="2143525" y="222221"/>
                  </a:cubicBezTo>
                  <a:lnTo>
                    <a:pt x="47463" y="222221"/>
                  </a:lnTo>
                  <a:cubicBezTo>
                    <a:pt x="34875" y="222221"/>
                    <a:pt x="22802" y="217221"/>
                    <a:pt x="13902" y="208320"/>
                  </a:cubicBezTo>
                  <a:cubicBezTo>
                    <a:pt x="5001" y="199419"/>
                    <a:pt x="0" y="187346"/>
                    <a:pt x="0" y="174759"/>
                  </a:cubicBezTo>
                  <a:lnTo>
                    <a:pt x="0" y="47463"/>
                  </a:lnTo>
                  <a:cubicBezTo>
                    <a:pt x="0" y="34875"/>
                    <a:pt x="5001" y="22802"/>
                    <a:pt x="13902" y="13902"/>
                  </a:cubicBezTo>
                  <a:cubicBezTo>
                    <a:pt x="22802" y="5001"/>
                    <a:pt x="34875" y="0"/>
                    <a:pt x="47463" y="0"/>
                  </a:cubicBezTo>
                  <a:close/>
                </a:path>
              </a:pathLst>
            </a:custGeom>
            <a:ln w="38100" cap="rnd">
              <a:solidFill>
                <a:srgbClr val="007B80"/>
              </a:solidFill>
              <a:prstDash val="solid"/>
              <a:round/>
            </a:ln>
          </p:spPr>
        </p:sp>
        <p:sp>
          <p:nvSpPr>
            <p:cNvPr name="TextBox 19" id="19"/>
            <p:cNvSpPr txBox="true"/>
            <p:nvPr/>
          </p:nvSpPr>
          <p:spPr>
            <a:xfrm>
              <a:off x="0" y="-38100"/>
              <a:ext cx="2190988" cy="26032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1028700" y="3212668"/>
            <a:ext cx="3403053" cy="846423"/>
            <a:chOff x="0" y="0"/>
            <a:chExt cx="896277" cy="222926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896277" cy="222926"/>
            </a:xfrm>
            <a:custGeom>
              <a:avLst/>
              <a:gdLst/>
              <a:ahLst/>
              <a:cxnLst/>
              <a:rect r="r" b="b" t="t" l="l"/>
              <a:pathLst>
                <a:path h="222926" w="896277">
                  <a:moveTo>
                    <a:pt x="111463" y="0"/>
                  </a:moveTo>
                  <a:lnTo>
                    <a:pt x="784814" y="0"/>
                  </a:lnTo>
                  <a:cubicBezTo>
                    <a:pt x="814376" y="0"/>
                    <a:pt x="842727" y="11743"/>
                    <a:pt x="863631" y="32647"/>
                  </a:cubicBezTo>
                  <a:cubicBezTo>
                    <a:pt x="884534" y="53550"/>
                    <a:pt x="896277" y="81901"/>
                    <a:pt x="896277" y="111463"/>
                  </a:cubicBezTo>
                  <a:lnTo>
                    <a:pt x="896277" y="111463"/>
                  </a:lnTo>
                  <a:cubicBezTo>
                    <a:pt x="896277" y="173022"/>
                    <a:pt x="846374" y="222926"/>
                    <a:pt x="784814" y="222926"/>
                  </a:cubicBezTo>
                  <a:lnTo>
                    <a:pt x="111463" y="222926"/>
                  </a:lnTo>
                  <a:cubicBezTo>
                    <a:pt x="49904" y="222926"/>
                    <a:pt x="0" y="173022"/>
                    <a:pt x="0" y="111463"/>
                  </a:cubicBezTo>
                  <a:lnTo>
                    <a:pt x="0" y="111463"/>
                  </a:lnTo>
                  <a:cubicBezTo>
                    <a:pt x="0" y="49904"/>
                    <a:pt x="49904" y="0"/>
                    <a:pt x="111463" y="0"/>
                  </a:cubicBezTo>
                  <a:close/>
                </a:path>
              </a:pathLst>
            </a:custGeom>
            <a:solidFill>
              <a:srgbClr val="007B80"/>
            </a:solidFill>
            <a:ln cap="rnd">
              <a:noFill/>
              <a:prstDash val="solid"/>
              <a:round/>
            </a:ln>
          </p:spPr>
        </p:sp>
        <p:sp>
          <p:nvSpPr>
            <p:cNvPr name="TextBox 22" id="22"/>
            <p:cNvSpPr txBox="true"/>
            <p:nvPr/>
          </p:nvSpPr>
          <p:spPr>
            <a:xfrm>
              <a:off x="0" y="-38100"/>
              <a:ext cx="896277" cy="26102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1028700" y="4291283"/>
            <a:ext cx="3403053" cy="843746"/>
            <a:chOff x="0" y="0"/>
            <a:chExt cx="896277" cy="222221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896277" cy="222221"/>
            </a:xfrm>
            <a:custGeom>
              <a:avLst/>
              <a:gdLst/>
              <a:ahLst/>
              <a:cxnLst/>
              <a:rect r="r" b="b" t="t" l="l"/>
              <a:pathLst>
                <a:path h="222221" w="896277">
                  <a:moveTo>
                    <a:pt x="111111" y="0"/>
                  </a:moveTo>
                  <a:lnTo>
                    <a:pt x="785167" y="0"/>
                  </a:lnTo>
                  <a:cubicBezTo>
                    <a:pt x="814635" y="0"/>
                    <a:pt x="842897" y="11706"/>
                    <a:pt x="863734" y="32544"/>
                  </a:cubicBezTo>
                  <a:cubicBezTo>
                    <a:pt x="884571" y="53381"/>
                    <a:pt x="896277" y="81642"/>
                    <a:pt x="896277" y="111111"/>
                  </a:cubicBezTo>
                  <a:lnTo>
                    <a:pt x="896277" y="111111"/>
                  </a:lnTo>
                  <a:cubicBezTo>
                    <a:pt x="896277" y="172475"/>
                    <a:pt x="846531" y="222221"/>
                    <a:pt x="785167" y="222221"/>
                  </a:cubicBezTo>
                  <a:lnTo>
                    <a:pt x="111111" y="222221"/>
                  </a:lnTo>
                  <a:cubicBezTo>
                    <a:pt x="49746" y="222221"/>
                    <a:pt x="0" y="172475"/>
                    <a:pt x="0" y="111111"/>
                  </a:cubicBezTo>
                  <a:lnTo>
                    <a:pt x="0" y="111111"/>
                  </a:lnTo>
                  <a:cubicBezTo>
                    <a:pt x="0" y="49746"/>
                    <a:pt x="49746" y="0"/>
                    <a:pt x="111111" y="0"/>
                  </a:cubicBezTo>
                  <a:close/>
                </a:path>
              </a:pathLst>
            </a:custGeom>
            <a:solidFill>
              <a:srgbClr val="007B80"/>
            </a:solidFill>
            <a:ln cap="rnd">
              <a:noFill/>
              <a:prstDash val="solid"/>
              <a:round/>
            </a:ln>
          </p:spPr>
        </p:sp>
        <p:sp>
          <p:nvSpPr>
            <p:cNvPr name="TextBox 25" id="25"/>
            <p:cNvSpPr txBox="true"/>
            <p:nvPr/>
          </p:nvSpPr>
          <p:spPr>
            <a:xfrm>
              <a:off x="0" y="-38100"/>
              <a:ext cx="896277" cy="26032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6" id="26"/>
          <p:cNvGrpSpPr/>
          <p:nvPr/>
        </p:nvGrpSpPr>
        <p:grpSpPr>
          <a:xfrm rot="0">
            <a:off x="1028700" y="5363629"/>
            <a:ext cx="4533553" cy="843746"/>
            <a:chOff x="0" y="0"/>
            <a:chExt cx="1194022" cy="222221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1194022" cy="222221"/>
            </a:xfrm>
            <a:custGeom>
              <a:avLst/>
              <a:gdLst/>
              <a:ahLst/>
              <a:cxnLst/>
              <a:rect r="r" b="b" t="t" l="l"/>
              <a:pathLst>
                <a:path h="222221" w="1194022">
                  <a:moveTo>
                    <a:pt x="99046" y="0"/>
                  </a:moveTo>
                  <a:lnTo>
                    <a:pt x="1094976" y="0"/>
                  </a:lnTo>
                  <a:cubicBezTo>
                    <a:pt x="1149678" y="0"/>
                    <a:pt x="1194022" y="44345"/>
                    <a:pt x="1194022" y="99046"/>
                  </a:cubicBezTo>
                  <a:lnTo>
                    <a:pt x="1194022" y="123175"/>
                  </a:lnTo>
                  <a:cubicBezTo>
                    <a:pt x="1194022" y="177877"/>
                    <a:pt x="1149678" y="222221"/>
                    <a:pt x="1094976" y="222221"/>
                  </a:cubicBezTo>
                  <a:lnTo>
                    <a:pt x="99046" y="222221"/>
                  </a:lnTo>
                  <a:cubicBezTo>
                    <a:pt x="44345" y="222221"/>
                    <a:pt x="0" y="177877"/>
                    <a:pt x="0" y="123175"/>
                  </a:cubicBezTo>
                  <a:lnTo>
                    <a:pt x="0" y="99046"/>
                  </a:lnTo>
                  <a:cubicBezTo>
                    <a:pt x="0" y="44345"/>
                    <a:pt x="44345" y="0"/>
                    <a:pt x="99046" y="0"/>
                  </a:cubicBezTo>
                  <a:close/>
                </a:path>
              </a:pathLst>
            </a:custGeom>
            <a:solidFill>
              <a:srgbClr val="007B80"/>
            </a:solidFill>
            <a:ln cap="rnd">
              <a:noFill/>
              <a:prstDash val="solid"/>
              <a:round/>
            </a:ln>
          </p:spPr>
        </p:sp>
        <p:sp>
          <p:nvSpPr>
            <p:cNvPr name="TextBox 28" id="28"/>
            <p:cNvSpPr txBox="true"/>
            <p:nvPr/>
          </p:nvSpPr>
          <p:spPr>
            <a:xfrm>
              <a:off x="0" y="-38100"/>
              <a:ext cx="1194022" cy="26032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9" id="29"/>
          <p:cNvGrpSpPr/>
          <p:nvPr/>
        </p:nvGrpSpPr>
        <p:grpSpPr>
          <a:xfrm rot="0">
            <a:off x="1028700" y="6456316"/>
            <a:ext cx="3920780" cy="843746"/>
            <a:chOff x="0" y="0"/>
            <a:chExt cx="1032633" cy="222221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1032633" cy="222221"/>
            </a:xfrm>
            <a:custGeom>
              <a:avLst/>
              <a:gdLst/>
              <a:ahLst/>
              <a:cxnLst/>
              <a:rect r="r" b="b" t="t" l="l"/>
              <a:pathLst>
                <a:path h="222221" w="1032633">
                  <a:moveTo>
                    <a:pt x="111111" y="0"/>
                  </a:moveTo>
                  <a:lnTo>
                    <a:pt x="921523" y="0"/>
                  </a:lnTo>
                  <a:cubicBezTo>
                    <a:pt x="982887" y="0"/>
                    <a:pt x="1032633" y="49746"/>
                    <a:pt x="1032633" y="111111"/>
                  </a:cubicBezTo>
                  <a:lnTo>
                    <a:pt x="1032633" y="111111"/>
                  </a:lnTo>
                  <a:cubicBezTo>
                    <a:pt x="1032633" y="140579"/>
                    <a:pt x="1020927" y="168840"/>
                    <a:pt x="1000090" y="189678"/>
                  </a:cubicBezTo>
                  <a:cubicBezTo>
                    <a:pt x="979253" y="210515"/>
                    <a:pt x="950991" y="222221"/>
                    <a:pt x="921523" y="222221"/>
                  </a:cubicBezTo>
                  <a:lnTo>
                    <a:pt x="111111" y="222221"/>
                  </a:lnTo>
                  <a:cubicBezTo>
                    <a:pt x="49746" y="222221"/>
                    <a:pt x="0" y="172475"/>
                    <a:pt x="0" y="111111"/>
                  </a:cubicBezTo>
                  <a:lnTo>
                    <a:pt x="0" y="111111"/>
                  </a:lnTo>
                  <a:cubicBezTo>
                    <a:pt x="0" y="49746"/>
                    <a:pt x="49746" y="0"/>
                    <a:pt x="111111" y="0"/>
                  </a:cubicBezTo>
                  <a:close/>
                </a:path>
              </a:pathLst>
            </a:custGeom>
            <a:solidFill>
              <a:srgbClr val="007B80"/>
            </a:solidFill>
            <a:ln cap="rnd">
              <a:noFill/>
              <a:prstDash val="solid"/>
              <a:round/>
            </a:ln>
          </p:spPr>
        </p:sp>
        <p:sp>
          <p:nvSpPr>
            <p:cNvPr name="TextBox 31" id="31"/>
            <p:cNvSpPr txBox="true"/>
            <p:nvPr/>
          </p:nvSpPr>
          <p:spPr>
            <a:xfrm>
              <a:off x="0" y="-38100"/>
              <a:ext cx="1032633" cy="26032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2" id="32"/>
          <p:cNvGrpSpPr/>
          <p:nvPr/>
        </p:nvGrpSpPr>
        <p:grpSpPr>
          <a:xfrm rot="0">
            <a:off x="1028700" y="7549003"/>
            <a:ext cx="3920780" cy="843746"/>
            <a:chOff x="0" y="0"/>
            <a:chExt cx="1032633" cy="222221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1032633" cy="222221"/>
            </a:xfrm>
            <a:custGeom>
              <a:avLst/>
              <a:gdLst/>
              <a:ahLst/>
              <a:cxnLst/>
              <a:rect r="r" b="b" t="t" l="l"/>
              <a:pathLst>
                <a:path h="222221" w="1032633">
                  <a:moveTo>
                    <a:pt x="111111" y="0"/>
                  </a:moveTo>
                  <a:lnTo>
                    <a:pt x="921523" y="0"/>
                  </a:lnTo>
                  <a:cubicBezTo>
                    <a:pt x="982887" y="0"/>
                    <a:pt x="1032633" y="49746"/>
                    <a:pt x="1032633" y="111111"/>
                  </a:cubicBezTo>
                  <a:lnTo>
                    <a:pt x="1032633" y="111111"/>
                  </a:lnTo>
                  <a:cubicBezTo>
                    <a:pt x="1032633" y="140579"/>
                    <a:pt x="1020927" y="168840"/>
                    <a:pt x="1000090" y="189678"/>
                  </a:cubicBezTo>
                  <a:cubicBezTo>
                    <a:pt x="979253" y="210515"/>
                    <a:pt x="950991" y="222221"/>
                    <a:pt x="921523" y="222221"/>
                  </a:cubicBezTo>
                  <a:lnTo>
                    <a:pt x="111111" y="222221"/>
                  </a:lnTo>
                  <a:cubicBezTo>
                    <a:pt x="49746" y="222221"/>
                    <a:pt x="0" y="172475"/>
                    <a:pt x="0" y="111111"/>
                  </a:cubicBezTo>
                  <a:lnTo>
                    <a:pt x="0" y="111111"/>
                  </a:lnTo>
                  <a:cubicBezTo>
                    <a:pt x="0" y="49746"/>
                    <a:pt x="49746" y="0"/>
                    <a:pt x="111111" y="0"/>
                  </a:cubicBezTo>
                  <a:close/>
                </a:path>
              </a:pathLst>
            </a:custGeom>
            <a:solidFill>
              <a:srgbClr val="007B80"/>
            </a:solidFill>
            <a:ln cap="rnd">
              <a:noFill/>
              <a:prstDash val="solid"/>
              <a:round/>
            </a:ln>
          </p:spPr>
        </p:sp>
        <p:sp>
          <p:nvSpPr>
            <p:cNvPr name="TextBox 34" id="34"/>
            <p:cNvSpPr txBox="true"/>
            <p:nvPr/>
          </p:nvSpPr>
          <p:spPr>
            <a:xfrm>
              <a:off x="0" y="-38100"/>
              <a:ext cx="1032633" cy="26032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35" id="35"/>
          <p:cNvSpPr txBox="true"/>
          <p:nvPr/>
        </p:nvSpPr>
        <p:spPr>
          <a:xfrm rot="0">
            <a:off x="1313894" y="3399732"/>
            <a:ext cx="2539764" cy="2689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1976"/>
              </a:lnSpc>
              <a:spcBef>
                <a:spcPct val="0"/>
              </a:spcBef>
            </a:pPr>
            <a:r>
              <a:rPr lang="en-US" b="true" sz="1412">
                <a:solidFill>
                  <a:srgbClr val="FFFFFF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First Checked Bag: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1313894" y="4489022"/>
            <a:ext cx="2832664" cy="2689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1976"/>
              </a:lnSpc>
              <a:spcBef>
                <a:spcPct val="0"/>
              </a:spcBef>
            </a:pPr>
            <a:r>
              <a:rPr lang="en-US" b="true" sz="1412">
                <a:solidFill>
                  <a:srgbClr val="FFFFFF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Pre-Purchase Online: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1313894" y="5561368"/>
            <a:ext cx="4248358" cy="2689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1976"/>
              </a:lnSpc>
              <a:spcBef>
                <a:spcPct val="0"/>
              </a:spcBef>
            </a:pPr>
            <a:r>
              <a:rPr lang="en-US" b="true" sz="1412">
                <a:solidFill>
                  <a:srgbClr val="FFFFFF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Weight Limit: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1313894" y="6654055"/>
            <a:ext cx="3424436" cy="2689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1976"/>
              </a:lnSpc>
              <a:spcBef>
                <a:spcPct val="0"/>
              </a:spcBef>
            </a:pPr>
            <a:r>
              <a:rPr lang="en-US" b="true" sz="1412">
                <a:solidFill>
                  <a:srgbClr val="FFFFFF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Overweight Bags: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1313894" y="7746742"/>
            <a:ext cx="3424436" cy="2689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1976"/>
              </a:lnSpc>
              <a:spcBef>
                <a:spcPct val="0"/>
              </a:spcBef>
            </a:pPr>
            <a:r>
              <a:rPr lang="en-US" b="true" sz="1412">
                <a:solidFill>
                  <a:srgbClr val="FFFFFF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Elite Status: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4949480" y="3399732"/>
            <a:ext cx="6909149" cy="2689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1976"/>
              </a:lnSpc>
            </a:pPr>
            <a:r>
              <a:rPr lang="en-US" sz="1412">
                <a:solidFill>
                  <a:srgbClr val="007B80"/>
                </a:solidFill>
                <a:latin typeface="Codec Pro"/>
                <a:ea typeface="Codec Pro"/>
                <a:cs typeface="Codec Pro"/>
                <a:sym typeface="Codec Pro"/>
              </a:rPr>
              <a:t>Typically costs less than additional checked bags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4949480" y="4489022"/>
            <a:ext cx="6909149" cy="2689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1976"/>
              </a:lnSpc>
            </a:pPr>
            <a:r>
              <a:rPr lang="en-US" sz="1412">
                <a:solidFill>
                  <a:srgbClr val="007B80"/>
                </a:solidFill>
                <a:latin typeface="Codec Pro"/>
                <a:ea typeface="Codec Pro"/>
                <a:cs typeface="Codec Pro"/>
                <a:sym typeface="Codec Pro"/>
              </a:rPr>
              <a:t>Save money by adding checked baggage before the airport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6007251" y="5581709"/>
            <a:ext cx="6909149" cy="2689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1976"/>
              </a:lnSpc>
            </a:pPr>
            <a:r>
              <a:rPr lang="en-US" sz="1412">
                <a:solidFill>
                  <a:srgbClr val="007B80"/>
                </a:solidFill>
                <a:latin typeface="Codec Pro"/>
                <a:ea typeface="Codec Pro"/>
                <a:cs typeface="Codec Pro"/>
                <a:sym typeface="Codec Pro"/>
              </a:rPr>
              <a:t>Each checked bag is limited to 50 pounds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5562253" y="6675391"/>
            <a:ext cx="4729895" cy="2689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1976"/>
              </a:lnSpc>
            </a:pPr>
            <a:r>
              <a:rPr lang="en-US" sz="1412">
                <a:solidFill>
                  <a:srgbClr val="007B80"/>
                </a:solidFill>
                <a:latin typeface="Codec Pro"/>
                <a:ea typeface="Codec Pro"/>
                <a:cs typeface="Codec Pro"/>
                <a:sym typeface="Codec Pro"/>
              </a:rPr>
              <a:t>Extra charges apply when bags exceed the weight limit</a:t>
            </a:r>
          </a:p>
        </p:txBody>
      </p:sp>
      <p:sp>
        <p:nvSpPr>
          <p:cNvPr name="TextBox 44" id="44"/>
          <p:cNvSpPr txBox="true"/>
          <p:nvPr/>
        </p:nvSpPr>
        <p:spPr>
          <a:xfrm rot="0">
            <a:off x="5562253" y="7768078"/>
            <a:ext cx="6666247" cy="2689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1976"/>
              </a:lnSpc>
            </a:pPr>
            <a:r>
              <a:rPr lang="en-US" sz="1412">
                <a:solidFill>
                  <a:srgbClr val="007B80"/>
                </a:solidFill>
                <a:latin typeface="Codec Pro"/>
                <a:ea typeface="Codec Pro"/>
                <a:cs typeface="Codec Pro"/>
                <a:sym typeface="Codec Pro"/>
              </a:rPr>
              <a:t>Eligible members may receive checked bag benefits</a:t>
            </a:r>
          </a:p>
        </p:txBody>
      </p:sp>
      <p:sp>
        <p:nvSpPr>
          <p:cNvPr name="AutoShape 45" id="45"/>
          <p:cNvSpPr/>
          <p:nvPr/>
        </p:nvSpPr>
        <p:spPr>
          <a:xfrm>
            <a:off x="1028700" y="9236508"/>
            <a:ext cx="16230600" cy="0"/>
          </a:xfrm>
          <a:prstGeom prst="line">
            <a:avLst/>
          </a:prstGeom>
          <a:ln cap="flat" w="19050">
            <a:solidFill>
              <a:srgbClr val="007B8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46" id="46"/>
          <p:cNvSpPr/>
          <p:nvPr/>
        </p:nvSpPr>
        <p:spPr>
          <a:xfrm flipH="false" flipV="false" rot="0">
            <a:off x="0" y="0"/>
            <a:ext cx="1446594" cy="616635"/>
          </a:xfrm>
          <a:custGeom>
            <a:avLst/>
            <a:gdLst/>
            <a:ahLst/>
            <a:cxnLst/>
            <a:rect r="r" b="b" t="t" l="l"/>
            <a:pathLst>
              <a:path h="616635" w="1446594">
                <a:moveTo>
                  <a:pt x="0" y="0"/>
                </a:moveTo>
                <a:lnTo>
                  <a:pt x="1446594" y="0"/>
                </a:lnTo>
                <a:lnTo>
                  <a:pt x="1446594" y="616635"/>
                </a:lnTo>
                <a:lnTo>
                  <a:pt x="0" y="61663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44731" t="-158548" r="-37924" b="-169954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5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685800"/>
            <a:ext cx="10244958" cy="54038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3999"/>
              </a:lnSpc>
              <a:spcBef>
                <a:spcPct val="0"/>
              </a:spcBef>
            </a:pPr>
            <a:r>
              <a:rPr lang="en-US" b="true" sz="9999">
                <a:solidFill>
                  <a:srgbClr val="007B8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Frontier Baggage Fees 2026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12187978" y="1028700"/>
            <a:ext cx="5071322" cy="8229600"/>
            <a:chOff x="0" y="0"/>
            <a:chExt cx="785681" cy="127498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785680" cy="1274980"/>
            </a:xfrm>
            <a:custGeom>
              <a:avLst/>
              <a:gdLst/>
              <a:ahLst/>
              <a:cxnLst/>
              <a:rect r="r" b="b" t="t" l="l"/>
              <a:pathLst>
                <a:path h="1274980" w="785680">
                  <a:moveTo>
                    <a:pt x="61064" y="0"/>
                  </a:moveTo>
                  <a:lnTo>
                    <a:pt x="724616" y="0"/>
                  </a:lnTo>
                  <a:cubicBezTo>
                    <a:pt x="758341" y="0"/>
                    <a:pt x="785680" y="27339"/>
                    <a:pt x="785680" y="61064"/>
                  </a:cubicBezTo>
                  <a:lnTo>
                    <a:pt x="785680" y="1213916"/>
                  </a:lnTo>
                  <a:cubicBezTo>
                    <a:pt x="785680" y="1230111"/>
                    <a:pt x="779247" y="1245643"/>
                    <a:pt x="767795" y="1257095"/>
                  </a:cubicBezTo>
                  <a:cubicBezTo>
                    <a:pt x="756343" y="1268547"/>
                    <a:pt x="740811" y="1274980"/>
                    <a:pt x="724616" y="1274980"/>
                  </a:cubicBezTo>
                  <a:lnTo>
                    <a:pt x="61064" y="1274980"/>
                  </a:lnTo>
                  <a:cubicBezTo>
                    <a:pt x="27339" y="1274980"/>
                    <a:pt x="0" y="1247641"/>
                    <a:pt x="0" y="1213916"/>
                  </a:cubicBezTo>
                  <a:lnTo>
                    <a:pt x="0" y="61064"/>
                  </a:lnTo>
                  <a:cubicBezTo>
                    <a:pt x="0" y="27339"/>
                    <a:pt x="27339" y="0"/>
                    <a:pt x="61064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201" r="0" b="-201"/>
              </a:stretch>
            </a:blipFill>
          </p:spPr>
        </p:sp>
      </p:grpSp>
      <p:sp>
        <p:nvSpPr>
          <p:cNvPr name="TextBox 5" id="5"/>
          <p:cNvSpPr txBox="true"/>
          <p:nvPr/>
        </p:nvSpPr>
        <p:spPr>
          <a:xfrm rot="0">
            <a:off x="15038238" y="7397749"/>
            <a:ext cx="2221062" cy="18605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13999"/>
              </a:lnSpc>
              <a:spcBef>
                <a:spcPct val="0"/>
              </a:spcBef>
            </a:pPr>
            <a:r>
              <a:rPr lang="en-US" sz="9999">
                <a:solidFill>
                  <a:srgbClr val="FFFFFF"/>
                </a:solidFill>
                <a:latin typeface="Codec Pro"/>
                <a:ea typeface="Codec Pro"/>
                <a:cs typeface="Codec Pro"/>
                <a:sym typeface="Codec Pro"/>
              </a:rPr>
              <a:t>08/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7045325"/>
            <a:ext cx="9872518" cy="2212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499"/>
              </a:lnSpc>
              <a:spcBef>
                <a:spcPct val="0"/>
              </a:spcBef>
            </a:pPr>
            <a:r>
              <a:rPr lang="en-US" sz="2499">
                <a:solidFill>
                  <a:srgbClr val="007B80"/>
                </a:solidFill>
                <a:latin typeface="Codec Pro"/>
                <a:ea typeface="Codec Pro"/>
                <a:cs typeface="Codec Pro"/>
                <a:sym typeface="Codec Pro"/>
              </a:rPr>
              <a:t>Standard checked bags must measure no more than 62 linear inches combined (length + width + height). Oversized bags may incur special handling fees, while sports equipment follows separate rules. Baggage fees and policies can change, so check Frontier's official website for the latest rates before traveling.</a:t>
            </a:r>
          </a:p>
        </p:txBody>
      </p:sp>
      <p:sp>
        <p:nvSpPr>
          <p:cNvPr name="AutoShape 7" id="7"/>
          <p:cNvSpPr/>
          <p:nvPr/>
        </p:nvSpPr>
        <p:spPr>
          <a:xfrm>
            <a:off x="1028700" y="9539897"/>
            <a:ext cx="16230600" cy="0"/>
          </a:xfrm>
          <a:prstGeom prst="line">
            <a:avLst/>
          </a:prstGeom>
          <a:ln cap="flat" w="19050">
            <a:solidFill>
              <a:srgbClr val="007B8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8" id="8"/>
          <p:cNvSpPr/>
          <p:nvPr/>
        </p:nvSpPr>
        <p:spPr>
          <a:xfrm flipH="false" flipV="false" rot="0">
            <a:off x="0" y="0"/>
            <a:ext cx="1446594" cy="616635"/>
          </a:xfrm>
          <a:custGeom>
            <a:avLst/>
            <a:gdLst/>
            <a:ahLst/>
            <a:cxnLst/>
            <a:rect r="r" b="b" t="t" l="l"/>
            <a:pathLst>
              <a:path h="616635" w="1446594">
                <a:moveTo>
                  <a:pt x="0" y="0"/>
                </a:moveTo>
                <a:lnTo>
                  <a:pt x="1446594" y="0"/>
                </a:lnTo>
                <a:lnTo>
                  <a:pt x="1446594" y="616635"/>
                </a:lnTo>
                <a:lnTo>
                  <a:pt x="0" y="61663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4731" t="-158548" r="-37924" b="-169954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5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685800"/>
            <a:ext cx="7188402" cy="18607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3990"/>
              </a:lnSpc>
              <a:spcBef>
                <a:spcPct val="0"/>
              </a:spcBef>
            </a:pPr>
            <a:r>
              <a:rPr lang="en-US" b="true" sz="9992">
                <a:solidFill>
                  <a:srgbClr val="007B8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Conclusion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5343038" y="7702549"/>
            <a:ext cx="2221062" cy="18607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13990"/>
              </a:lnSpc>
              <a:spcBef>
                <a:spcPct val="0"/>
              </a:spcBef>
            </a:pPr>
            <a:r>
              <a:rPr lang="en-US" sz="9992">
                <a:solidFill>
                  <a:srgbClr val="FF6F00"/>
                </a:solidFill>
                <a:latin typeface="Codec Pro"/>
                <a:ea typeface="Codec Pro"/>
                <a:cs typeface="Codec Pro"/>
                <a:sym typeface="Codec Pro"/>
              </a:rPr>
              <a:t>09/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14885838" y="1110010"/>
            <a:ext cx="2373462" cy="677515"/>
          </a:xfrm>
          <a:custGeom>
            <a:avLst/>
            <a:gdLst/>
            <a:ahLst/>
            <a:cxnLst/>
            <a:rect r="r" b="b" t="t" l="l"/>
            <a:pathLst>
              <a:path h="677515" w="2373462">
                <a:moveTo>
                  <a:pt x="0" y="0"/>
                </a:moveTo>
                <a:lnTo>
                  <a:pt x="2373462" y="0"/>
                </a:lnTo>
                <a:lnTo>
                  <a:pt x="2373462" y="677515"/>
                </a:lnTo>
                <a:lnTo>
                  <a:pt x="0" y="67751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13058743" y="2528939"/>
            <a:ext cx="3927291" cy="4775096"/>
            <a:chOff x="0" y="0"/>
            <a:chExt cx="608440" cy="739787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608440" cy="739787"/>
            </a:xfrm>
            <a:custGeom>
              <a:avLst/>
              <a:gdLst/>
              <a:ahLst/>
              <a:cxnLst/>
              <a:rect r="r" b="b" t="t" l="l"/>
              <a:pathLst>
                <a:path h="739787" w="608440">
                  <a:moveTo>
                    <a:pt x="78853" y="0"/>
                  </a:moveTo>
                  <a:lnTo>
                    <a:pt x="529588" y="0"/>
                  </a:lnTo>
                  <a:cubicBezTo>
                    <a:pt x="550501" y="0"/>
                    <a:pt x="570557" y="8308"/>
                    <a:pt x="585345" y="23095"/>
                  </a:cubicBezTo>
                  <a:cubicBezTo>
                    <a:pt x="600133" y="37883"/>
                    <a:pt x="608440" y="57940"/>
                    <a:pt x="608440" y="78853"/>
                  </a:cubicBezTo>
                  <a:lnTo>
                    <a:pt x="608440" y="660935"/>
                  </a:lnTo>
                  <a:cubicBezTo>
                    <a:pt x="608440" y="704484"/>
                    <a:pt x="573137" y="739787"/>
                    <a:pt x="529588" y="739787"/>
                  </a:cubicBezTo>
                  <a:lnTo>
                    <a:pt x="78853" y="739787"/>
                  </a:lnTo>
                  <a:cubicBezTo>
                    <a:pt x="57940" y="739787"/>
                    <a:pt x="37883" y="731480"/>
                    <a:pt x="23095" y="716692"/>
                  </a:cubicBezTo>
                  <a:cubicBezTo>
                    <a:pt x="8308" y="701904"/>
                    <a:pt x="0" y="681848"/>
                    <a:pt x="0" y="660935"/>
                  </a:cubicBezTo>
                  <a:lnTo>
                    <a:pt x="0" y="78853"/>
                  </a:lnTo>
                  <a:cubicBezTo>
                    <a:pt x="0" y="57940"/>
                    <a:pt x="8308" y="37883"/>
                    <a:pt x="23095" y="23095"/>
                  </a:cubicBezTo>
                  <a:cubicBezTo>
                    <a:pt x="37883" y="8308"/>
                    <a:pt x="57940" y="0"/>
                    <a:pt x="78853" y="0"/>
                  </a:cubicBezTo>
                  <a:close/>
                </a:path>
              </a:pathLst>
            </a:custGeom>
            <a:blipFill>
              <a:blip r:embed="rId4"/>
              <a:stretch>
                <a:fillRect l="0" t="-73" r="0" b="-73"/>
              </a:stretch>
            </a:blipFill>
          </p:spPr>
        </p:sp>
      </p:grpSp>
      <p:sp>
        <p:nvSpPr>
          <p:cNvPr name="TextBox 7" id="7"/>
          <p:cNvSpPr txBox="true"/>
          <p:nvPr/>
        </p:nvSpPr>
        <p:spPr>
          <a:xfrm rot="0">
            <a:off x="1028700" y="6745452"/>
            <a:ext cx="10198952" cy="22130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3497"/>
              </a:lnSpc>
              <a:spcBef>
                <a:spcPct val="0"/>
              </a:spcBef>
            </a:pPr>
            <a:r>
              <a:rPr lang="en-US" sz="2498">
                <a:solidFill>
                  <a:srgbClr val="007B80"/>
                </a:solidFill>
                <a:latin typeface="Codec Pro"/>
                <a:ea typeface="Codec Pro"/>
                <a:cs typeface="Codec Pro"/>
                <a:sym typeface="Codec Pro"/>
              </a:rPr>
              <a:t>Plan ahead and purchase baggage online to save money. Every passenger receives one free personal item, so pack smart and stay within the size limit. Knowing</a:t>
            </a:r>
            <a:r>
              <a:rPr lang="en-US" sz="2498" u="sng">
                <a:solidFill>
                  <a:srgbClr val="007B80"/>
                </a:solidFill>
                <a:latin typeface="Codec Pro"/>
                <a:ea typeface="Codec Pro"/>
                <a:cs typeface="Codec Pro"/>
                <a:sym typeface="Codec Pro"/>
                <a:hlinkClick r:id="rId5" tooltip="https://6a4b5731e0c98.site123.me/blog/will-your-bag-fit-frontier-baggage-dimensions-explained"/>
              </a:rPr>
              <a:t> frontier baggage fees</a:t>
            </a:r>
            <a:r>
              <a:rPr lang="en-US" sz="2498">
                <a:solidFill>
                  <a:srgbClr val="007B80"/>
                </a:solidFill>
                <a:latin typeface="Codec Pro"/>
                <a:ea typeface="Codec Pro"/>
                <a:cs typeface="Codec Pro"/>
                <a:sym typeface="Codec Pro"/>
              </a:rPr>
              <a:t> and size rules helps you budget your trip. For the latest policy details, contact Frontier customer service before you fly.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8913384" y="1787525"/>
            <a:ext cx="3927291" cy="4775096"/>
            <a:chOff x="0" y="0"/>
            <a:chExt cx="608440" cy="739787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608440" cy="739787"/>
            </a:xfrm>
            <a:custGeom>
              <a:avLst/>
              <a:gdLst/>
              <a:ahLst/>
              <a:cxnLst/>
              <a:rect r="r" b="b" t="t" l="l"/>
              <a:pathLst>
                <a:path h="739787" w="608440">
                  <a:moveTo>
                    <a:pt x="78853" y="0"/>
                  </a:moveTo>
                  <a:lnTo>
                    <a:pt x="529588" y="0"/>
                  </a:lnTo>
                  <a:cubicBezTo>
                    <a:pt x="550501" y="0"/>
                    <a:pt x="570557" y="8308"/>
                    <a:pt x="585345" y="23095"/>
                  </a:cubicBezTo>
                  <a:cubicBezTo>
                    <a:pt x="600133" y="37883"/>
                    <a:pt x="608440" y="57940"/>
                    <a:pt x="608440" y="78853"/>
                  </a:cubicBezTo>
                  <a:lnTo>
                    <a:pt x="608440" y="660935"/>
                  </a:lnTo>
                  <a:cubicBezTo>
                    <a:pt x="608440" y="704484"/>
                    <a:pt x="573137" y="739787"/>
                    <a:pt x="529588" y="739787"/>
                  </a:cubicBezTo>
                  <a:lnTo>
                    <a:pt x="78853" y="739787"/>
                  </a:lnTo>
                  <a:cubicBezTo>
                    <a:pt x="57940" y="739787"/>
                    <a:pt x="37883" y="731480"/>
                    <a:pt x="23095" y="716692"/>
                  </a:cubicBezTo>
                  <a:cubicBezTo>
                    <a:pt x="8308" y="701904"/>
                    <a:pt x="0" y="681848"/>
                    <a:pt x="0" y="660935"/>
                  </a:cubicBezTo>
                  <a:lnTo>
                    <a:pt x="0" y="78853"/>
                  </a:lnTo>
                  <a:cubicBezTo>
                    <a:pt x="0" y="57940"/>
                    <a:pt x="8308" y="37883"/>
                    <a:pt x="23095" y="23095"/>
                  </a:cubicBezTo>
                  <a:cubicBezTo>
                    <a:pt x="37883" y="8308"/>
                    <a:pt x="57940" y="0"/>
                    <a:pt x="78853" y="0"/>
                  </a:cubicBezTo>
                  <a:close/>
                </a:path>
              </a:pathLst>
            </a:custGeom>
            <a:blipFill>
              <a:blip r:embed="rId6"/>
              <a:stretch>
                <a:fillRect l="0" t="-73" r="0" b="-73"/>
              </a:stretch>
            </a:blipFill>
          </p:spPr>
        </p:sp>
      </p:grpSp>
      <p:sp>
        <p:nvSpPr>
          <p:cNvPr name="AutoShape 10" id="10"/>
          <p:cNvSpPr/>
          <p:nvPr/>
        </p:nvSpPr>
        <p:spPr>
          <a:xfrm>
            <a:off x="1028700" y="9236508"/>
            <a:ext cx="16230600" cy="0"/>
          </a:xfrm>
          <a:prstGeom prst="line">
            <a:avLst/>
          </a:prstGeom>
          <a:ln cap="flat" w="19050">
            <a:solidFill>
              <a:srgbClr val="007B8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11" id="11"/>
          <p:cNvSpPr/>
          <p:nvPr/>
        </p:nvSpPr>
        <p:spPr>
          <a:xfrm flipH="false" flipV="false" rot="0">
            <a:off x="0" y="0"/>
            <a:ext cx="1446594" cy="616635"/>
          </a:xfrm>
          <a:custGeom>
            <a:avLst/>
            <a:gdLst/>
            <a:ahLst/>
            <a:cxnLst/>
            <a:rect r="r" b="b" t="t" l="l"/>
            <a:pathLst>
              <a:path h="616635" w="1446594">
                <a:moveTo>
                  <a:pt x="0" y="0"/>
                </a:moveTo>
                <a:lnTo>
                  <a:pt x="1446594" y="0"/>
                </a:lnTo>
                <a:lnTo>
                  <a:pt x="1446594" y="616635"/>
                </a:lnTo>
                <a:lnTo>
                  <a:pt x="0" y="61663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44731" t="-158548" r="-37924" b="-169954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DAHR4dPve0w</dc:identifier>
  <dcterms:modified xsi:type="dcterms:W3CDTF">2011-08-01T06:04:30Z</dcterms:modified>
  <cp:revision>1</cp:revision>
  <dc:title>How many bags can you take on Frontier Airlines for free?</dc:title>
</cp:coreProperties>
</file>