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Cerebri Heavy Italics" charset="1" panose="00000A00000000000000"/>
      <p:regular r:id="rId14"/>
    </p:embeddedFont>
    <p:embeddedFont>
      <p:font typeface="Cerebri" charset="1" panose="00000500000000000000"/>
      <p:regular r:id="rId15"/>
    </p:embeddedFont>
    <p:embeddedFont>
      <p:font typeface="Cerebri Bold Italics" charset="1" panose="00000800000000000000"/>
      <p:regular r:id="rId16"/>
    </p:embeddedFont>
    <p:embeddedFont>
      <p:font typeface="Helvetica World" charset="1" panose="020B050004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https://totalneedstransportation.com/handicap-transportation-las-vegas/" TargetMode="External" Type="http://schemas.openxmlformats.org/officeDocument/2006/relationships/hyperlink"/><Relationship Id="rId5" Target="https://totalneedstransportation.com/handicap-transportation-las-vegas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https://totalneedstransportation.com/handicap-transportation-las-vegas/" TargetMode="External" Type="http://schemas.openxmlformats.org/officeDocument/2006/relationships/hyperlink"/><Relationship Id="rId4" Target="../media/image2.png" Type="http://schemas.openxmlformats.org/officeDocument/2006/relationships/image"/><Relationship Id="rId5" Target="http://www.totalneedstransportation.com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https://totalneedstransportation.com/handicap-transportation-las-vegas/" TargetMode="External" Type="http://schemas.openxmlformats.org/officeDocument/2006/relationships/hyperlink"/><Relationship Id="rId6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Relationship Id="rId5" Target="../media/image2.png" Type="http://schemas.openxmlformats.org/officeDocument/2006/relationships/image"/><Relationship Id="rId6" Target="http://www.totalneedstransportation.com" TargetMode="External" Type="http://schemas.openxmlformats.org/officeDocument/2006/relationships/hyperlink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totalneedstransportation.com/handicap-transportation-las-vegas/" TargetMode="External" Type="http://schemas.openxmlformats.org/officeDocument/2006/relationships/hyperlink"/><Relationship Id="rId3" Target="../media/image14.jpe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2.png" Type="http://schemas.openxmlformats.org/officeDocument/2006/relationships/image"/><Relationship Id="rId4" Target="http://www.totalneedstransportation.com" TargetMode="External" Type="http://schemas.openxmlformats.org/officeDocument/2006/relationships/hyperlink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851371" y="0"/>
            <a:ext cx="10176340" cy="10287000"/>
            <a:chOff x="0" y="0"/>
            <a:chExt cx="5956300" cy="6021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FCC931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8591833" y="0"/>
            <a:ext cx="10176340" cy="10287000"/>
            <a:chOff x="0" y="0"/>
            <a:chExt cx="5956300" cy="60210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EED80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9318284" y="0"/>
            <a:ext cx="10176340" cy="10287000"/>
            <a:chOff x="0" y="0"/>
            <a:chExt cx="5956300" cy="60210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2"/>
              <a:stretch>
                <a:fillRect l="0" t="-24239" r="0" b="-24239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>
            <a:off x="0" y="9277350"/>
            <a:ext cx="4300832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4714557" y="1185862"/>
            <a:ext cx="4199753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6329494" y="434193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7" y="0"/>
                </a:lnTo>
                <a:lnTo>
                  <a:pt x="1698217" y="751669"/>
                </a:lnTo>
                <a:lnTo>
                  <a:pt x="0" y="7516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87809" y="1028700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4029" y="4586287"/>
            <a:ext cx="8747571" cy="143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60"/>
              </a:lnSpc>
            </a:pPr>
            <a:r>
              <a:rPr lang="en-US" b="true" sz="48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  <a:hlinkClick r:id="rId4" tooltip="https://totalneedstransportation.com/handicap-transportation-las-vegas/"/>
              </a:rPr>
              <a:t>LAS VEGAS </a:t>
            </a:r>
          </a:p>
          <a:p>
            <a:pPr algn="l">
              <a:lnSpc>
                <a:spcPts val="5760"/>
              </a:lnSpc>
            </a:pPr>
            <a:r>
              <a:rPr lang="en-US" b="true" sz="48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  <a:hlinkClick r:id="rId5" tooltip="https://totalneedstransportation.com/handicap-transportation-las-vegas/"/>
              </a:rPr>
              <a:t>HANDICAP VAN RENTALS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4029" y="6115050"/>
            <a:ext cx="6522476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Redefining Accessible Transportation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3224" y="4304516"/>
            <a:ext cx="14529287" cy="4953784"/>
            <a:chOff x="0" y="0"/>
            <a:chExt cx="8007350" cy="27301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007350" cy="2730119"/>
            </a:xfrm>
            <a:custGeom>
              <a:avLst/>
              <a:gdLst/>
              <a:ahLst/>
              <a:cxnLst/>
              <a:rect r="r" b="b" t="t" l="l"/>
              <a:pathLst>
                <a:path h="2730119" w="8007350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solidFill>
              <a:srgbClr val="EED802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885824" y="4304516"/>
            <a:ext cx="14529287" cy="4953784"/>
            <a:chOff x="0" y="0"/>
            <a:chExt cx="8007350" cy="273011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007350" cy="2730119"/>
            </a:xfrm>
            <a:custGeom>
              <a:avLst/>
              <a:gdLst/>
              <a:ahLst/>
              <a:cxnLst/>
              <a:rect r="r" b="b" t="t" l="l"/>
              <a:pathLst>
                <a:path h="2730119" w="8007350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solidFill>
              <a:srgbClr val="EED80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2730013" y="4304516"/>
            <a:ext cx="14529287" cy="4953784"/>
            <a:chOff x="0" y="0"/>
            <a:chExt cx="8007350" cy="273011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007350" cy="2730119"/>
            </a:xfrm>
            <a:custGeom>
              <a:avLst/>
              <a:gdLst/>
              <a:ahLst/>
              <a:cxnLst/>
              <a:rect r="r" b="b" t="t" l="l"/>
              <a:pathLst>
                <a:path h="2730119" w="8007350">
                  <a:moveTo>
                    <a:pt x="8007350" y="0"/>
                  </a:moveTo>
                  <a:lnTo>
                    <a:pt x="8007350" y="2730119"/>
                  </a:lnTo>
                  <a:lnTo>
                    <a:pt x="0" y="2730119"/>
                  </a:lnTo>
                  <a:lnTo>
                    <a:pt x="1220216" y="0"/>
                  </a:lnTo>
                  <a:lnTo>
                    <a:pt x="8007350" y="0"/>
                  </a:lnTo>
                  <a:close/>
                </a:path>
              </a:pathLst>
            </a:custGeom>
            <a:blipFill>
              <a:blip r:embed="rId2"/>
              <a:stretch>
                <a:fillRect l="0" t="-30797" r="0" b="-64733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>
            <a:off x="6960008" y="3595643"/>
            <a:ext cx="11327992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9" id="9"/>
          <p:cNvSpPr txBox="true"/>
          <p:nvPr/>
        </p:nvSpPr>
        <p:spPr>
          <a:xfrm rot="0">
            <a:off x="6960008" y="1151839"/>
            <a:ext cx="11134506" cy="2213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Welcome to "Las Vegas Handicap Van Rentals: Redefining Accessible Transportation." 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In a city known for its vibrant attractions and entertainment, mobility should never be a barrier. Our </a:t>
            </a: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  <a:hlinkClick r:id="rId3" tooltip="https://totalneedstransportation.com/handicap-transportation-las-vegas/"/>
              </a:rPr>
              <a:t>handicap van rental services</a:t>
            </a: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 are designed to provide convenient, reliable, and fully accessible transportation solutions for individuals with mobility challenges. 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Whether you're a resident or a visitor, we aim to redefine accessible travel, offering comfort, independence, and peace of mind. Let us help you experience Las Vegas without limits!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80488" y="1692592"/>
            <a:ext cx="5721165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b="true" sz="56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INTRODUCTION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5561" y="9719468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5561083" y="4391830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7" y="0"/>
                </a:lnTo>
                <a:lnTo>
                  <a:pt x="1698217" y="751670"/>
                </a:lnTo>
                <a:lnTo>
                  <a:pt x="0" y="751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698530" y="9702956"/>
            <a:ext cx="5395983" cy="330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  <a:hlinkClick r:id="rId5" tooltip="http://www.totalneedstransportation.com"/>
              </a:rPr>
              <a:t>www.totalneedstransportation.com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804354" y="0"/>
            <a:ext cx="7064759" cy="8597265"/>
            <a:chOff x="0" y="0"/>
            <a:chExt cx="5956300" cy="72483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6300" cy="7248356"/>
            </a:xfrm>
            <a:custGeom>
              <a:avLst/>
              <a:gdLst/>
              <a:ahLst/>
              <a:cxnLst/>
              <a:rect r="r" b="b" t="t" l="l"/>
              <a:pathLst>
                <a:path h="7248356" w="5956300">
                  <a:moveTo>
                    <a:pt x="0" y="7248356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7248356"/>
                  </a:lnTo>
                  <a:close/>
                </a:path>
              </a:pathLst>
            </a:custGeom>
            <a:solidFill>
              <a:srgbClr val="EED802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10591054" y="0"/>
            <a:ext cx="7064759" cy="8580829"/>
            <a:chOff x="0" y="0"/>
            <a:chExt cx="5956300" cy="723449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300" cy="7234499"/>
            </a:xfrm>
            <a:custGeom>
              <a:avLst/>
              <a:gdLst/>
              <a:ahLst/>
              <a:cxnLst/>
              <a:rect r="r" b="b" t="t" l="l"/>
              <a:pathLst>
                <a:path h="7234499" w="5956300">
                  <a:moveTo>
                    <a:pt x="0" y="7234499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7234499"/>
                  </a:lnTo>
                  <a:close/>
                </a:path>
              </a:pathLst>
            </a:custGeom>
            <a:solidFill>
              <a:srgbClr val="EED80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12115437" y="0"/>
            <a:ext cx="7064759" cy="8580829"/>
            <a:chOff x="0" y="0"/>
            <a:chExt cx="5956300" cy="72344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56300" cy="7234499"/>
            </a:xfrm>
            <a:custGeom>
              <a:avLst/>
              <a:gdLst/>
              <a:ahLst/>
              <a:cxnLst/>
              <a:rect r="r" b="b" t="t" l="l"/>
              <a:pathLst>
                <a:path h="7234499" w="5956300">
                  <a:moveTo>
                    <a:pt x="0" y="7234499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7234499"/>
                  </a:lnTo>
                  <a:close/>
                </a:path>
              </a:pathLst>
            </a:custGeom>
            <a:blipFill>
              <a:blip r:embed="rId2"/>
              <a:stretch>
                <a:fillRect l="0" t="-4887" r="0" b="-4887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706598" y="5949257"/>
            <a:ext cx="524305" cy="524305"/>
          </a:xfrm>
          <a:custGeom>
            <a:avLst/>
            <a:gdLst/>
            <a:ahLst/>
            <a:cxnLst/>
            <a:rect r="r" b="b" t="t" l="l"/>
            <a:pathLst>
              <a:path h="524305" w="524305">
                <a:moveTo>
                  <a:pt x="0" y="0"/>
                </a:moveTo>
                <a:lnTo>
                  <a:pt x="524305" y="0"/>
                </a:lnTo>
                <a:lnTo>
                  <a:pt x="524305" y="524306"/>
                </a:lnTo>
                <a:lnTo>
                  <a:pt x="0" y="524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53005" y="5958782"/>
            <a:ext cx="637087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  <a:hlinkClick r:id="rId5" tooltip="https://totalneedstransportation.com/handicap-transportation-las-vegas/"/>
              </a:rPr>
              <a:t>WHEELCHAIR ACCESSIBLE VAN RENTALS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53005" y="6435463"/>
            <a:ext cx="8251349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Vehicl</a:t>
            </a:r>
            <a:r>
              <a:rPr lang="en-US" sz="2100" u="none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es designed with wheelchair ramps or lifts, providing seamless access and spacious interiors for a comfortable journey.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06598" y="3963505"/>
            <a:ext cx="524305" cy="524305"/>
          </a:xfrm>
          <a:custGeom>
            <a:avLst/>
            <a:gdLst/>
            <a:ahLst/>
            <a:cxnLst/>
            <a:rect r="r" b="b" t="t" l="l"/>
            <a:pathLst>
              <a:path h="524305" w="524305">
                <a:moveTo>
                  <a:pt x="0" y="0"/>
                </a:moveTo>
                <a:lnTo>
                  <a:pt x="524305" y="0"/>
                </a:lnTo>
                <a:lnTo>
                  <a:pt x="524305" y="524306"/>
                </a:lnTo>
                <a:lnTo>
                  <a:pt x="0" y="524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3005" y="3876090"/>
            <a:ext cx="4125674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HANDICAP VAN RENTALS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3005" y="4352771"/>
            <a:ext cx="8251349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Reliable and comfortable vans equipped with accessibility features to ensure safe and hassle-free travel for individuals with 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mobility challenges.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06598" y="7963584"/>
            <a:ext cx="524305" cy="524305"/>
          </a:xfrm>
          <a:custGeom>
            <a:avLst/>
            <a:gdLst/>
            <a:ahLst/>
            <a:cxnLst/>
            <a:rect r="r" b="b" t="t" l="l"/>
            <a:pathLst>
              <a:path h="524305" w="524305">
                <a:moveTo>
                  <a:pt x="0" y="0"/>
                </a:moveTo>
                <a:lnTo>
                  <a:pt x="524305" y="0"/>
                </a:lnTo>
                <a:lnTo>
                  <a:pt x="524305" y="524306"/>
                </a:lnTo>
                <a:lnTo>
                  <a:pt x="0" y="5243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53005" y="7973109"/>
            <a:ext cx="6370870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b="true" sz="24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LOCAL AND OUT-OF-TOWN TRAVEL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53005" y="8449359"/>
            <a:ext cx="8251349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Perfect for local errands, medical appointments, sightseeing, </a:t>
            </a:r>
          </a:p>
          <a:p>
            <a:pPr algn="l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or long-distance trips.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41717" y="719505"/>
            <a:ext cx="6204881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79"/>
              </a:lnSpc>
            </a:pPr>
            <a:r>
              <a:rPr lang="en-US" b="true" sz="6399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Our Services</a:t>
            </a:r>
          </a:p>
        </p:txBody>
      </p:sp>
      <p:sp>
        <p:nvSpPr>
          <p:cNvPr name="AutoShape 18" id="18"/>
          <p:cNvSpPr/>
          <p:nvPr/>
        </p:nvSpPr>
        <p:spPr>
          <a:xfrm flipV="true">
            <a:off x="9804354" y="8580829"/>
            <a:ext cx="8483646" cy="16436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3482814" y="9800087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6410191" y="277030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8" y="0"/>
                </a:lnTo>
                <a:lnTo>
                  <a:pt x="1698218" y="751670"/>
                </a:lnTo>
                <a:lnTo>
                  <a:pt x="0" y="7516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55129" y="1814880"/>
            <a:ext cx="10178056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At Total Needs Transportation, we specialize in providing top-quality, accessible transportation solutions to meet your unique needs. </a:t>
            </a:r>
          </a:p>
          <a:p>
            <a:pPr algn="ctr" marL="0" indent="0" lvl="0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Our services include: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6329042" cy="10287000"/>
            <a:chOff x="0" y="0"/>
            <a:chExt cx="1666908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66908" cy="2709333"/>
            </a:xfrm>
            <a:custGeom>
              <a:avLst/>
              <a:gdLst/>
              <a:ahLst/>
              <a:cxnLst/>
              <a:rect r="r" b="b" t="t" l="l"/>
              <a:pathLst>
                <a:path h="2709333" w="1666908">
                  <a:moveTo>
                    <a:pt x="1463708" y="0"/>
                  </a:moveTo>
                  <a:lnTo>
                    <a:pt x="0" y="0"/>
                  </a:lnTo>
                  <a:lnTo>
                    <a:pt x="203200" y="2709333"/>
                  </a:lnTo>
                  <a:lnTo>
                    <a:pt x="1666908" y="2709333"/>
                  </a:lnTo>
                  <a:lnTo>
                    <a:pt x="1463708" y="0"/>
                  </a:lnTo>
                  <a:close/>
                </a:path>
              </a:pathLst>
            </a:custGeom>
            <a:solidFill>
              <a:srgbClr val="EED80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"/>
              <a:ext cx="1463708" cy="2699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7705356" y="5579515"/>
            <a:ext cx="988259" cy="751077"/>
          </a:xfrm>
          <a:custGeom>
            <a:avLst/>
            <a:gdLst/>
            <a:ahLst/>
            <a:cxnLst/>
            <a:rect r="r" b="b" t="t" l="l"/>
            <a:pathLst>
              <a:path h="751077" w="988259">
                <a:moveTo>
                  <a:pt x="0" y="0"/>
                </a:moveTo>
                <a:lnTo>
                  <a:pt x="988259" y="0"/>
                </a:lnTo>
                <a:lnTo>
                  <a:pt x="988259" y="751076"/>
                </a:lnTo>
                <a:lnTo>
                  <a:pt x="0" y="7510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6" id="6"/>
          <p:cNvSpPr/>
          <p:nvPr/>
        </p:nvSpPr>
        <p:spPr>
          <a:xfrm>
            <a:off x="6900273" y="9239250"/>
            <a:ext cx="5068323" cy="1905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13800547" y="1038225"/>
            <a:ext cx="4487453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17404" y="407957"/>
            <a:ext cx="6440338" cy="9471085"/>
          </a:xfrm>
          <a:custGeom>
            <a:avLst/>
            <a:gdLst/>
            <a:ahLst/>
            <a:cxnLst/>
            <a:rect r="r" b="b" t="t" l="l"/>
            <a:pathLst>
              <a:path h="9471085" w="6440338">
                <a:moveTo>
                  <a:pt x="0" y="0"/>
                </a:moveTo>
                <a:lnTo>
                  <a:pt x="6440338" y="0"/>
                </a:lnTo>
                <a:lnTo>
                  <a:pt x="6440338" y="9471086"/>
                </a:lnTo>
                <a:lnTo>
                  <a:pt x="0" y="9471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7357742" y="3978756"/>
            <a:ext cx="10930258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b="true" sz="6399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MORE THAN JUST A RIDE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824352" y="6706806"/>
            <a:ext cx="10463648" cy="1653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>
                <a:solidFill>
                  <a:srgbClr val="FFFFFF"/>
                </a:solidFill>
                <a:latin typeface="Cerebri"/>
                <a:ea typeface="Cerebri"/>
                <a:cs typeface="Cerebri"/>
                <a:sym typeface="Cerebri"/>
              </a:rPr>
              <a:t>Vegas is where every second matters. That’s why getting around can be complex at times. Your Vegas trip doesn’t need a bumpy ride to enjoy the thrill of Sin City. We assume that from touchdown to takeoff, we’re here to make sure your Vegas trip goes beyond your wildest expectations.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144000" y="900112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72166" y="3020269"/>
            <a:ext cx="5285251" cy="5342724"/>
            <a:chOff x="0" y="0"/>
            <a:chExt cx="5956300" cy="6021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2"/>
              <a:stretch>
                <a:fillRect l="-25720" t="0" r="-2572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157417" y="3890031"/>
            <a:ext cx="5285251" cy="5342724"/>
            <a:chOff x="0" y="0"/>
            <a:chExt cx="5956300" cy="60210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3"/>
              <a:stretch>
                <a:fillRect l="-25720" t="0" r="-2572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1692458" y="3020269"/>
            <a:ext cx="5285251" cy="5342724"/>
            <a:chOff x="0" y="0"/>
            <a:chExt cx="5956300" cy="60210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4"/>
              <a:stretch>
                <a:fillRect l="-25862" t="0" r="-25862" b="0"/>
              </a:stretch>
            </a:blipFill>
          </p:spPr>
        </p:sp>
      </p:grpSp>
      <p:sp>
        <p:nvSpPr>
          <p:cNvPr name="AutoShape 8" id="8"/>
          <p:cNvSpPr/>
          <p:nvPr/>
        </p:nvSpPr>
        <p:spPr>
          <a:xfrm>
            <a:off x="1362858" y="8628903"/>
            <a:ext cx="3507074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1957387" y="8628903"/>
            <a:ext cx="4385667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7177573" y="3020269"/>
            <a:ext cx="4265096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4869932" y="1028700"/>
            <a:ext cx="854813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b="true" sz="6399" i="true">
                <a:solidFill>
                  <a:srgbClr val="FFFFFF"/>
                </a:solidFill>
                <a:latin typeface="Cerebri Bold Italics"/>
                <a:ea typeface="Cerebri Bold Italics"/>
                <a:cs typeface="Cerebri Bold Italics"/>
                <a:sym typeface="Cerebri Bold Italics"/>
              </a:rPr>
              <a:t>WHY CHOOSE US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2736" y="8906317"/>
            <a:ext cx="5033125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24/7 CUSTOMER SUPPORT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92458" y="8906317"/>
            <a:ext cx="5092916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AFFORDABLE PRICING PLANS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132573" y="3213756"/>
            <a:ext cx="6022853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b="true" sz="32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CONVENIENT SCHEDULING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9126" y="239034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672971" y="3138361"/>
            <a:ext cx="1267828" cy="561170"/>
          </a:xfrm>
          <a:custGeom>
            <a:avLst/>
            <a:gdLst/>
            <a:ahLst/>
            <a:cxnLst/>
            <a:rect r="r" b="b" t="t" l="l"/>
            <a:pathLst>
              <a:path h="561170" w="1267828">
                <a:moveTo>
                  <a:pt x="0" y="0"/>
                </a:moveTo>
                <a:lnTo>
                  <a:pt x="1267828" y="0"/>
                </a:lnTo>
                <a:lnTo>
                  <a:pt x="1267828" y="561170"/>
                </a:lnTo>
                <a:lnTo>
                  <a:pt x="0" y="5611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5921168" y="9353992"/>
            <a:ext cx="5395983" cy="330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764"/>
              </a:lnSpc>
              <a:spcBef>
                <a:spcPct val="0"/>
              </a:spcBef>
            </a:pPr>
            <a:r>
              <a:rPr lang="en-US" sz="19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  <a:hlinkClick r:id="rId6" tooltip="http://www.totalneedstransportation.com"/>
              </a:rPr>
              <a:t>www.totalneedstransportation.com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82883" y="0"/>
            <a:ext cx="3086100" cy="10287000"/>
            <a:chOff x="0" y="0"/>
            <a:chExt cx="81280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D802">
                <a:alpha val="49804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9525"/>
              <a:ext cx="812800" cy="26998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482691" y="0"/>
            <a:ext cx="3086100" cy="10287000"/>
            <a:chOff x="0" y="0"/>
            <a:chExt cx="812800" cy="270933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EED80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38100"/>
              <a:ext cx="812800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94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0"/>
            <a:ext cx="6986466" cy="10287000"/>
          </a:xfrm>
          <a:custGeom>
            <a:avLst/>
            <a:gdLst/>
            <a:ahLst/>
            <a:cxnLst/>
            <a:rect r="r" b="b" t="t" l="l"/>
            <a:pathLst>
              <a:path h="10287000" w="6986466">
                <a:moveTo>
                  <a:pt x="0" y="0"/>
                </a:moveTo>
                <a:lnTo>
                  <a:pt x="6986466" y="0"/>
                </a:lnTo>
                <a:lnTo>
                  <a:pt x="69864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444" r="0" b="-2444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9097066" y="4164991"/>
            <a:ext cx="2822737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b="true" sz="24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LOCAL EXPERTISE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092142" y="4808529"/>
            <a:ext cx="5132667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As a Las Vegas-based company, we understand the unique needs of our community and visitors, offering services tailored to your travel requirements.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889462" y="6210274"/>
            <a:ext cx="3757922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CONVENIENCE </a:t>
            </a:r>
          </a:p>
          <a:p>
            <a:pPr algn="ctr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AND COMFORT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424920" y="6991324"/>
            <a:ext cx="4786622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Our vehicles are designed for maximum comfort and reliability, so you can focus on enjoying your journey.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3424920" y="4031641"/>
            <a:ext cx="4886238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true" sz="20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COMMITMENT TO MOBILITY </a:t>
            </a:r>
          </a:p>
          <a:p>
            <a:pPr algn="ctr" marL="0" indent="0" lvl="0">
              <a:lnSpc>
                <a:spcPts val="2400"/>
              </a:lnSpc>
              <a:spcBef>
                <a:spcPct val="0"/>
              </a:spcBef>
            </a:pPr>
            <a:r>
              <a:rPr lang="en-US" b="true" sz="20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AND INDEPENDENCE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325303" y="4808529"/>
            <a:ext cx="4886238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We prioritize making transportation easy, accessible, and empowering for individuals with disabilities and their families.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193773" y="6343624"/>
            <a:ext cx="4629322" cy="352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879"/>
              </a:lnSpc>
              <a:spcBef>
                <a:spcPct val="0"/>
              </a:spcBef>
            </a:pPr>
            <a:r>
              <a:rPr lang="en-US" b="true" sz="24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24/7 SUPPORT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193773" y="6991324"/>
            <a:ext cx="4829434" cy="816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Our dedicated team is available 24/7 to assist with bookings, inquiries, or on-road support, ensuring your experience is seamless.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9144000" y="2479066"/>
            <a:ext cx="8115300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WHY CHOOSE US</a:t>
            </a:r>
          </a:p>
        </p:txBody>
      </p:sp>
      <p:sp>
        <p:nvSpPr>
          <p:cNvPr name="AutoShape 18" id="18"/>
          <p:cNvSpPr/>
          <p:nvPr/>
        </p:nvSpPr>
        <p:spPr>
          <a:xfrm>
            <a:off x="15294401" y="810028"/>
            <a:ext cx="3016757" cy="1905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10608490" y="652865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241298" y="277030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8" y="0"/>
                </a:lnTo>
                <a:lnTo>
                  <a:pt x="1698218" y="751670"/>
                </a:lnTo>
                <a:lnTo>
                  <a:pt x="0" y="751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413022" y="5143500"/>
            <a:ext cx="2756733" cy="5143500"/>
            <a:chOff x="0" y="0"/>
            <a:chExt cx="726053" cy="13546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26053" cy="1354667"/>
            </a:xfrm>
            <a:custGeom>
              <a:avLst/>
              <a:gdLst/>
              <a:ahLst/>
              <a:cxnLst/>
              <a:rect r="r" b="b" t="t" l="l"/>
              <a:pathLst>
                <a:path h="1354667" w="726053">
                  <a:moveTo>
                    <a:pt x="203200" y="0"/>
                  </a:moveTo>
                  <a:lnTo>
                    <a:pt x="726053" y="0"/>
                  </a:lnTo>
                  <a:lnTo>
                    <a:pt x="52285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ED802">
                <a:alpha val="4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"/>
              <a:ext cx="522853" cy="1345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6318896" y="0"/>
            <a:ext cx="3938207" cy="5143500"/>
            <a:chOff x="0" y="0"/>
            <a:chExt cx="1037223" cy="13546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7223" cy="1354667"/>
            </a:xfrm>
            <a:custGeom>
              <a:avLst/>
              <a:gdLst/>
              <a:ahLst/>
              <a:cxnLst/>
              <a:rect r="r" b="b" t="t" l="l"/>
              <a:pathLst>
                <a:path h="1354667" w="1037223">
                  <a:moveTo>
                    <a:pt x="203200" y="0"/>
                  </a:moveTo>
                  <a:lnTo>
                    <a:pt x="1037223" y="0"/>
                  </a:lnTo>
                  <a:lnTo>
                    <a:pt x="834023" y="1354667"/>
                  </a:lnTo>
                  <a:lnTo>
                    <a:pt x="0" y="13546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EED80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"/>
              <a:ext cx="834023" cy="1345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467592" y="877821"/>
            <a:ext cx="4250166" cy="668707"/>
            <a:chOff x="0" y="0"/>
            <a:chExt cx="788007" cy="1239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88007" cy="123982"/>
            </a:xfrm>
            <a:custGeom>
              <a:avLst/>
              <a:gdLst/>
              <a:ahLst/>
              <a:cxnLst/>
              <a:rect r="r" b="b" t="t" l="l"/>
              <a:pathLst>
                <a:path h="123982" w="788007">
                  <a:moveTo>
                    <a:pt x="0" y="0"/>
                  </a:moveTo>
                  <a:lnTo>
                    <a:pt x="788007" y="0"/>
                  </a:lnTo>
                  <a:lnTo>
                    <a:pt x="788007" y="123982"/>
                  </a:lnTo>
                  <a:lnTo>
                    <a:pt x="0" y="123982"/>
                  </a:lnTo>
                  <a:close/>
                </a:path>
              </a:pathLst>
            </a:custGeom>
            <a:solidFill>
              <a:srgbClr val="EED80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9525"/>
              <a:ext cx="788007" cy="11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b="true" sz="2400" i="true" spc="247">
                  <a:solidFill>
                    <a:srgbClr val="000000"/>
                  </a:solidFill>
                  <a:latin typeface="Cerebri Heavy Italics"/>
                  <a:ea typeface="Cerebri Heavy Italics"/>
                  <a:cs typeface="Cerebri Heavy Italics"/>
                  <a:sym typeface="Cerebri Heavy Italics"/>
                </a:rPr>
                <a:t>OUR MISSION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467592" y="2196811"/>
            <a:ext cx="10846266" cy="2379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9"/>
              </a:lnSpc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At Total Needs Transportation, our mission is to empower individuals with mobility challenges by providing reliable, accessible, and affordable transportation solutions.</a:t>
            </a:r>
          </a:p>
          <a:p>
            <a:pPr algn="l">
              <a:lnSpc>
                <a:spcPts val="2169"/>
              </a:lnSpc>
            </a:pPr>
          </a:p>
          <a:p>
            <a:pPr algn="l">
              <a:lnSpc>
                <a:spcPts val="2169"/>
              </a:lnSpc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 are dedicated to redefining accessible travel, ensuring that everyone—regardless of physical limitations—can enjoy independence, comfort, and the freedom to explore. Through our state-of-the-art </a:t>
            </a: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  <a:hlinkClick r:id="rId2" tooltip="https://totalneedstransportation.com/handicap-transportation-las-vegas/"/>
              </a:rPr>
              <a:t>wheelchair-accessible vans</a:t>
            </a: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, exceptional customer service, and commitment to inclusivity, we aim to make every journey safe, seamless, and stress-free.</a:t>
            </a:r>
          </a:p>
          <a:p>
            <a:pPr algn="l">
              <a:lnSpc>
                <a:spcPts val="2169"/>
              </a:lnSpc>
            </a:pPr>
          </a:p>
          <a:p>
            <a:pPr algn="l" marL="0" indent="0" lvl="0">
              <a:lnSpc>
                <a:spcPts val="2169"/>
              </a:lnSpc>
              <a:spcBef>
                <a:spcPct val="0"/>
              </a:spcBef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Our goal is to be a trusted partner in mobility, helping individuals and families navigate their daily lives and special occasions with ease and confidence.</a:t>
            </a:r>
          </a:p>
        </p:txBody>
      </p:sp>
      <p:sp>
        <p:nvSpPr>
          <p:cNvPr name="AutoShape 12" id="12"/>
          <p:cNvSpPr/>
          <p:nvPr/>
        </p:nvSpPr>
        <p:spPr>
          <a:xfrm>
            <a:off x="4705289" y="1231224"/>
            <a:ext cx="3877603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0" y="9820275"/>
            <a:ext cx="3048833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1599609" y="0"/>
            <a:ext cx="6360283" cy="10287000"/>
          </a:xfrm>
          <a:custGeom>
            <a:avLst/>
            <a:gdLst/>
            <a:ahLst/>
            <a:cxnLst/>
            <a:rect r="r" b="b" t="t" l="l"/>
            <a:pathLst>
              <a:path h="10287000" w="6360283">
                <a:moveTo>
                  <a:pt x="0" y="0"/>
                </a:moveTo>
                <a:lnTo>
                  <a:pt x="6360283" y="0"/>
                </a:lnTo>
                <a:lnTo>
                  <a:pt x="63602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65" r="-10269" b="-1165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335221" y="9663112"/>
            <a:ext cx="4330005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b="true" sz="2100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TOTAL </a:t>
            </a:r>
            <a:r>
              <a:rPr lang="en-US" b="true" sz="2100" i="true">
                <a:solidFill>
                  <a:srgbClr val="EED802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NEEDS TRANSPORTATION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11943878" y="126151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8" y="0"/>
                </a:lnTo>
                <a:lnTo>
                  <a:pt x="1698218" y="751670"/>
                </a:lnTo>
                <a:lnTo>
                  <a:pt x="0" y="7516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467592" y="5659902"/>
            <a:ext cx="4250166" cy="668707"/>
            <a:chOff x="0" y="0"/>
            <a:chExt cx="788007" cy="12398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88007" cy="123982"/>
            </a:xfrm>
            <a:custGeom>
              <a:avLst/>
              <a:gdLst/>
              <a:ahLst/>
              <a:cxnLst/>
              <a:rect r="r" b="b" t="t" l="l"/>
              <a:pathLst>
                <a:path h="123982" w="788007">
                  <a:moveTo>
                    <a:pt x="0" y="0"/>
                  </a:moveTo>
                  <a:lnTo>
                    <a:pt x="788007" y="0"/>
                  </a:lnTo>
                  <a:lnTo>
                    <a:pt x="788007" y="123982"/>
                  </a:lnTo>
                  <a:lnTo>
                    <a:pt x="0" y="123982"/>
                  </a:lnTo>
                  <a:close/>
                </a:path>
              </a:pathLst>
            </a:custGeom>
            <a:solidFill>
              <a:srgbClr val="EED80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9525"/>
              <a:ext cx="788007" cy="1144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879"/>
                </a:lnSpc>
                <a:spcBef>
                  <a:spcPct val="0"/>
                </a:spcBef>
              </a:pPr>
              <a:r>
                <a:rPr lang="en-US" b="true" sz="2400" i="true" spc="247">
                  <a:solidFill>
                    <a:srgbClr val="000000"/>
                  </a:solidFill>
                  <a:latin typeface="Cerebri Heavy Italics"/>
                  <a:ea typeface="Cerebri Heavy Italics"/>
                  <a:cs typeface="Cerebri Heavy Italics"/>
                  <a:sym typeface="Cerebri Heavy Italics"/>
                </a:rPr>
                <a:t>OUR VISION</a:t>
              </a:r>
            </a:p>
          </p:txBody>
        </p:sp>
      </p:grpSp>
      <p:sp>
        <p:nvSpPr>
          <p:cNvPr name="AutoShape 20" id="20"/>
          <p:cNvSpPr/>
          <p:nvPr/>
        </p:nvSpPr>
        <p:spPr>
          <a:xfrm>
            <a:off x="4705289" y="6013305"/>
            <a:ext cx="3877603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467592" y="6871534"/>
            <a:ext cx="10846266" cy="18465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9"/>
              </a:lnSpc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Our vision at Total Needs Transportation is to create a world where mobility barriers no longer limit opportunities. </a:t>
            </a:r>
          </a:p>
          <a:p>
            <a:pPr algn="l">
              <a:lnSpc>
                <a:spcPts val="2169"/>
              </a:lnSpc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 aspire to be the leading provider of accessible transportation, empowering individuals with disabilities to travel freely, independently, and with dignity.</a:t>
            </a:r>
          </a:p>
          <a:p>
            <a:pPr algn="l">
              <a:lnSpc>
                <a:spcPts val="2169"/>
              </a:lnSpc>
            </a:pPr>
          </a:p>
          <a:p>
            <a:pPr algn="l" marL="0" indent="0" lvl="0">
              <a:lnSpc>
                <a:spcPts val="2169"/>
              </a:lnSpc>
              <a:spcBef>
                <a:spcPct val="0"/>
              </a:spcBef>
            </a:pPr>
            <a:r>
              <a:rPr lang="en-US" sz="1549">
                <a:solidFill>
                  <a:srgbClr val="FFFFFF">
                    <a:alpha val="80000"/>
                  </a:srgbClr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We envision a future where accessible travel is not a luxury but a standard, ensuring that everyone can experience the joy of exploration and connection without limitations. Through innovation, dedication, and compassion, we aim to transform lives and redefine the meaning of inclusive mobility.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0"/>
            <a:ext cx="10176340" cy="10287000"/>
            <a:chOff x="0" y="0"/>
            <a:chExt cx="5956300" cy="602107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EED802">
                <a:alpha val="49804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4" id="4"/>
          <p:cNvGrpSpPr/>
          <p:nvPr/>
        </p:nvGrpSpPr>
        <p:grpSpPr>
          <a:xfrm rot="0">
            <a:off x="376623" y="0"/>
            <a:ext cx="10176340" cy="10287000"/>
            <a:chOff x="0" y="0"/>
            <a:chExt cx="5956300" cy="602107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solidFill>
              <a:srgbClr val="EED802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6" id="6"/>
          <p:cNvGrpSpPr/>
          <p:nvPr/>
        </p:nvGrpSpPr>
        <p:grpSpPr>
          <a:xfrm rot="0">
            <a:off x="-380800" y="0"/>
            <a:ext cx="10176340" cy="10287000"/>
            <a:chOff x="0" y="0"/>
            <a:chExt cx="5956300" cy="60210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956300" cy="6021070"/>
            </a:xfrm>
            <a:custGeom>
              <a:avLst/>
              <a:gdLst/>
              <a:ahLst/>
              <a:cxnLst/>
              <a:rect r="r" b="b" t="t" l="l"/>
              <a:pathLst>
                <a:path h="6021070" w="5956300">
                  <a:moveTo>
                    <a:pt x="0" y="6021070"/>
                  </a:moveTo>
                  <a:lnTo>
                    <a:pt x="692150" y="0"/>
                  </a:lnTo>
                  <a:lnTo>
                    <a:pt x="5956300" y="0"/>
                  </a:lnTo>
                  <a:lnTo>
                    <a:pt x="5264150" y="6021070"/>
                  </a:lnTo>
                  <a:close/>
                </a:path>
              </a:pathLst>
            </a:custGeom>
            <a:blipFill>
              <a:blip r:embed="rId2"/>
              <a:stretch>
                <a:fillRect l="0" t="0" r="-51725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2057068" y="1730766"/>
            <a:ext cx="5202232" cy="971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79"/>
              </a:lnSpc>
              <a:spcBef>
                <a:spcPct val="0"/>
              </a:spcBef>
            </a:pPr>
            <a:r>
              <a:rPr lang="en-US" b="true" sz="6399" i="tru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THANK YOU!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15194086" y="1028700"/>
            <a:ext cx="3093914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10842114" y="3385333"/>
            <a:ext cx="3093914" cy="0"/>
          </a:xfrm>
          <a:prstGeom prst="line">
            <a:avLst/>
          </a:prstGeom>
          <a:ln cap="flat" w="38100">
            <a:solidFill>
              <a:srgbClr val="EED8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1" id="11"/>
          <p:cNvSpPr txBox="true"/>
          <p:nvPr/>
        </p:nvSpPr>
        <p:spPr>
          <a:xfrm rot="0">
            <a:off x="12057068" y="4033033"/>
            <a:ext cx="5202232" cy="396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359"/>
              </a:lnSpc>
              <a:spcBef>
                <a:spcPct val="0"/>
              </a:spcBef>
            </a:pPr>
            <a:r>
              <a:rPr lang="en-US" b="true" sz="2400" i="true" u="none">
                <a:solidFill>
                  <a:srgbClr val="FFFFFF"/>
                </a:solidFill>
                <a:latin typeface="Cerebri Heavy Italics"/>
                <a:ea typeface="Cerebri Heavy Italics"/>
                <a:cs typeface="Cerebri Heavy Italics"/>
                <a:sym typeface="Cerebri Heavy Italics"/>
              </a:rPr>
              <a:t>CONTACT INFORMATION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057068" y="4768642"/>
            <a:ext cx="4767152" cy="34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3"/>
              </a:lnSpc>
              <a:spcBef>
                <a:spcPct val="0"/>
              </a:spcBef>
            </a:pPr>
            <a:r>
              <a:rPr lang="en-US" b="true" sz="2253" i="true">
                <a:solidFill>
                  <a:srgbClr val="FFFFFF"/>
                </a:solidFill>
                <a:latin typeface="Cerebri Bold Italics"/>
                <a:ea typeface="Cerebri Bold Italics"/>
                <a:cs typeface="Cerebri Bold Italics"/>
                <a:sym typeface="Cerebri Bold Italics"/>
              </a:rPr>
              <a:t>ADDRESS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057068" y="6427585"/>
            <a:ext cx="4767152" cy="34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3"/>
              </a:lnSpc>
              <a:spcBef>
                <a:spcPct val="0"/>
              </a:spcBef>
            </a:pPr>
            <a:r>
              <a:rPr lang="en-US" b="true" sz="2253" i="true" u="none">
                <a:solidFill>
                  <a:srgbClr val="FFFFFF"/>
                </a:solidFill>
                <a:latin typeface="Cerebri Bold Italics"/>
                <a:ea typeface="Cerebri Bold Italics"/>
                <a:cs typeface="Cerebri Bold Italics"/>
                <a:sym typeface="Cerebri Bold Italics"/>
              </a:rPr>
              <a:t>EMAIL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057068" y="5146474"/>
            <a:ext cx="6055761" cy="8910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4"/>
              </a:lnSpc>
            </a:pPr>
            <a:r>
              <a:rPr lang="en-US" sz="25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3650 N Rancho Dr #111, Las Vegas </a:t>
            </a:r>
          </a:p>
          <a:p>
            <a:pPr algn="l" marL="0" indent="0" lvl="0">
              <a:lnSpc>
                <a:spcPts val="3604"/>
              </a:lnSpc>
              <a:spcBef>
                <a:spcPct val="0"/>
              </a:spcBef>
            </a:pPr>
            <a:r>
              <a:rPr lang="en-US" sz="25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NV 89130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2057068" y="6805417"/>
            <a:ext cx="5564862" cy="44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4"/>
              </a:lnSpc>
              <a:spcBef>
                <a:spcPct val="0"/>
              </a:spcBef>
            </a:pPr>
            <a:r>
              <a:rPr lang="en-US" sz="25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info@totalneedstransportation.com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057068" y="7637332"/>
            <a:ext cx="4767152" cy="34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3"/>
              </a:lnSpc>
              <a:spcBef>
                <a:spcPct val="0"/>
              </a:spcBef>
            </a:pPr>
            <a:r>
              <a:rPr lang="en-US" b="true" sz="2253" i="true" u="none">
                <a:solidFill>
                  <a:srgbClr val="FFFFFF"/>
                </a:solidFill>
                <a:latin typeface="Cerebri Bold Italics"/>
                <a:ea typeface="Cerebri Bold Italics"/>
                <a:cs typeface="Cerebri Bold Italics"/>
                <a:sym typeface="Cerebri Bold Italics"/>
              </a:rPr>
              <a:t>PHONE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057068" y="8015164"/>
            <a:ext cx="4767152" cy="441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4"/>
              </a:lnSpc>
              <a:spcBef>
                <a:spcPct val="0"/>
              </a:spcBef>
            </a:pPr>
            <a:r>
              <a:rPr lang="en-US" sz="25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</a:rPr>
              <a:t>+1 702-764-2919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6864858" y="9535330"/>
            <a:ext cx="1698217" cy="751670"/>
          </a:xfrm>
          <a:custGeom>
            <a:avLst/>
            <a:gdLst/>
            <a:ahLst/>
            <a:cxnLst/>
            <a:rect r="r" b="b" t="t" l="l"/>
            <a:pathLst>
              <a:path h="751670" w="1698217">
                <a:moveTo>
                  <a:pt x="0" y="0"/>
                </a:moveTo>
                <a:lnTo>
                  <a:pt x="1698217" y="0"/>
                </a:lnTo>
                <a:lnTo>
                  <a:pt x="1698217" y="751670"/>
                </a:lnTo>
                <a:lnTo>
                  <a:pt x="0" y="7516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12057068" y="8840148"/>
            <a:ext cx="4767152" cy="346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03"/>
              </a:lnSpc>
              <a:spcBef>
                <a:spcPct val="0"/>
              </a:spcBef>
            </a:pPr>
            <a:r>
              <a:rPr lang="en-US" b="true" sz="2253" i="true">
                <a:solidFill>
                  <a:srgbClr val="FFFFFF"/>
                </a:solidFill>
                <a:latin typeface="Cerebri Bold Italics"/>
                <a:ea typeface="Cerebri Bold Italics"/>
                <a:cs typeface="Cerebri Bold Italics"/>
                <a:sym typeface="Cerebri Bold Italics"/>
              </a:rPr>
              <a:t>WEBSITE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057068" y="9217980"/>
            <a:ext cx="5395983" cy="4489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04"/>
              </a:lnSpc>
              <a:spcBef>
                <a:spcPct val="0"/>
              </a:spcBef>
            </a:pPr>
            <a:r>
              <a:rPr lang="en-US" sz="2574">
                <a:solidFill>
                  <a:srgbClr val="FFFFFF">
                    <a:alpha val="80000"/>
                  </a:srgbClr>
                </a:solidFill>
                <a:latin typeface="Cerebri"/>
                <a:ea typeface="Cerebri"/>
                <a:cs typeface="Cerebri"/>
                <a:sym typeface="Cerebri"/>
                <a:hlinkClick r:id="rId4" tooltip="http://www.totalneedstransportation.com"/>
              </a:rPr>
              <a:t>www.totalneedstransportation.com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DAGY9FvbGbM</dc:identifier>
  <dcterms:modified xsi:type="dcterms:W3CDTF">2011-08-01T06:04:30Z</dcterms:modified>
  <cp:revision>1</cp:revision>
  <dc:title>Las Vegas  Handicap Van Rentals : Redefining Accessible Transportation</dc:title>
</cp:coreProperties>
</file>