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eb4187413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eb4187413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eb4187413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eb4187413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eb41874133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eb41874133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eb41874133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eb41874133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eb41874133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eb41874133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eb41874133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eb41874133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microthermics.com/produc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microthermics.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mailto:info@microthermics.com" TargetMode="External"/><Relationship Id="rId4" Type="http://schemas.openxmlformats.org/officeDocument/2006/relationships/hyperlink" Target="https://www.linkedin.com/company/microthermics-inc" TargetMode="External"/><Relationship Id="rId5" Type="http://schemas.openxmlformats.org/officeDocument/2006/relationships/hyperlink" Target="https://www.facebook.com/microthermics" TargetMode="External"/><Relationship Id="rId6" Type="http://schemas.openxmlformats.org/officeDocument/2006/relationships/hyperlink" Target="https://twitter.com/microthermics" TargetMode="External"/><Relationship Id="rId7" Type="http://schemas.openxmlformats.org/officeDocument/2006/relationships/hyperlink" Target="https://microthermics.com/" TargetMode="External"/><Relationship Id="rId8"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Aseptic Processing Equipment by MicroThermics</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A</a:t>
            </a:r>
            <a:r>
              <a:rPr lang="en"/>
              <a:t>septic Processing Equipment</a:t>
            </a:r>
            <a:endParaRPr/>
          </a:p>
        </p:txBody>
      </p:sp>
      <p:pic>
        <p:nvPicPr>
          <p:cNvPr id="56" name="Google Shape;56;p13"/>
          <p:cNvPicPr preferRelativeResize="0"/>
          <p:nvPr/>
        </p:nvPicPr>
        <p:blipFill>
          <a:blip r:embed="rId3">
            <a:alphaModFix/>
          </a:blip>
          <a:stretch>
            <a:fillRect/>
          </a:stretch>
        </p:blipFill>
        <p:spPr>
          <a:xfrm>
            <a:off x="6847375" y="2639950"/>
            <a:ext cx="2296625" cy="2296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a:t>I</a:t>
            </a:r>
            <a:r>
              <a:rPr b="1" lang="en"/>
              <a:t>ntroduction</a:t>
            </a:r>
            <a:endParaRPr b="1"/>
          </a:p>
        </p:txBody>
      </p:sp>
      <p:sp>
        <p:nvSpPr>
          <p:cNvPr id="62" name="Google Shape;62;p14"/>
          <p:cNvSpPr txBox="1"/>
          <p:nvPr>
            <p:ph idx="1" type="body"/>
          </p:nvPr>
        </p:nvSpPr>
        <p:spPr>
          <a:xfrm>
            <a:off x="311700" y="1646100"/>
            <a:ext cx="8520600" cy="25101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 sz="1650"/>
              <a:t>In the ever-evolving food and beverage industry, ensuring product safety and extending shelf life are paramount concerns. One of the most effective methods to achieve these goals is through aseptic processing. This sophisticated technology allows for the sterilization of food products and their packaging separately, ensuring that the final product is free from harmful microorganisms. Leading the way in this field is MicroThermics, a brand renowned for its cutting-edge </a:t>
            </a:r>
            <a:r>
              <a:rPr b="1" lang="en" sz="1650" u="sng">
                <a:solidFill>
                  <a:schemeClr val="hlink"/>
                </a:solidFill>
                <a:hlinkClick r:id="rId3"/>
              </a:rPr>
              <a:t>aseptic processing equipment</a:t>
            </a:r>
            <a:r>
              <a:rPr lang="en" sz="1650"/>
              <a:t>.</a:t>
            </a:r>
            <a:endParaRPr sz="165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b="1" lang="en"/>
              <a:t>What is Aseptic Processing?</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68" name="Google Shape;68;p15"/>
          <p:cNvSpPr txBox="1"/>
          <p:nvPr>
            <p:ph idx="1" type="body"/>
          </p:nvPr>
        </p:nvSpPr>
        <p:spPr>
          <a:xfrm>
            <a:off x="311700" y="1359500"/>
            <a:ext cx="4879500" cy="2590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 sz="1650"/>
              <a:t>Aseptic processing involves the sterilization of food or beverage products and their packaging materials independently before they are combined in a sterile environment. This method not only preserves the nutritional and sensory qualities of the product but also significantly extends its shelf life without the need for preservatives.</a:t>
            </a:r>
            <a:endParaRPr sz="1650"/>
          </a:p>
        </p:txBody>
      </p:sp>
      <p:pic>
        <p:nvPicPr>
          <p:cNvPr id="69" name="Google Shape;69;p15"/>
          <p:cNvPicPr preferRelativeResize="0"/>
          <p:nvPr/>
        </p:nvPicPr>
        <p:blipFill>
          <a:blip r:embed="rId3">
            <a:alphaModFix/>
          </a:blip>
          <a:stretch>
            <a:fillRect/>
          </a:stretch>
        </p:blipFill>
        <p:spPr>
          <a:xfrm>
            <a:off x="5343600" y="1170125"/>
            <a:ext cx="3648000" cy="259008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19025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b="1" lang="en"/>
              <a:t>MicroThermics: Pioneers in Aseptic Processing</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75" name="Google Shape;75;p16"/>
          <p:cNvSpPr txBox="1"/>
          <p:nvPr>
            <p:ph idx="1" type="body"/>
          </p:nvPr>
        </p:nvSpPr>
        <p:spPr>
          <a:xfrm>
            <a:off x="189900" y="843975"/>
            <a:ext cx="8642400" cy="39969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en" sz="1650"/>
              <a:t>MicroThermics has established itself as a trailblazer in the aseptic processing equipment market. With a commitment to innovation and quality, the brand offers state-of-the-art solutions tailored to meet the specific needs of its clients. Their equipment is designed to handle a wide range of products, including dairy, beverages, soups, sauces, and even pharmaceuticals.</a:t>
            </a:r>
            <a:endParaRPr sz="1650"/>
          </a:p>
          <a:p>
            <a:pPr indent="0" lvl="0" marL="0" rtl="0" algn="l">
              <a:spcBef>
                <a:spcPts val="1200"/>
              </a:spcBef>
              <a:spcAft>
                <a:spcPts val="0"/>
              </a:spcAft>
              <a:buClr>
                <a:schemeClr val="dk1"/>
              </a:buClr>
              <a:buSzPts val="1100"/>
              <a:buFont typeface="Arial"/>
              <a:buNone/>
            </a:pPr>
            <a:r>
              <a:rPr b="1" lang="en" sz="1650"/>
              <a:t>Key Features of MicroThermics Aseptic Processing Equipment</a:t>
            </a:r>
            <a:endParaRPr b="1" sz="1650"/>
          </a:p>
          <a:p>
            <a:pPr indent="0" lvl="0" marL="0" rtl="0" algn="l">
              <a:spcBef>
                <a:spcPts val="1200"/>
              </a:spcBef>
              <a:spcAft>
                <a:spcPts val="0"/>
              </a:spcAft>
              <a:buClr>
                <a:schemeClr val="dk1"/>
              </a:buClr>
              <a:buSzPts val="1100"/>
              <a:buFont typeface="Arial"/>
              <a:buNone/>
            </a:pPr>
            <a:r>
              <a:rPr b="1" lang="en" sz="1650"/>
              <a:t>Precision and Control: </a:t>
            </a:r>
            <a:r>
              <a:rPr lang="en" sz="1650"/>
              <a:t>MicroThermics equipment is engineered for precise control over temperature, pressure, and flow rates. This level of control ensures that products are processed consistently and safely, maintaining their quality and integrity.</a:t>
            </a:r>
            <a:endParaRPr sz="1650"/>
          </a:p>
          <a:p>
            <a:pPr indent="0" lvl="0" marL="0" rtl="0" algn="l">
              <a:spcBef>
                <a:spcPts val="1200"/>
              </a:spcBef>
              <a:spcAft>
                <a:spcPts val="1200"/>
              </a:spcAft>
              <a:buNone/>
            </a:pPr>
            <a:r>
              <a:rPr b="1" lang="en" sz="1650"/>
              <a:t>Scalability:</a:t>
            </a:r>
            <a:r>
              <a:rPr lang="en" sz="1650"/>
              <a:t> One of the standout features of MicroThermics equipment is its scalability. Whether you're a small startup or a large-scale manufacturer, their systems can be tailored to fit your production requirements. This flexibility makes it easier for businesses to scale up operations without significant additional investment.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idx="1" type="body"/>
          </p:nvPr>
        </p:nvSpPr>
        <p:spPr>
          <a:xfrm>
            <a:off x="311700" y="605125"/>
            <a:ext cx="8520600" cy="39639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Clr>
                <a:schemeClr val="dk1"/>
              </a:buClr>
              <a:buSzPts val="1100"/>
              <a:buFont typeface="Arial"/>
              <a:buNone/>
            </a:pPr>
            <a:r>
              <a:rPr b="1" lang="en" sz="1650"/>
              <a:t>User-Friendly Design: </a:t>
            </a:r>
            <a:r>
              <a:rPr lang="en" sz="1650"/>
              <a:t>MicroThermics places a strong emphasis on usability. Their aseptic processing systems are designed to be user-friendly, with intuitive interfaces and easy-to-follow procedures. This reduces the learning curve for operators and ensures efficient operation.</a:t>
            </a:r>
            <a:endParaRPr sz="1650"/>
          </a:p>
          <a:p>
            <a:pPr indent="0" lvl="0" marL="0" rtl="0" algn="just">
              <a:spcBef>
                <a:spcPts val="1200"/>
              </a:spcBef>
              <a:spcAft>
                <a:spcPts val="0"/>
              </a:spcAft>
              <a:buClr>
                <a:schemeClr val="dk1"/>
              </a:buClr>
              <a:buSzPts val="1100"/>
              <a:buFont typeface="Arial"/>
              <a:buNone/>
            </a:pPr>
            <a:r>
              <a:rPr b="1" lang="en" sz="1650"/>
              <a:t>Compliance and Safety:</a:t>
            </a:r>
            <a:r>
              <a:rPr lang="en" sz="1650"/>
              <a:t> Adhering to the highest industry standards, MicroThermics equipment is designed to meet stringent regulatory requirements. This ensures that your products are not only safe but also compliant with all relevant food safety regulations.</a:t>
            </a:r>
            <a:endParaRPr sz="1650"/>
          </a:p>
          <a:p>
            <a:pPr indent="0" lvl="0" marL="0" rtl="0" algn="just">
              <a:spcBef>
                <a:spcPts val="1200"/>
              </a:spcBef>
              <a:spcAft>
                <a:spcPts val="0"/>
              </a:spcAft>
              <a:buClr>
                <a:schemeClr val="dk1"/>
              </a:buClr>
              <a:buSzPts val="1100"/>
              <a:buFont typeface="Arial"/>
              <a:buNone/>
            </a:pPr>
            <a:r>
              <a:rPr b="1" lang="en" sz="1650"/>
              <a:t>Versatility: </a:t>
            </a:r>
            <a:r>
              <a:rPr lang="en" sz="1650"/>
              <a:t>The versatility of MicroThermics equipment allows for the processing of a wide variety of products. From liquid foods and beverages to more viscous items, their systems can handle diverse product types with ease.</a:t>
            </a:r>
            <a:endParaRPr sz="1650"/>
          </a:p>
          <a:p>
            <a:pPr indent="0" lvl="0" marL="0" rtl="0" algn="just">
              <a:spcBef>
                <a:spcPts val="1200"/>
              </a:spcBef>
              <a:spcAft>
                <a:spcPts val="1200"/>
              </a:spcAft>
              <a:buNone/>
            </a:pPr>
            <a:r>
              <a:t/>
            </a:r>
            <a:endParaRPr sz="165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a:t>The MicroThermics Advantage</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n" sz="1650"/>
              <a:t>Investing in aseptic processing equipment from </a:t>
            </a:r>
            <a:r>
              <a:rPr b="1" lang="en" sz="1650" u="sng">
                <a:solidFill>
                  <a:schemeClr val="hlink"/>
                </a:solidFill>
                <a:hlinkClick r:id="rId3"/>
              </a:rPr>
              <a:t>MicroThermics</a:t>
            </a:r>
            <a:r>
              <a:rPr lang="en" sz="1650"/>
              <a:t> offers numerous advantages. It allows manufacturers to produce high-quality, shelf-stable products while reducing the need for preservatives. Additionally, the extended shelf life achieved through aseptic processing can lead to significant cost savings in logistics and distribution.</a:t>
            </a:r>
            <a:endParaRPr sz="1650"/>
          </a:p>
          <a:p>
            <a:pPr indent="0" lvl="0" marL="0" rtl="0" algn="just">
              <a:spcBef>
                <a:spcPts val="1200"/>
              </a:spcBef>
              <a:spcAft>
                <a:spcPts val="0"/>
              </a:spcAft>
              <a:buClr>
                <a:schemeClr val="dk1"/>
              </a:buClr>
              <a:buSzPts val="1100"/>
              <a:buFont typeface="Arial"/>
              <a:buNone/>
            </a:pPr>
            <a:r>
              <a:t/>
            </a:r>
            <a:endParaRPr sz="1650"/>
          </a:p>
          <a:p>
            <a:pPr indent="0" lvl="0" marL="0" rtl="0" algn="just">
              <a:spcBef>
                <a:spcPts val="1200"/>
              </a:spcBef>
              <a:spcAft>
                <a:spcPts val="1200"/>
              </a:spcAft>
              <a:buNone/>
            </a:pPr>
            <a:r>
              <a:rPr lang="en" sz="1650"/>
              <a:t>MicroThermics' commitment to continuous innovation ensures that their equipment remains at the forefront of the industry. By choosing MicroThermics, businesses can benefit from cutting-edge technology, exceptional reliability, and outstanding customer support.</a:t>
            </a:r>
            <a:endParaRPr sz="165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a:t>Contact Us</a:t>
            </a:r>
            <a:endParaRPr b="1"/>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sz="1650"/>
              <a:t>3216–102 Wellington Ct. Raleigh, NC 27615 USA</a:t>
            </a:r>
            <a:endParaRPr sz="1650"/>
          </a:p>
          <a:p>
            <a:pPr indent="0" lvl="0" marL="0" rtl="0" algn="l">
              <a:spcBef>
                <a:spcPts val="1200"/>
              </a:spcBef>
              <a:spcAft>
                <a:spcPts val="0"/>
              </a:spcAft>
              <a:buClr>
                <a:schemeClr val="dk1"/>
              </a:buClr>
              <a:buSzPts val="1100"/>
              <a:buFont typeface="Arial"/>
              <a:buNone/>
            </a:pPr>
            <a:r>
              <a:rPr lang="en" sz="1650"/>
              <a:t>Phone: 9198788045</a:t>
            </a:r>
            <a:endParaRPr sz="1650"/>
          </a:p>
          <a:p>
            <a:pPr indent="0" lvl="0" marL="0" rtl="0" algn="l">
              <a:spcBef>
                <a:spcPts val="1200"/>
              </a:spcBef>
              <a:spcAft>
                <a:spcPts val="0"/>
              </a:spcAft>
              <a:buClr>
                <a:schemeClr val="dk1"/>
              </a:buClr>
              <a:buSzPts val="1100"/>
              <a:buFont typeface="Arial"/>
              <a:buNone/>
            </a:pPr>
            <a:r>
              <a:rPr lang="en" sz="1650"/>
              <a:t>Email: </a:t>
            </a:r>
            <a:r>
              <a:rPr lang="en" sz="1650" u="sng">
                <a:solidFill>
                  <a:schemeClr val="accent5"/>
                </a:solidFill>
                <a:hlinkClick r:id="rId3">
                  <a:extLst>
                    <a:ext uri="{A12FA001-AC4F-418D-AE19-62706E023703}">
                      <ahyp:hlinkClr val="tx"/>
                    </a:ext>
                  </a:extLst>
                </a:hlinkClick>
              </a:rPr>
              <a:t>info@microthermics.com</a:t>
            </a:r>
            <a:endParaRPr sz="1650"/>
          </a:p>
          <a:p>
            <a:pPr indent="0" lvl="0" marL="0" rtl="0" algn="l">
              <a:spcBef>
                <a:spcPts val="1200"/>
              </a:spcBef>
              <a:spcAft>
                <a:spcPts val="0"/>
              </a:spcAft>
              <a:buClr>
                <a:schemeClr val="dk1"/>
              </a:buClr>
              <a:buSzPts val="1100"/>
              <a:buFont typeface="Arial"/>
              <a:buNone/>
            </a:pPr>
            <a:r>
              <a:rPr lang="en" sz="1650" u="sng">
                <a:solidFill>
                  <a:schemeClr val="accent5"/>
                </a:solidFill>
                <a:hlinkClick r:id="rId4">
                  <a:extLst>
                    <a:ext uri="{A12FA001-AC4F-418D-AE19-62706E023703}">
                      <ahyp:hlinkClr val="tx"/>
                    </a:ext>
                  </a:extLst>
                </a:hlinkClick>
              </a:rPr>
              <a:t>https://www.linkedin.com/company/microthermics-inc</a:t>
            </a:r>
            <a:endParaRPr sz="1650"/>
          </a:p>
          <a:p>
            <a:pPr indent="0" lvl="0" marL="0" rtl="0" algn="l">
              <a:spcBef>
                <a:spcPts val="1200"/>
              </a:spcBef>
              <a:spcAft>
                <a:spcPts val="0"/>
              </a:spcAft>
              <a:buClr>
                <a:schemeClr val="dk1"/>
              </a:buClr>
              <a:buSzPts val="1100"/>
              <a:buFont typeface="Arial"/>
              <a:buNone/>
            </a:pPr>
            <a:r>
              <a:rPr lang="en" sz="1650" u="sng">
                <a:solidFill>
                  <a:schemeClr val="accent5"/>
                </a:solidFill>
                <a:hlinkClick r:id="rId5">
                  <a:extLst>
                    <a:ext uri="{A12FA001-AC4F-418D-AE19-62706E023703}">
                      <ahyp:hlinkClr val="tx"/>
                    </a:ext>
                  </a:extLst>
                </a:hlinkClick>
              </a:rPr>
              <a:t>https://www.facebook.com/microthermics</a:t>
            </a:r>
            <a:endParaRPr sz="1650"/>
          </a:p>
          <a:p>
            <a:pPr indent="0" lvl="0" marL="0" rtl="0" algn="l">
              <a:spcBef>
                <a:spcPts val="1200"/>
              </a:spcBef>
              <a:spcAft>
                <a:spcPts val="0"/>
              </a:spcAft>
              <a:buClr>
                <a:schemeClr val="dk1"/>
              </a:buClr>
              <a:buSzPts val="1100"/>
              <a:buFont typeface="Arial"/>
              <a:buNone/>
            </a:pPr>
            <a:r>
              <a:rPr lang="en" sz="1650" u="sng">
                <a:solidFill>
                  <a:schemeClr val="accent5"/>
                </a:solidFill>
                <a:hlinkClick r:id="rId6">
                  <a:extLst>
                    <a:ext uri="{A12FA001-AC4F-418D-AE19-62706E023703}">
                      <ahyp:hlinkClr val="tx"/>
                    </a:ext>
                  </a:extLst>
                </a:hlinkClick>
              </a:rPr>
              <a:t>https://twitter.com/microthermics</a:t>
            </a:r>
            <a:endParaRPr sz="1650"/>
          </a:p>
          <a:p>
            <a:pPr indent="0" lvl="0" marL="0" rtl="0" algn="l">
              <a:spcBef>
                <a:spcPts val="1200"/>
              </a:spcBef>
              <a:spcAft>
                <a:spcPts val="1200"/>
              </a:spcAft>
              <a:buClr>
                <a:schemeClr val="dk1"/>
              </a:buClr>
              <a:buSzPts val="1100"/>
              <a:buFont typeface="Arial"/>
              <a:buNone/>
            </a:pPr>
            <a:r>
              <a:rPr lang="en" sz="1650" u="sng">
                <a:solidFill>
                  <a:schemeClr val="accent5"/>
                </a:solidFill>
                <a:hlinkClick r:id="rId7">
                  <a:extLst>
                    <a:ext uri="{A12FA001-AC4F-418D-AE19-62706E023703}">
                      <ahyp:hlinkClr val="tx"/>
                    </a:ext>
                  </a:extLst>
                </a:hlinkClick>
              </a:rPr>
              <a:t>https://microthermics.com/</a:t>
            </a:r>
            <a:endParaRPr sz="1650"/>
          </a:p>
        </p:txBody>
      </p:sp>
      <p:pic>
        <p:nvPicPr>
          <p:cNvPr id="93" name="Google Shape;93;p19"/>
          <p:cNvPicPr preferRelativeResize="0"/>
          <p:nvPr/>
        </p:nvPicPr>
        <p:blipFill>
          <a:blip r:embed="rId8">
            <a:alphaModFix/>
          </a:blip>
          <a:stretch>
            <a:fillRect/>
          </a:stretch>
        </p:blipFill>
        <p:spPr>
          <a:xfrm>
            <a:off x="6847375" y="1712363"/>
            <a:ext cx="2296625" cy="22966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