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Lst>
  <p:sldSz cx="18288000" cy="10287000"/>
  <p:notesSz cx="6858000" cy="9144000"/>
  <p:embeddedFontLst>
    <p:embeddedFont>
      <p:font typeface="Weiss Bold" charset="1" panose="00000000000000000000"/>
      <p:regular r:id="rId15"/>
    </p:embeddedFont>
    <p:embeddedFont>
      <p:font typeface="Neue Montreal" charset="1" panose="00000400000000000000"/>
      <p:regular r:id="rId16"/>
    </p:embeddedFont>
    <p:embeddedFont>
      <p:font typeface="Neue Montreal Bold" charset="1" panose="00000400000000000000"/>
      <p:regular r:id="rId17"/>
    </p:embeddedFont>
    <p:embeddedFont>
      <p:font typeface="Poppins" charset="1" panose="00000500000000000000"/>
      <p:regular r:id="rId18"/>
    </p:embeddedFont>
    <p:embeddedFont>
      <p:font typeface="Weiss" charset="1" panose="0000000000000000000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https://www.airflypolicy.com/seat-selection/iberia-airlines-seat-selection"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 Id="rId5" Target="https://www.airflypolicy.com/seat-selection/iberia-airlines-seat-selection" TargetMode="External" Type="http://schemas.openxmlformats.org/officeDocument/2006/relationships/hyperlink"/><Relationship Id="rId6" Target="../media/image11.png" Type="http://schemas.openxmlformats.org/officeDocument/2006/relationships/image"/><Relationship Id="rId7" Target="../media/image12.svg" Type="http://schemas.openxmlformats.org/officeDocument/2006/relationships/image"/><Relationship Id="rId8" Target="../media/image13.png" Type="http://schemas.openxmlformats.org/officeDocument/2006/relationships/image"/><Relationship Id="rId9" Target="../media/image7.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png" Type="http://schemas.openxmlformats.org/officeDocument/2006/relationships/image"/><Relationship Id="rId4" Target="../media/image16.png" Type="http://schemas.openxmlformats.org/officeDocument/2006/relationships/image"/><Relationship Id="rId5" Target="../media/image13.png" Type="http://schemas.openxmlformats.org/officeDocument/2006/relationships/image"/><Relationship Id="rId6" Target="../media/image17.png" Type="http://schemas.openxmlformats.org/officeDocument/2006/relationships/image"/><Relationship Id="rId7" Target="../media/image9.png" Type="http://schemas.openxmlformats.org/officeDocument/2006/relationships/image"/><Relationship Id="rId8" Target="../media/image10.svg" Type="http://schemas.openxmlformats.org/officeDocument/2006/relationships/image"/><Relationship Id="rId9" Target="../media/image7.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8.png" Type="http://schemas.openxmlformats.org/officeDocument/2006/relationships/image"/><Relationship Id="rId5" Target="../media/image19.png" Type="http://schemas.openxmlformats.org/officeDocument/2006/relationships/image"/><Relationship Id="rId6" Target="../media/image13.png" Type="http://schemas.openxmlformats.org/officeDocument/2006/relationships/image"/><Relationship Id="rId7" Target="../media/image7.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 Id="rId5" Target="../media/image17.png" Type="http://schemas.openxmlformats.org/officeDocument/2006/relationships/image"/><Relationship Id="rId6" Target="../media/image21.png" Type="http://schemas.openxmlformats.org/officeDocument/2006/relationships/image"/><Relationship Id="rId7" Target="../media/image22.svg" Type="http://schemas.openxmlformats.org/officeDocument/2006/relationships/image"/><Relationship Id="rId8" Target="../media/image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23.png" Type="http://schemas.openxmlformats.org/officeDocument/2006/relationships/image"/><Relationship Id="rId5" Target="../media/image17.png" Type="http://schemas.openxmlformats.org/officeDocument/2006/relationships/image"/><Relationship Id="rId6" Target="../media/image13.png" Type="http://schemas.openxmlformats.org/officeDocument/2006/relationships/image"/><Relationship Id="rId7" Target="../media/image7.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25.pn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3.png" Type="http://schemas.openxmlformats.org/officeDocument/2006/relationships/image"/><Relationship Id="rId7" Target="../media/image7.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https://www.airflypolicy.com/seat-selection/iberia-airlines-seat-selection" TargetMode="External" Type="http://schemas.openxmlformats.org/officeDocument/2006/relationships/hyperlink"/><Relationship Id="rId4" Target="../media/image17.pn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7.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https://www.airflypolicy.com" TargetMode="External" Type="http://schemas.openxmlformats.org/officeDocument/2006/relationships/hyperlink"/><Relationship Id="rId4" Target="../media/image9.png" Type="http://schemas.openxmlformats.org/officeDocument/2006/relationships/image"/><Relationship Id="rId5" Target="../media/image10.svg" Type="http://schemas.openxmlformats.org/officeDocument/2006/relationships/image"/><Relationship Id="rId6" Target="../media/image17.png" Type="http://schemas.openxmlformats.org/officeDocument/2006/relationships/image"/><Relationship Id="rId7" Target="../media/image21.png" Type="http://schemas.openxmlformats.org/officeDocument/2006/relationships/image"/><Relationship Id="rId8" Target="../media/image22.svg" Type="http://schemas.openxmlformats.org/officeDocument/2006/relationships/image"/><Relationship Id="rId9" Target="../media/image7.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66" r="0" b="-666"/>
            </a:stretch>
          </a:blipFill>
        </p:spPr>
      </p:sp>
      <p:grpSp>
        <p:nvGrpSpPr>
          <p:cNvPr name="Group 3" id="3"/>
          <p:cNvGrpSpPr/>
          <p:nvPr/>
        </p:nvGrpSpPr>
        <p:grpSpPr>
          <a:xfrm rot="0">
            <a:off x="11375438" y="-922208"/>
            <a:ext cx="9088954" cy="9088954"/>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0" t="0" r="0" b="0"/>
              </a:stretch>
            </a:blipFill>
            <a:ln w="180975" cap="sq">
              <a:solidFill>
                <a:srgbClr val="184A57"/>
              </a:solidFill>
              <a:prstDash val="solid"/>
              <a:miter/>
            </a:ln>
          </p:spPr>
        </p:sp>
      </p:grpSp>
      <p:grpSp>
        <p:nvGrpSpPr>
          <p:cNvPr name="Group 5" id="5"/>
          <p:cNvGrpSpPr/>
          <p:nvPr/>
        </p:nvGrpSpPr>
        <p:grpSpPr>
          <a:xfrm rot="0">
            <a:off x="8784789" y="485688"/>
            <a:ext cx="4213763" cy="4213763"/>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0" t="0" r="0" b="0"/>
              </a:stretch>
            </a:blipFill>
            <a:ln w="180975" cap="sq">
              <a:solidFill>
                <a:srgbClr val="184A57"/>
              </a:solidFill>
              <a:prstDash val="solid"/>
              <a:miter/>
            </a:ln>
          </p:spPr>
        </p:sp>
      </p:grpSp>
      <p:sp>
        <p:nvSpPr>
          <p:cNvPr name="Freeform 7" id="7"/>
          <p:cNvSpPr/>
          <p:nvPr/>
        </p:nvSpPr>
        <p:spPr>
          <a:xfrm flipH="false" flipV="false" rot="0">
            <a:off x="-1514892" y="-1958717"/>
            <a:ext cx="6912562" cy="3369874"/>
          </a:xfrm>
          <a:custGeom>
            <a:avLst/>
            <a:gdLst/>
            <a:ahLst/>
            <a:cxnLst/>
            <a:rect r="r" b="b" t="t" l="l"/>
            <a:pathLst>
              <a:path h="3369874" w="6912562">
                <a:moveTo>
                  <a:pt x="0" y="0"/>
                </a:moveTo>
                <a:lnTo>
                  <a:pt x="6912562" y="0"/>
                </a:lnTo>
                <a:lnTo>
                  <a:pt x="6912562" y="3369874"/>
                </a:lnTo>
                <a:lnTo>
                  <a:pt x="0" y="336987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1375438" y="8798249"/>
            <a:ext cx="6912562" cy="3369874"/>
          </a:xfrm>
          <a:custGeom>
            <a:avLst/>
            <a:gdLst/>
            <a:ahLst/>
            <a:cxnLst/>
            <a:rect r="r" b="b" t="t" l="l"/>
            <a:pathLst>
              <a:path h="3369874" w="6912562">
                <a:moveTo>
                  <a:pt x="0" y="0"/>
                </a:moveTo>
                <a:lnTo>
                  <a:pt x="6912562" y="0"/>
                </a:lnTo>
                <a:lnTo>
                  <a:pt x="6912562" y="3369874"/>
                </a:lnTo>
                <a:lnTo>
                  <a:pt x="0" y="336987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1075614" y="2393309"/>
            <a:ext cx="3584306" cy="1872046"/>
          </a:xfrm>
          <a:custGeom>
            <a:avLst/>
            <a:gdLst/>
            <a:ahLst/>
            <a:cxnLst/>
            <a:rect r="r" b="b" t="t" l="l"/>
            <a:pathLst>
              <a:path h="1872046" w="3584306">
                <a:moveTo>
                  <a:pt x="0" y="0"/>
                </a:moveTo>
                <a:lnTo>
                  <a:pt x="3584306" y="0"/>
                </a:lnTo>
                <a:lnTo>
                  <a:pt x="3584306" y="1872046"/>
                </a:lnTo>
                <a:lnTo>
                  <a:pt x="0" y="1872046"/>
                </a:lnTo>
                <a:lnTo>
                  <a:pt x="0" y="0"/>
                </a:lnTo>
                <a:close/>
              </a:path>
            </a:pathLst>
          </a:custGeom>
          <a:blipFill>
            <a:blip r:embed="rId7"/>
            <a:stretch>
              <a:fillRect l="0" t="0" r="0" b="-69446"/>
            </a:stretch>
          </a:blipFill>
        </p:spPr>
      </p:sp>
      <p:sp>
        <p:nvSpPr>
          <p:cNvPr name="Freeform 10" id="10"/>
          <p:cNvSpPr/>
          <p:nvPr/>
        </p:nvSpPr>
        <p:spPr>
          <a:xfrm flipH="false" flipV="false" rot="0">
            <a:off x="6352" y="0"/>
            <a:ext cx="2044695" cy="858136"/>
          </a:xfrm>
          <a:custGeom>
            <a:avLst/>
            <a:gdLst/>
            <a:ahLst/>
            <a:cxnLst/>
            <a:rect r="r" b="b" t="t" l="l"/>
            <a:pathLst>
              <a:path h="858136" w="2044695">
                <a:moveTo>
                  <a:pt x="0" y="0"/>
                </a:moveTo>
                <a:lnTo>
                  <a:pt x="2044696" y="0"/>
                </a:lnTo>
                <a:lnTo>
                  <a:pt x="2044696" y="858136"/>
                </a:lnTo>
                <a:lnTo>
                  <a:pt x="0" y="858136"/>
                </a:lnTo>
                <a:lnTo>
                  <a:pt x="0" y="0"/>
                </a:lnTo>
                <a:close/>
              </a:path>
            </a:pathLst>
          </a:custGeom>
          <a:blipFill>
            <a:blip r:embed="rId8"/>
            <a:stretch>
              <a:fillRect l="0" t="0" r="0" b="0"/>
            </a:stretch>
          </a:blipFill>
        </p:spPr>
      </p:sp>
      <p:sp>
        <p:nvSpPr>
          <p:cNvPr name="TextBox 11" id="11"/>
          <p:cNvSpPr txBox="true"/>
          <p:nvPr/>
        </p:nvSpPr>
        <p:spPr>
          <a:xfrm rot="0">
            <a:off x="1028700" y="5353050"/>
            <a:ext cx="9717543" cy="1464104"/>
          </a:xfrm>
          <a:prstGeom prst="rect">
            <a:avLst/>
          </a:prstGeom>
        </p:spPr>
        <p:txBody>
          <a:bodyPr anchor="t" rtlCol="false" tIns="0" lIns="0" bIns="0" rIns="0">
            <a:spAutoFit/>
          </a:bodyPr>
          <a:lstStyle/>
          <a:p>
            <a:pPr algn="l" marL="0" indent="0" lvl="0">
              <a:lnSpc>
                <a:spcPts val="5464"/>
              </a:lnSpc>
            </a:pPr>
            <a:r>
              <a:rPr lang="en-US" b="true" sz="6428">
                <a:solidFill>
                  <a:srgbClr val="184A57"/>
                </a:solidFill>
                <a:latin typeface="Weiss Bold"/>
                <a:ea typeface="Weiss Bold"/>
                <a:cs typeface="Weiss Bold"/>
                <a:sym typeface="Weiss Bold"/>
              </a:rPr>
              <a:t>WHEN CAN I SELECT MY SEAT ON IBERIA?</a:t>
            </a:r>
          </a:p>
        </p:txBody>
      </p:sp>
      <p:sp>
        <p:nvSpPr>
          <p:cNvPr name="TextBox 12" id="12"/>
          <p:cNvSpPr txBox="true"/>
          <p:nvPr/>
        </p:nvSpPr>
        <p:spPr>
          <a:xfrm rot="0">
            <a:off x="11885611" y="9286025"/>
            <a:ext cx="5464606" cy="405505"/>
          </a:xfrm>
          <a:prstGeom prst="rect">
            <a:avLst/>
          </a:prstGeom>
        </p:spPr>
        <p:txBody>
          <a:bodyPr anchor="t" rtlCol="false" tIns="0" lIns="0" bIns="0" rIns="0">
            <a:spAutoFit/>
          </a:bodyPr>
          <a:lstStyle/>
          <a:p>
            <a:pPr algn="r" marL="0" indent="0" lvl="0">
              <a:lnSpc>
                <a:spcPts val="3374"/>
              </a:lnSpc>
              <a:spcBef>
                <a:spcPct val="0"/>
              </a:spcBef>
            </a:pPr>
            <a:r>
              <a:rPr lang="en-US" sz="2410" spc="-48">
                <a:solidFill>
                  <a:srgbClr val="FFFFFF"/>
                </a:solidFill>
                <a:latin typeface="Neue Montreal"/>
                <a:ea typeface="Neue Montreal"/>
                <a:cs typeface="Neue Montreal"/>
                <a:sym typeface="Neue Montreal"/>
              </a:rPr>
              <a:t>Presented by: Mia Carter Travel Expert</a:t>
            </a:r>
          </a:p>
        </p:txBody>
      </p:sp>
      <p:sp>
        <p:nvSpPr>
          <p:cNvPr name="TextBox 13" id="13"/>
          <p:cNvSpPr txBox="true"/>
          <p:nvPr/>
        </p:nvSpPr>
        <p:spPr>
          <a:xfrm rot="0">
            <a:off x="1028700" y="7160842"/>
            <a:ext cx="9352988" cy="1362356"/>
          </a:xfrm>
          <a:prstGeom prst="rect">
            <a:avLst/>
          </a:prstGeom>
        </p:spPr>
        <p:txBody>
          <a:bodyPr anchor="t" rtlCol="false" tIns="0" lIns="0" bIns="0" rIns="0">
            <a:spAutoFit/>
          </a:bodyPr>
          <a:lstStyle/>
          <a:p>
            <a:pPr algn="l" marL="0" indent="0" lvl="0">
              <a:lnSpc>
                <a:spcPts val="3659"/>
              </a:lnSpc>
              <a:spcBef>
                <a:spcPct val="0"/>
              </a:spcBef>
            </a:pPr>
            <a:r>
              <a:rPr lang="en-US" sz="2613">
                <a:solidFill>
                  <a:srgbClr val="000000"/>
                </a:solidFill>
                <a:latin typeface="Neue Montreal"/>
                <a:ea typeface="Neue Montreal"/>
                <a:cs typeface="Neue Montreal"/>
                <a:sym typeface="Neue Montreal"/>
              </a:rPr>
              <a:t>Everything You Need to Know About </a:t>
            </a:r>
            <a:r>
              <a:rPr lang="en-US" sz="2613" u="sng">
                <a:solidFill>
                  <a:srgbClr val="000000"/>
                </a:solidFill>
                <a:latin typeface="Neue Montreal"/>
                <a:ea typeface="Neue Montreal"/>
                <a:cs typeface="Neue Montreal"/>
                <a:sym typeface="Neue Montreal"/>
                <a:hlinkClick r:id="rId9" tooltip="https://www.airflypolicy.com/seat-selection/iberia-airlines-seat-selection"/>
              </a:rPr>
              <a:t>Iberia Seat Selection</a:t>
            </a:r>
            <a:r>
              <a:rPr lang="en-US" sz="2613">
                <a:solidFill>
                  <a:srgbClr val="000000"/>
                </a:solidFill>
                <a:latin typeface="Neue Montreal"/>
                <a:ea typeface="Neue Montreal"/>
                <a:cs typeface="Neue Montreal"/>
                <a:sym typeface="Neue Montreal"/>
              </a:rPr>
              <a:t>. Learn about timing, fees, online booking options, and tips to secure your preferred seat.</a:t>
            </a:r>
          </a:p>
        </p:txBody>
      </p:sp>
      <p:sp>
        <p:nvSpPr>
          <p:cNvPr name="TextBox 14" id="14"/>
          <p:cNvSpPr txBox="true"/>
          <p:nvPr/>
        </p:nvSpPr>
        <p:spPr>
          <a:xfrm rot="0">
            <a:off x="2389570" y="8418423"/>
            <a:ext cx="6631249" cy="915227"/>
          </a:xfrm>
          <a:prstGeom prst="rect">
            <a:avLst/>
          </a:prstGeom>
        </p:spPr>
        <p:txBody>
          <a:bodyPr anchor="t" rtlCol="false" tIns="0" lIns="0" bIns="0" rIns="0">
            <a:spAutoFit/>
          </a:bodyPr>
          <a:lstStyle/>
          <a:p>
            <a:pPr algn="ctr">
              <a:lnSpc>
                <a:spcPts val="7573"/>
              </a:lnSpc>
              <a:spcBef>
                <a:spcPct val="0"/>
              </a:spcBef>
            </a:pPr>
            <a:r>
              <a:rPr lang="en-US" b="true" sz="5409">
                <a:solidFill>
                  <a:srgbClr val="000000"/>
                </a:solidFill>
                <a:latin typeface="Neue Montreal Bold"/>
                <a:ea typeface="Neue Montreal Bold"/>
                <a:cs typeface="Neue Montreal Bold"/>
                <a:sym typeface="Neue Montreal Bold"/>
              </a:rPr>
              <a:t>+1-888-212-0809</a:t>
            </a:r>
            <a:r>
              <a:rPr lang="en-US" b="true" sz="5409">
                <a:solidFill>
                  <a:srgbClr val="000000"/>
                </a:solidFill>
                <a:latin typeface="Neue Montreal Bold"/>
                <a:ea typeface="Neue Montreal Bold"/>
                <a:cs typeface="Neue Montreal Bold"/>
                <a:sym typeface="Neue Montreal Bold"/>
              </a:rPr>
              <a:t>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66" r="0" b="-666"/>
            </a:stretch>
          </a:blipFill>
        </p:spPr>
      </p:sp>
      <p:sp>
        <p:nvSpPr>
          <p:cNvPr name="Freeform 3" id="3"/>
          <p:cNvSpPr/>
          <p:nvPr/>
        </p:nvSpPr>
        <p:spPr>
          <a:xfrm flipH="false" flipV="false" rot="-5282627">
            <a:off x="-921482" y="7881145"/>
            <a:ext cx="3216220" cy="3208180"/>
          </a:xfrm>
          <a:custGeom>
            <a:avLst/>
            <a:gdLst/>
            <a:ahLst/>
            <a:cxnLst/>
            <a:rect r="r" b="b" t="t" l="l"/>
            <a:pathLst>
              <a:path h="3208180" w="3216220">
                <a:moveTo>
                  <a:pt x="0" y="0"/>
                </a:moveTo>
                <a:lnTo>
                  <a:pt x="3216221" y="0"/>
                </a:lnTo>
                <a:lnTo>
                  <a:pt x="3216221" y="3208179"/>
                </a:lnTo>
                <a:lnTo>
                  <a:pt x="0" y="320817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2610323">
            <a:off x="-579410" y="-1447752"/>
            <a:ext cx="3216220" cy="3208180"/>
          </a:xfrm>
          <a:custGeom>
            <a:avLst/>
            <a:gdLst/>
            <a:ahLst/>
            <a:cxnLst/>
            <a:rect r="r" b="b" t="t" l="l"/>
            <a:pathLst>
              <a:path h="3208180" w="3216220">
                <a:moveTo>
                  <a:pt x="0" y="0"/>
                </a:moveTo>
                <a:lnTo>
                  <a:pt x="3216220" y="0"/>
                </a:lnTo>
                <a:lnTo>
                  <a:pt x="3216220" y="3208180"/>
                </a:lnTo>
                <a:lnTo>
                  <a:pt x="0" y="32081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5400000">
            <a:off x="4766154" y="-4226493"/>
            <a:ext cx="8303707" cy="18739986"/>
            <a:chOff x="0" y="0"/>
            <a:chExt cx="707288" cy="1596223"/>
          </a:xfrm>
        </p:grpSpPr>
        <p:sp>
          <p:nvSpPr>
            <p:cNvPr name="Freeform 6" id="6"/>
            <p:cNvSpPr/>
            <p:nvPr/>
          </p:nvSpPr>
          <p:spPr>
            <a:xfrm flipH="false" flipV="false" rot="0">
              <a:off x="0" y="0"/>
              <a:ext cx="707288" cy="1596223"/>
            </a:xfrm>
            <a:custGeom>
              <a:avLst/>
              <a:gdLst/>
              <a:ahLst/>
              <a:cxnLst/>
              <a:rect r="r" b="b" t="t" l="l"/>
              <a:pathLst>
                <a:path h="1596223" w="707288">
                  <a:moveTo>
                    <a:pt x="235890" y="1577154"/>
                  </a:moveTo>
                  <a:cubicBezTo>
                    <a:pt x="272151" y="1588668"/>
                    <a:pt x="313375" y="1596223"/>
                    <a:pt x="353835" y="1596223"/>
                  </a:cubicBezTo>
                  <a:cubicBezTo>
                    <a:pt x="394295" y="1596223"/>
                    <a:pt x="433229" y="1589746"/>
                    <a:pt x="469108" y="1578233"/>
                  </a:cubicBezTo>
                  <a:cubicBezTo>
                    <a:pt x="469872" y="1577873"/>
                    <a:pt x="470635" y="1577873"/>
                    <a:pt x="471398" y="1577514"/>
                  </a:cubicBezTo>
                  <a:cubicBezTo>
                    <a:pt x="606138" y="1531458"/>
                    <a:pt x="705380" y="1409845"/>
                    <a:pt x="707288" y="1250319"/>
                  </a:cubicBezTo>
                  <a:lnTo>
                    <a:pt x="707288" y="0"/>
                  </a:lnTo>
                  <a:lnTo>
                    <a:pt x="0" y="0"/>
                  </a:lnTo>
                  <a:lnTo>
                    <a:pt x="0" y="1249391"/>
                  </a:lnTo>
                  <a:cubicBezTo>
                    <a:pt x="1908" y="1410563"/>
                    <a:pt x="99623" y="1532179"/>
                    <a:pt x="235890" y="1577154"/>
                  </a:cubicBezTo>
                  <a:close/>
                </a:path>
              </a:pathLst>
            </a:custGeom>
            <a:solidFill>
              <a:srgbClr val="FFFFFF"/>
            </a:solidFill>
          </p:spPr>
        </p:sp>
        <p:sp>
          <p:nvSpPr>
            <p:cNvPr name="TextBox 7" id="7"/>
            <p:cNvSpPr txBox="true"/>
            <p:nvPr/>
          </p:nvSpPr>
          <p:spPr>
            <a:xfrm>
              <a:off x="0" y="-38100"/>
              <a:ext cx="707288" cy="1507323"/>
            </a:xfrm>
            <a:prstGeom prst="rect">
              <a:avLst/>
            </a:prstGeom>
          </p:spPr>
          <p:txBody>
            <a:bodyPr anchor="ctr" rtlCol="false" tIns="50800" lIns="50800" bIns="50800" rIns="50800"/>
            <a:lstStyle/>
            <a:p>
              <a:pPr algn="ctr" marL="0" indent="0" lvl="0">
                <a:lnSpc>
                  <a:spcPts val="3198"/>
                </a:lnSpc>
              </a:pPr>
            </a:p>
          </p:txBody>
        </p:sp>
      </p:grpSp>
      <p:sp>
        <p:nvSpPr>
          <p:cNvPr name="TextBox 8" id="8"/>
          <p:cNvSpPr txBox="true"/>
          <p:nvPr/>
        </p:nvSpPr>
        <p:spPr>
          <a:xfrm rot="0">
            <a:off x="1260529" y="2386298"/>
            <a:ext cx="8105100" cy="1604177"/>
          </a:xfrm>
          <a:prstGeom prst="rect">
            <a:avLst/>
          </a:prstGeom>
        </p:spPr>
        <p:txBody>
          <a:bodyPr anchor="t" rtlCol="false" tIns="0" lIns="0" bIns="0" rIns="0">
            <a:spAutoFit/>
          </a:bodyPr>
          <a:lstStyle/>
          <a:p>
            <a:pPr algn="l" marL="0" indent="0" lvl="0">
              <a:lnSpc>
                <a:spcPts val="6255"/>
              </a:lnSpc>
            </a:pPr>
            <a:r>
              <a:rPr lang="en-US" b="true" sz="5739">
                <a:solidFill>
                  <a:srgbClr val="184A57"/>
                </a:solidFill>
                <a:latin typeface="Weiss Bold"/>
                <a:ea typeface="Weiss Bold"/>
                <a:cs typeface="Weiss Bold"/>
                <a:sym typeface="Weiss Bold"/>
              </a:rPr>
              <a:t>Understanding Iberia Seat Selection</a:t>
            </a:r>
          </a:p>
        </p:txBody>
      </p:sp>
      <p:sp>
        <p:nvSpPr>
          <p:cNvPr name="TextBox 9" id="9"/>
          <p:cNvSpPr txBox="true"/>
          <p:nvPr/>
        </p:nvSpPr>
        <p:spPr>
          <a:xfrm rot="0">
            <a:off x="1260529" y="4311259"/>
            <a:ext cx="7242156" cy="2806736"/>
          </a:xfrm>
          <a:prstGeom prst="rect">
            <a:avLst/>
          </a:prstGeom>
        </p:spPr>
        <p:txBody>
          <a:bodyPr anchor="t" rtlCol="false" tIns="0" lIns="0" bIns="0" rIns="0">
            <a:spAutoFit/>
          </a:bodyPr>
          <a:lstStyle/>
          <a:p>
            <a:pPr algn="l" marL="0" indent="0" lvl="0">
              <a:lnSpc>
                <a:spcPts val="2798"/>
              </a:lnSpc>
              <a:spcBef>
                <a:spcPct val="0"/>
              </a:spcBef>
            </a:pPr>
            <a:r>
              <a:rPr lang="en-US" sz="1998">
                <a:solidFill>
                  <a:srgbClr val="000000"/>
                </a:solidFill>
                <a:latin typeface="Neue Montreal"/>
                <a:ea typeface="Neue Montreal"/>
                <a:cs typeface="Neue Montreal"/>
                <a:sym typeface="Neue Montreal"/>
              </a:rPr>
              <a:t>Selecting your seat on Iberia is an essential part of planning your journey. The Iberia seat selection process allows passengers to choose their preferred spot in the cabin, ensuring maximum comfort and convenience throughout the flight. Whether you prefer a window seat for scenic views, an aisle seat for easy movement, or wish to sit together with travel companions, understanding how </a:t>
            </a:r>
            <a:r>
              <a:rPr lang="en-US" sz="1998" u="sng">
                <a:solidFill>
                  <a:srgbClr val="000000"/>
                </a:solidFill>
                <a:latin typeface="Neue Montreal"/>
                <a:ea typeface="Neue Montreal"/>
                <a:cs typeface="Neue Montreal"/>
                <a:sym typeface="Neue Montreal"/>
                <a:hlinkClick r:id="rId5" tooltip="https://www.airflypolicy.com/seat-selection/iberia-airlines-seat-selection"/>
              </a:rPr>
              <a:t>Iberia seat selection online</a:t>
            </a:r>
            <a:r>
              <a:rPr lang="en-US" sz="1998">
                <a:solidFill>
                  <a:srgbClr val="000000"/>
                </a:solidFill>
                <a:latin typeface="Neue Montreal"/>
                <a:ea typeface="Neue Montreal"/>
                <a:cs typeface="Neue Montreal"/>
                <a:sym typeface="Neue Montreal"/>
              </a:rPr>
              <a:t> works empowers you to customize your travel experience from the moment you book.</a:t>
            </a:r>
          </a:p>
        </p:txBody>
      </p:sp>
      <p:sp>
        <p:nvSpPr>
          <p:cNvPr name="TextBox 10" id="10"/>
          <p:cNvSpPr txBox="true"/>
          <p:nvPr/>
        </p:nvSpPr>
        <p:spPr>
          <a:xfrm rot="0">
            <a:off x="9580879" y="2489962"/>
            <a:ext cx="6246384" cy="1851504"/>
          </a:xfrm>
          <a:prstGeom prst="rect">
            <a:avLst/>
          </a:prstGeom>
        </p:spPr>
        <p:txBody>
          <a:bodyPr anchor="t" rtlCol="false" tIns="0" lIns="0" bIns="0" rIns="0">
            <a:spAutoFit/>
          </a:bodyPr>
          <a:lstStyle/>
          <a:p>
            <a:pPr algn="l" marL="0" indent="0" lvl="0">
              <a:lnSpc>
                <a:spcPts val="2948"/>
              </a:lnSpc>
              <a:spcBef>
                <a:spcPct val="0"/>
              </a:spcBef>
            </a:pPr>
            <a:r>
              <a:rPr lang="en-US" sz="2106">
                <a:solidFill>
                  <a:srgbClr val="000000"/>
                </a:solidFill>
                <a:latin typeface="Neue Montreal"/>
                <a:ea typeface="Neue Montreal"/>
                <a:cs typeface="Neue Montreal"/>
                <a:sym typeface="Neue Montreal"/>
              </a:rPr>
              <a:t>Iberia seat selection gives you control over where you sit, transforming your flight into a more personalized experience. By selecting online, you can view the seat map, compare options, and secure your ideal position before arriving at the airport.</a:t>
            </a:r>
          </a:p>
        </p:txBody>
      </p:sp>
      <p:sp>
        <p:nvSpPr>
          <p:cNvPr name="TextBox 11" id="11"/>
          <p:cNvSpPr txBox="true"/>
          <p:nvPr/>
        </p:nvSpPr>
        <p:spPr>
          <a:xfrm rot="0">
            <a:off x="9580879" y="5979411"/>
            <a:ext cx="6246384" cy="1851504"/>
          </a:xfrm>
          <a:prstGeom prst="rect">
            <a:avLst/>
          </a:prstGeom>
        </p:spPr>
        <p:txBody>
          <a:bodyPr anchor="t" rtlCol="false" tIns="0" lIns="0" bIns="0" rIns="0">
            <a:spAutoFit/>
          </a:bodyPr>
          <a:lstStyle/>
          <a:p>
            <a:pPr algn="l" marL="0" indent="0" lvl="0">
              <a:lnSpc>
                <a:spcPts val="2948"/>
              </a:lnSpc>
              <a:spcBef>
                <a:spcPct val="0"/>
              </a:spcBef>
            </a:pPr>
            <a:r>
              <a:rPr lang="en-US" sz="2106">
                <a:solidFill>
                  <a:srgbClr val="000000"/>
                </a:solidFill>
                <a:latin typeface="Neue Montreal"/>
                <a:ea typeface="Neue Montreal"/>
                <a:cs typeface="Neue Montreal"/>
                <a:sym typeface="Neue Montreal"/>
              </a:rPr>
              <a:t>Choosing your seat in advance eliminates uncertainty and stress. With Iberia seat selection online, you avoid last-minute assignments and ensure families or groups travel together, making your journey smoother and more enjoyable from start to finish.</a:t>
            </a:r>
          </a:p>
        </p:txBody>
      </p:sp>
      <p:sp>
        <p:nvSpPr>
          <p:cNvPr name="TextBox 12" id="12"/>
          <p:cNvSpPr txBox="true"/>
          <p:nvPr/>
        </p:nvSpPr>
        <p:spPr>
          <a:xfrm rot="0">
            <a:off x="10085483" y="2046696"/>
            <a:ext cx="4624108" cy="380154"/>
          </a:xfrm>
          <a:prstGeom prst="rect">
            <a:avLst/>
          </a:prstGeom>
        </p:spPr>
        <p:txBody>
          <a:bodyPr anchor="t" rtlCol="false" tIns="0" lIns="0" bIns="0" rIns="0">
            <a:spAutoFit/>
          </a:bodyPr>
          <a:lstStyle/>
          <a:p>
            <a:pPr algn="l" marL="0" indent="0" lvl="0">
              <a:lnSpc>
                <a:spcPts val="3196"/>
              </a:lnSpc>
              <a:spcBef>
                <a:spcPct val="0"/>
              </a:spcBef>
            </a:pPr>
            <a:r>
              <a:rPr lang="en-US" b="true" sz="2283">
                <a:solidFill>
                  <a:srgbClr val="000000"/>
                </a:solidFill>
                <a:latin typeface="Neue Montreal Bold"/>
                <a:ea typeface="Neue Montreal Bold"/>
                <a:cs typeface="Neue Montreal Bold"/>
                <a:sym typeface="Neue Montreal Bold"/>
              </a:rPr>
              <a:t>Why Seat Selection Matters</a:t>
            </a:r>
          </a:p>
        </p:txBody>
      </p:sp>
      <p:sp>
        <p:nvSpPr>
          <p:cNvPr name="TextBox 13" id="13"/>
          <p:cNvSpPr txBox="true"/>
          <p:nvPr/>
        </p:nvSpPr>
        <p:spPr>
          <a:xfrm rot="0">
            <a:off x="10085483" y="5401019"/>
            <a:ext cx="4624108" cy="380154"/>
          </a:xfrm>
          <a:prstGeom prst="rect">
            <a:avLst/>
          </a:prstGeom>
        </p:spPr>
        <p:txBody>
          <a:bodyPr anchor="t" rtlCol="false" tIns="0" lIns="0" bIns="0" rIns="0">
            <a:spAutoFit/>
          </a:bodyPr>
          <a:lstStyle/>
          <a:p>
            <a:pPr algn="l" marL="0" indent="0" lvl="0">
              <a:lnSpc>
                <a:spcPts val="3196"/>
              </a:lnSpc>
              <a:spcBef>
                <a:spcPct val="0"/>
              </a:spcBef>
            </a:pPr>
            <a:r>
              <a:rPr lang="en-US" b="true" sz="2283">
                <a:solidFill>
                  <a:srgbClr val="000000"/>
                </a:solidFill>
                <a:latin typeface="Neue Montreal Bold"/>
                <a:ea typeface="Neue Montreal Bold"/>
                <a:cs typeface="Neue Montreal Bold"/>
                <a:sym typeface="Neue Montreal Bold"/>
              </a:rPr>
              <a:t>Comfort &amp; Convenience</a:t>
            </a:r>
          </a:p>
        </p:txBody>
      </p:sp>
      <p:sp>
        <p:nvSpPr>
          <p:cNvPr name="Freeform 14" id="14"/>
          <p:cNvSpPr/>
          <p:nvPr/>
        </p:nvSpPr>
        <p:spPr>
          <a:xfrm flipH="false" flipV="false" rot="-404862">
            <a:off x="9600039" y="2061033"/>
            <a:ext cx="347482" cy="346613"/>
          </a:xfrm>
          <a:custGeom>
            <a:avLst/>
            <a:gdLst/>
            <a:ahLst/>
            <a:cxnLst/>
            <a:rect r="r" b="b" t="t" l="l"/>
            <a:pathLst>
              <a:path h="346613" w="347482">
                <a:moveTo>
                  <a:pt x="0" y="0"/>
                </a:moveTo>
                <a:lnTo>
                  <a:pt x="347481" y="0"/>
                </a:lnTo>
                <a:lnTo>
                  <a:pt x="347481" y="346613"/>
                </a:lnTo>
                <a:lnTo>
                  <a:pt x="0" y="34661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404862">
            <a:off x="9600039" y="5415355"/>
            <a:ext cx="347482" cy="346613"/>
          </a:xfrm>
          <a:custGeom>
            <a:avLst/>
            <a:gdLst/>
            <a:ahLst/>
            <a:cxnLst/>
            <a:rect r="r" b="b" t="t" l="l"/>
            <a:pathLst>
              <a:path h="346613" w="347482">
                <a:moveTo>
                  <a:pt x="0" y="0"/>
                </a:moveTo>
                <a:lnTo>
                  <a:pt x="347481" y="0"/>
                </a:lnTo>
                <a:lnTo>
                  <a:pt x="347481" y="346613"/>
                </a:lnTo>
                <a:lnTo>
                  <a:pt x="0" y="34661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p:cNvSpPr/>
          <p:nvPr/>
        </p:nvSpPr>
        <p:spPr>
          <a:xfrm flipH="false" flipV="false" rot="-5400000">
            <a:off x="16738407" y="8697005"/>
            <a:ext cx="879334" cy="1539935"/>
          </a:xfrm>
          <a:custGeom>
            <a:avLst/>
            <a:gdLst/>
            <a:ahLst/>
            <a:cxnLst/>
            <a:rect r="r" b="b" t="t" l="l"/>
            <a:pathLst>
              <a:path h="1539935" w="879334">
                <a:moveTo>
                  <a:pt x="0" y="0"/>
                </a:moveTo>
                <a:lnTo>
                  <a:pt x="879334" y="0"/>
                </a:lnTo>
                <a:lnTo>
                  <a:pt x="879334" y="1539936"/>
                </a:lnTo>
                <a:lnTo>
                  <a:pt x="0" y="1539936"/>
                </a:lnTo>
                <a:lnTo>
                  <a:pt x="0" y="0"/>
                </a:lnTo>
                <a:close/>
              </a:path>
            </a:pathLst>
          </a:custGeom>
          <a:blipFill>
            <a:blip r:embed="rId8"/>
            <a:stretch>
              <a:fillRect l="0" t="0" r="-119248" b="0"/>
            </a:stretch>
          </a:blipFill>
          <a:ln cap="sq">
            <a:noFill/>
            <a:prstDash val="solid"/>
            <a:miter/>
          </a:ln>
        </p:spPr>
      </p:sp>
      <p:sp>
        <p:nvSpPr>
          <p:cNvPr name="Freeform 17" id="17"/>
          <p:cNvSpPr/>
          <p:nvPr/>
        </p:nvSpPr>
        <p:spPr>
          <a:xfrm flipH="false" flipV="false" rot="-5400000">
            <a:off x="16738407" y="25494"/>
            <a:ext cx="879334" cy="1539935"/>
          </a:xfrm>
          <a:custGeom>
            <a:avLst/>
            <a:gdLst/>
            <a:ahLst/>
            <a:cxnLst/>
            <a:rect r="r" b="b" t="t" l="l"/>
            <a:pathLst>
              <a:path h="1539935" w="879334">
                <a:moveTo>
                  <a:pt x="0" y="0"/>
                </a:moveTo>
                <a:lnTo>
                  <a:pt x="879334" y="0"/>
                </a:lnTo>
                <a:lnTo>
                  <a:pt x="879334" y="1539935"/>
                </a:lnTo>
                <a:lnTo>
                  <a:pt x="0" y="1539935"/>
                </a:lnTo>
                <a:lnTo>
                  <a:pt x="0" y="0"/>
                </a:lnTo>
                <a:close/>
              </a:path>
            </a:pathLst>
          </a:custGeom>
          <a:blipFill>
            <a:blip r:embed="rId8"/>
            <a:stretch>
              <a:fillRect l="0" t="0" r="-119248" b="0"/>
            </a:stretch>
          </a:blipFill>
          <a:ln cap="sq">
            <a:noFill/>
            <a:prstDash val="solid"/>
            <a:miter/>
          </a:ln>
        </p:spPr>
      </p:sp>
      <p:sp>
        <p:nvSpPr>
          <p:cNvPr name="Freeform 18" id="18"/>
          <p:cNvSpPr/>
          <p:nvPr/>
        </p:nvSpPr>
        <p:spPr>
          <a:xfrm flipH="false" flipV="false" rot="0">
            <a:off x="6352" y="0"/>
            <a:ext cx="2044695" cy="858136"/>
          </a:xfrm>
          <a:custGeom>
            <a:avLst/>
            <a:gdLst/>
            <a:ahLst/>
            <a:cxnLst/>
            <a:rect r="r" b="b" t="t" l="l"/>
            <a:pathLst>
              <a:path h="858136" w="2044695">
                <a:moveTo>
                  <a:pt x="0" y="0"/>
                </a:moveTo>
                <a:lnTo>
                  <a:pt x="2044696" y="0"/>
                </a:lnTo>
                <a:lnTo>
                  <a:pt x="2044696" y="858136"/>
                </a:lnTo>
                <a:lnTo>
                  <a:pt x="0" y="858136"/>
                </a:lnTo>
                <a:lnTo>
                  <a:pt x="0" y="0"/>
                </a:lnTo>
                <a:close/>
              </a:path>
            </a:pathLst>
          </a:custGeom>
          <a:blipFill>
            <a:blip r:embed="rId9"/>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184A57"/>
        </a:solidFill>
      </p:bgPr>
    </p:bg>
    <p:spTree>
      <p:nvGrpSpPr>
        <p:cNvPr id="1" name=""/>
        <p:cNvGrpSpPr/>
        <p:nvPr/>
      </p:nvGrpSpPr>
      <p:grpSpPr>
        <a:xfrm>
          <a:off x="0" y="0"/>
          <a:ext cx="0" cy="0"/>
          <a:chOff x="0" y="0"/>
          <a:chExt cx="0" cy="0"/>
        </a:xfrm>
      </p:grpSpPr>
      <p:grpSp>
        <p:nvGrpSpPr>
          <p:cNvPr name="Group 2" id="2"/>
          <p:cNvGrpSpPr/>
          <p:nvPr/>
        </p:nvGrpSpPr>
        <p:grpSpPr>
          <a:xfrm rot="0">
            <a:off x="2782997" y="6022342"/>
            <a:ext cx="3136297" cy="313629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0" t="0" r="0" b="0"/>
              </a:stretch>
            </a:blipFill>
            <a:ln w="142875" cap="sq">
              <a:solidFill>
                <a:srgbClr val="FFFFFF"/>
              </a:solidFill>
              <a:prstDash val="solid"/>
              <a:miter/>
            </a:ln>
          </p:spPr>
        </p:sp>
      </p:grpSp>
      <p:grpSp>
        <p:nvGrpSpPr>
          <p:cNvPr name="Group 4" id="4"/>
          <p:cNvGrpSpPr/>
          <p:nvPr/>
        </p:nvGrpSpPr>
        <p:grpSpPr>
          <a:xfrm rot="0">
            <a:off x="7575851" y="6022342"/>
            <a:ext cx="3136297" cy="3136297"/>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0" t="0" r="0" b="0"/>
              </a:stretch>
            </a:blipFill>
            <a:ln w="142875" cap="sq">
              <a:solidFill>
                <a:srgbClr val="FFFFFF"/>
              </a:solidFill>
              <a:prstDash val="solid"/>
              <a:miter/>
            </a:ln>
          </p:spPr>
        </p:sp>
      </p:grpSp>
      <p:grpSp>
        <p:nvGrpSpPr>
          <p:cNvPr name="Group 6" id="6"/>
          <p:cNvGrpSpPr/>
          <p:nvPr/>
        </p:nvGrpSpPr>
        <p:grpSpPr>
          <a:xfrm rot="0">
            <a:off x="12368706" y="6022342"/>
            <a:ext cx="3136297" cy="3136297"/>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0" t="0" r="0" b="0"/>
              </a:stretch>
            </a:blipFill>
            <a:ln w="142875" cap="sq">
              <a:solidFill>
                <a:srgbClr val="FFFFFF"/>
              </a:solidFill>
              <a:prstDash val="solid"/>
              <a:miter/>
            </a:ln>
          </p:spPr>
        </p:sp>
      </p:grpSp>
      <p:sp>
        <p:nvSpPr>
          <p:cNvPr name="TextBox 8" id="8"/>
          <p:cNvSpPr txBox="true"/>
          <p:nvPr/>
        </p:nvSpPr>
        <p:spPr>
          <a:xfrm rot="0">
            <a:off x="1281736" y="1204561"/>
            <a:ext cx="15977564" cy="1161874"/>
          </a:xfrm>
          <a:prstGeom prst="rect">
            <a:avLst/>
          </a:prstGeom>
        </p:spPr>
        <p:txBody>
          <a:bodyPr anchor="t" rtlCol="false" tIns="0" lIns="0" bIns="0" rIns="0">
            <a:spAutoFit/>
          </a:bodyPr>
          <a:lstStyle/>
          <a:p>
            <a:pPr algn="ctr" marL="0" indent="0" lvl="0">
              <a:lnSpc>
                <a:spcPts val="8904"/>
              </a:lnSpc>
            </a:pPr>
            <a:r>
              <a:rPr lang="en-US" b="true" sz="8169">
                <a:solidFill>
                  <a:srgbClr val="FFFFFF"/>
                </a:solidFill>
                <a:latin typeface="Weiss Bold"/>
                <a:ea typeface="Weiss Bold"/>
                <a:cs typeface="Weiss Bold"/>
                <a:sym typeface="Weiss Bold"/>
              </a:rPr>
              <a:t>When Can You Select Your Seat?</a:t>
            </a:r>
          </a:p>
        </p:txBody>
      </p:sp>
      <p:sp>
        <p:nvSpPr>
          <p:cNvPr name="TextBox 9" id="9"/>
          <p:cNvSpPr txBox="true"/>
          <p:nvPr/>
        </p:nvSpPr>
        <p:spPr>
          <a:xfrm rot="0">
            <a:off x="2407605" y="3828296"/>
            <a:ext cx="3887080" cy="1480029"/>
          </a:xfrm>
          <a:prstGeom prst="rect">
            <a:avLst/>
          </a:prstGeom>
        </p:spPr>
        <p:txBody>
          <a:bodyPr anchor="t" rtlCol="false" tIns="0" lIns="0" bIns="0" rIns="0">
            <a:spAutoFit/>
          </a:bodyPr>
          <a:lstStyle/>
          <a:p>
            <a:pPr algn="ctr" marL="0" indent="0" lvl="0">
              <a:lnSpc>
                <a:spcPts val="2948"/>
              </a:lnSpc>
              <a:spcBef>
                <a:spcPct val="0"/>
              </a:spcBef>
            </a:pPr>
            <a:r>
              <a:rPr lang="en-US" sz="2106">
                <a:solidFill>
                  <a:srgbClr val="FFFFFF"/>
                </a:solidFill>
                <a:latin typeface="Neue Montreal"/>
                <a:ea typeface="Neue Montreal"/>
                <a:cs typeface="Neue Montreal"/>
                <a:sym typeface="Neue Montreal"/>
              </a:rPr>
              <a:t>Standard Iberia seat selection online opens 24 hours before your scheduled departure time for most passengers and fare types</a:t>
            </a:r>
          </a:p>
        </p:txBody>
      </p:sp>
      <p:sp>
        <p:nvSpPr>
          <p:cNvPr name="TextBox 10" id="10"/>
          <p:cNvSpPr txBox="true"/>
          <p:nvPr/>
        </p:nvSpPr>
        <p:spPr>
          <a:xfrm rot="0">
            <a:off x="7200460" y="3828296"/>
            <a:ext cx="3887080" cy="1480029"/>
          </a:xfrm>
          <a:prstGeom prst="rect">
            <a:avLst/>
          </a:prstGeom>
        </p:spPr>
        <p:txBody>
          <a:bodyPr anchor="t" rtlCol="false" tIns="0" lIns="0" bIns="0" rIns="0">
            <a:spAutoFit/>
          </a:bodyPr>
          <a:lstStyle/>
          <a:p>
            <a:pPr algn="ctr" marL="0" indent="0" lvl="0">
              <a:lnSpc>
                <a:spcPts val="2948"/>
              </a:lnSpc>
              <a:spcBef>
                <a:spcPct val="0"/>
              </a:spcBef>
            </a:pPr>
            <a:r>
              <a:rPr lang="en-US" sz="2106">
                <a:solidFill>
                  <a:srgbClr val="FFFFFF"/>
                </a:solidFill>
                <a:latin typeface="Neue Montreal"/>
                <a:ea typeface="Neue Montreal"/>
                <a:cs typeface="Neue Montreal"/>
                <a:sym typeface="Neue Montreal"/>
              </a:rPr>
              <a:t>Premium fare classes and Iberia Plus loyalty members can access seat selection earlier, sometimes at booking or days in advance</a:t>
            </a:r>
          </a:p>
        </p:txBody>
      </p:sp>
      <p:sp>
        <p:nvSpPr>
          <p:cNvPr name="TextBox 11" id="11"/>
          <p:cNvSpPr txBox="true"/>
          <p:nvPr/>
        </p:nvSpPr>
        <p:spPr>
          <a:xfrm rot="0">
            <a:off x="2186377" y="3293000"/>
            <a:ext cx="4329536" cy="380154"/>
          </a:xfrm>
          <a:prstGeom prst="rect">
            <a:avLst/>
          </a:prstGeom>
        </p:spPr>
        <p:txBody>
          <a:bodyPr anchor="t" rtlCol="false" tIns="0" lIns="0" bIns="0" rIns="0">
            <a:spAutoFit/>
          </a:bodyPr>
          <a:lstStyle/>
          <a:p>
            <a:pPr algn="ctr" marL="0" indent="0" lvl="0">
              <a:lnSpc>
                <a:spcPts val="3196"/>
              </a:lnSpc>
              <a:spcBef>
                <a:spcPct val="0"/>
              </a:spcBef>
            </a:pPr>
            <a:r>
              <a:rPr lang="en-US" b="true" sz="2283">
                <a:solidFill>
                  <a:srgbClr val="FFFFFF"/>
                </a:solidFill>
                <a:latin typeface="Neue Montreal Bold"/>
                <a:ea typeface="Neue Montreal Bold"/>
                <a:cs typeface="Neue Montreal Bold"/>
                <a:sym typeface="Neue Montreal Bold"/>
              </a:rPr>
              <a:t>24 Hours Before Departure</a:t>
            </a:r>
          </a:p>
        </p:txBody>
      </p:sp>
      <p:sp>
        <p:nvSpPr>
          <p:cNvPr name="TextBox 12" id="12"/>
          <p:cNvSpPr txBox="true"/>
          <p:nvPr/>
        </p:nvSpPr>
        <p:spPr>
          <a:xfrm rot="0">
            <a:off x="6979232" y="3293000"/>
            <a:ext cx="4329536" cy="380154"/>
          </a:xfrm>
          <a:prstGeom prst="rect">
            <a:avLst/>
          </a:prstGeom>
        </p:spPr>
        <p:txBody>
          <a:bodyPr anchor="t" rtlCol="false" tIns="0" lIns="0" bIns="0" rIns="0">
            <a:spAutoFit/>
          </a:bodyPr>
          <a:lstStyle/>
          <a:p>
            <a:pPr algn="ctr" marL="0" indent="0" lvl="0">
              <a:lnSpc>
                <a:spcPts val="3196"/>
              </a:lnSpc>
              <a:spcBef>
                <a:spcPct val="0"/>
              </a:spcBef>
            </a:pPr>
            <a:r>
              <a:rPr lang="en-US" b="true" sz="2283">
                <a:solidFill>
                  <a:srgbClr val="FFFFFF"/>
                </a:solidFill>
                <a:latin typeface="Neue Montreal Bold"/>
                <a:ea typeface="Neue Montreal Bold"/>
                <a:cs typeface="Neue Montreal Bold"/>
                <a:sym typeface="Neue Montreal Bold"/>
              </a:rPr>
              <a:t>Early Access Options</a:t>
            </a:r>
          </a:p>
        </p:txBody>
      </p:sp>
      <p:sp>
        <p:nvSpPr>
          <p:cNvPr name="TextBox 13" id="13"/>
          <p:cNvSpPr txBox="true"/>
          <p:nvPr/>
        </p:nvSpPr>
        <p:spPr>
          <a:xfrm rot="0">
            <a:off x="11993314" y="3828296"/>
            <a:ext cx="3887080" cy="1851504"/>
          </a:xfrm>
          <a:prstGeom prst="rect">
            <a:avLst/>
          </a:prstGeom>
        </p:spPr>
        <p:txBody>
          <a:bodyPr anchor="t" rtlCol="false" tIns="0" lIns="0" bIns="0" rIns="0">
            <a:spAutoFit/>
          </a:bodyPr>
          <a:lstStyle/>
          <a:p>
            <a:pPr algn="ctr" marL="0" indent="0" lvl="0">
              <a:lnSpc>
                <a:spcPts val="2948"/>
              </a:lnSpc>
              <a:spcBef>
                <a:spcPct val="0"/>
              </a:spcBef>
            </a:pPr>
            <a:r>
              <a:rPr lang="en-US" sz="2106">
                <a:solidFill>
                  <a:srgbClr val="FFFFFF"/>
                </a:solidFill>
                <a:latin typeface="Neue Montreal"/>
                <a:ea typeface="Neue Montreal"/>
                <a:cs typeface="Neue Montreal"/>
                <a:sym typeface="Neue Montreal"/>
              </a:rPr>
              <a:t>Online Iberia seat selection closes approximately 1 hour before departure. After this cut-off, seats are assigned at check-in or the gate.</a:t>
            </a:r>
          </a:p>
        </p:txBody>
      </p:sp>
      <p:sp>
        <p:nvSpPr>
          <p:cNvPr name="TextBox 14" id="14"/>
          <p:cNvSpPr txBox="true"/>
          <p:nvPr/>
        </p:nvSpPr>
        <p:spPr>
          <a:xfrm rot="0">
            <a:off x="11772086" y="3293000"/>
            <a:ext cx="4329536" cy="380154"/>
          </a:xfrm>
          <a:prstGeom prst="rect">
            <a:avLst/>
          </a:prstGeom>
        </p:spPr>
        <p:txBody>
          <a:bodyPr anchor="t" rtlCol="false" tIns="0" lIns="0" bIns="0" rIns="0">
            <a:spAutoFit/>
          </a:bodyPr>
          <a:lstStyle/>
          <a:p>
            <a:pPr algn="ctr" marL="0" indent="0" lvl="0">
              <a:lnSpc>
                <a:spcPts val="3196"/>
              </a:lnSpc>
              <a:spcBef>
                <a:spcPct val="0"/>
              </a:spcBef>
            </a:pPr>
            <a:r>
              <a:rPr lang="en-US" b="true" sz="2283">
                <a:solidFill>
                  <a:srgbClr val="FFFFFF"/>
                </a:solidFill>
                <a:latin typeface="Neue Montreal Bold"/>
                <a:ea typeface="Neue Montreal Bold"/>
                <a:cs typeface="Neue Montreal Bold"/>
                <a:sym typeface="Neue Montreal Bold"/>
              </a:rPr>
              <a:t>Important Deadlines</a:t>
            </a:r>
          </a:p>
        </p:txBody>
      </p:sp>
      <p:sp>
        <p:nvSpPr>
          <p:cNvPr name="Freeform 15" id="15"/>
          <p:cNvSpPr/>
          <p:nvPr/>
        </p:nvSpPr>
        <p:spPr>
          <a:xfrm flipH="false" flipV="false" rot="-5400000">
            <a:off x="1359000" y="698400"/>
            <a:ext cx="879334" cy="1539935"/>
          </a:xfrm>
          <a:custGeom>
            <a:avLst/>
            <a:gdLst/>
            <a:ahLst/>
            <a:cxnLst/>
            <a:rect r="r" b="b" t="t" l="l"/>
            <a:pathLst>
              <a:path h="1539935" w="879334">
                <a:moveTo>
                  <a:pt x="0" y="0"/>
                </a:moveTo>
                <a:lnTo>
                  <a:pt x="879335" y="0"/>
                </a:lnTo>
                <a:lnTo>
                  <a:pt x="879335" y="1539935"/>
                </a:lnTo>
                <a:lnTo>
                  <a:pt x="0" y="1539935"/>
                </a:lnTo>
                <a:lnTo>
                  <a:pt x="0" y="0"/>
                </a:lnTo>
                <a:close/>
              </a:path>
            </a:pathLst>
          </a:custGeom>
          <a:blipFill>
            <a:blip r:embed="rId5"/>
            <a:stretch>
              <a:fillRect l="0" t="0" r="-119248" b="0"/>
            </a:stretch>
          </a:blipFill>
          <a:ln cap="sq">
            <a:noFill/>
            <a:prstDash val="solid"/>
            <a:miter/>
          </a:ln>
        </p:spPr>
      </p:sp>
      <p:sp>
        <p:nvSpPr>
          <p:cNvPr name="Freeform 16" id="16"/>
          <p:cNvSpPr/>
          <p:nvPr/>
        </p:nvSpPr>
        <p:spPr>
          <a:xfrm flipH="false" flipV="false" rot="-5400000">
            <a:off x="16049665" y="698400"/>
            <a:ext cx="879334" cy="1539935"/>
          </a:xfrm>
          <a:custGeom>
            <a:avLst/>
            <a:gdLst/>
            <a:ahLst/>
            <a:cxnLst/>
            <a:rect r="r" b="b" t="t" l="l"/>
            <a:pathLst>
              <a:path h="1539935" w="879334">
                <a:moveTo>
                  <a:pt x="0" y="0"/>
                </a:moveTo>
                <a:lnTo>
                  <a:pt x="879335" y="0"/>
                </a:lnTo>
                <a:lnTo>
                  <a:pt x="879335" y="1539935"/>
                </a:lnTo>
                <a:lnTo>
                  <a:pt x="0" y="1539935"/>
                </a:lnTo>
                <a:lnTo>
                  <a:pt x="0" y="0"/>
                </a:lnTo>
                <a:close/>
              </a:path>
            </a:pathLst>
          </a:custGeom>
          <a:blipFill>
            <a:blip r:embed="rId5"/>
            <a:stretch>
              <a:fillRect l="0" t="0" r="-119248" b="0"/>
            </a:stretch>
          </a:blipFill>
          <a:ln cap="sq">
            <a:noFill/>
            <a:prstDash val="solid"/>
            <a:miter/>
          </a:ln>
        </p:spPr>
      </p:sp>
      <p:sp>
        <p:nvSpPr>
          <p:cNvPr name="Freeform 17" id="17"/>
          <p:cNvSpPr/>
          <p:nvPr/>
        </p:nvSpPr>
        <p:spPr>
          <a:xfrm flipH="false" flipV="false" rot="0">
            <a:off x="7351847" y="9587264"/>
            <a:ext cx="3584306" cy="1872046"/>
          </a:xfrm>
          <a:custGeom>
            <a:avLst/>
            <a:gdLst/>
            <a:ahLst/>
            <a:cxnLst/>
            <a:rect r="r" b="b" t="t" l="l"/>
            <a:pathLst>
              <a:path h="1872046" w="3584306">
                <a:moveTo>
                  <a:pt x="0" y="0"/>
                </a:moveTo>
                <a:lnTo>
                  <a:pt x="3584306" y="0"/>
                </a:lnTo>
                <a:lnTo>
                  <a:pt x="3584306" y="1872047"/>
                </a:lnTo>
                <a:lnTo>
                  <a:pt x="0" y="1872047"/>
                </a:lnTo>
                <a:lnTo>
                  <a:pt x="0" y="0"/>
                </a:lnTo>
                <a:close/>
              </a:path>
            </a:pathLst>
          </a:custGeom>
          <a:blipFill>
            <a:blip r:embed="rId6"/>
            <a:stretch>
              <a:fillRect l="0" t="0" r="0" b="-69446"/>
            </a:stretch>
          </a:blipFill>
        </p:spPr>
      </p:sp>
      <p:sp>
        <p:nvSpPr>
          <p:cNvPr name="Freeform 18" id="18"/>
          <p:cNvSpPr/>
          <p:nvPr/>
        </p:nvSpPr>
        <p:spPr>
          <a:xfrm flipH="false" flipV="false" rot="-5282627">
            <a:off x="-921482" y="7881145"/>
            <a:ext cx="3216220" cy="3208180"/>
          </a:xfrm>
          <a:custGeom>
            <a:avLst/>
            <a:gdLst/>
            <a:ahLst/>
            <a:cxnLst/>
            <a:rect r="r" b="b" t="t" l="l"/>
            <a:pathLst>
              <a:path h="3208180" w="3216220">
                <a:moveTo>
                  <a:pt x="0" y="0"/>
                </a:moveTo>
                <a:lnTo>
                  <a:pt x="3216221" y="0"/>
                </a:lnTo>
                <a:lnTo>
                  <a:pt x="3216221" y="3208179"/>
                </a:lnTo>
                <a:lnTo>
                  <a:pt x="0" y="320817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p:cNvSpPr/>
          <p:nvPr/>
        </p:nvSpPr>
        <p:spPr>
          <a:xfrm flipH="false" flipV="false" rot="10281294">
            <a:off x="15942210" y="7881145"/>
            <a:ext cx="3216220" cy="3208180"/>
          </a:xfrm>
          <a:custGeom>
            <a:avLst/>
            <a:gdLst/>
            <a:ahLst/>
            <a:cxnLst/>
            <a:rect r="r" b="b" t="t" l="l"/>
            <a:pathLst>
              <a:path h="3208180" w="3216220">
                <a:moveTo>
                  <a:pt x="0" y="0"/>
                </a:moveTo>
                <a:lnTo>
                  <a:pt x="3216220" y="0"/>
                </a:lnTo>
                <a:lnTo>
                  <a:pt x="3216220" y="3208179"/>
                </a:lnTo>
                <a:lnTo>
                  <a:pt x="0" y="320817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0" id="20"/>
          <p:cNvSpPr/>
          <p:nvPr/>
        </p:nvSpPr>
        <p:spPr>
          <a:xfrm flipH="false" flipV="false" rot="0">
            <a:off x="6352" y="0"/>
            <a:ext cx="2044695" cy="858136"/>
          </a:xfrm>
          <a:custGeom>
            <a:avLst/>
            <a:gdLst/>
            <a:ahLst/>
            <a:cxnLst/>
            <a:rect r="r" b="b" t="t" l="l"/>
            <a:pathLst>
              <a:path h="858136" w="2044695">
                <a:moveTo>
                  <a:pt x="0" y="0"/>
                </a:moveTo>
                <a:lnTo>
                  <a:pt x="2044696" y="0"/>
                </a:lnTo>
                <a:lnTo>
                  <a:pt x="2044696" y="858136"/>
                </a:lnTo>
                <a:lnTo>
                  <a:pt x="0" y="858136"/>
                </a:lnTo>
                <a:lnTo>
                  <a:pt x="0" y="0"/>
                </a:lnTo>
                <a:close/>
              </a:path>
            </a:pathLst>
          </a:custGeom>
          <a:blipFill>
            <a:blip r:embed="rId9"/>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184A57"/>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14634703" y="7130344"/>
            <a:ext cx="4182179" cy="4171723"/>
          </a:xfrm>
          <a:custGeom>
            <a:avLst/>
            <a:gdLst/>
            <a:ahLst/>
            <a:cxnLst/>
            <a:rect r="r" b="b" t="t" l="l"/>
            <a:pathLst>
              <a:path h="4171723" w="4182179">
                <a:moveTo>
                  <a:pt x="0" y="0"/>
                </a:moveTo>
                <a:lnTo>
                  <a:pt x="4182178" y="0"/>
                </a:lnTo>
                <a:lnTo>
                  <a:pt x="4182178" y="4171723"/>
                </a:lnTo>
                <a:lnTo>
                  <a:pt x="0" y="417172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42764" y="-1037586"/>
            <a:ext cx="2071464" cy="2066286"/>
          </a:xfrm>
          <a:custGeom>
            <a:avLst/>
            <a:gdLst/>
            <a:ahLst/>
            <a:cxnLst/>
            <a:rect r="r" b="b" t="t" l="l"/>
            <a:pathLst>
              <a:path h="2066286" w="2071464">
                <a:moveTo>
                  <a:pt x="0" y="0"/>
                </a:moveTo>
                <a:lnTo>
                  <a:pt x="2071464" y="0"/>
                </a:lnTo>
                <a:lnTo>
                  <a:pt x="2071464" y="2066286"/>
                </a:lnTo>
                <a:lnTo>
                  <a:pt x="0" y="206628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1440913" y="1147846"/>
            <a:ext cx="5246370" cy="2990955"/>
            <a:chOff x="0" y="0"/>
            <a:chExt cx="812800" cy="463377"/>
          </a:xfrm>
        </p:grpSpPr>
        <p:sp>
          <p:nvSpPr>
            <p:cNvPr name="Freeform 5" id="5"/>
            <p:cNvSpPr/>
            <p:nvPr/>
          </p:nvSpPr>
          <p:spPr>
            <a:xfrm flipH="false" flipV="false" rot="0">
              <a:off x="0" y="0"/>
              <a:ext cx="812800" cy="463377"/>
            </a:xfrm>
            <a:custGeom>
              <a:avLst/>
              <a:gdLst/>
              <a:ahLst/>
              <a:cxnLst/>
              <a:rect r="r" b="b" t="t" l="l"/>
              <a:pathLst>
                <a:path h="463377" w="812800">
                  <a:moveTo>
                    <a:pt x="0" y="0"/>
                  </a:moveTo>
                  <a:lnTo>
                    <a:pt x="812800" y="0"/>
                  </a:lnTo>
                  <a:lnTo>
                    <a:pt x="812800" y="463377"/>
                  </a:lnTo>
                  <a:lnTo>
                    <a:pt x="0" y="463377"/>
                  </a:lnTo>
                  <a:close/>
                </a:path>
              </a:pathLst>
            </a:custGeom>
            <a:blipFill>
              <a:blip r:embed="rId4"/>
              <a:stretch>
                <a:fillRect l="-8" t="0" r="-8" b="0"/>
              </a:stretch>
            </a:blipFill>
            <a:ln w="142875" cap="sq">
              <a:solidFill>
                <a:srgbClr val="FFFFFF"/>
              </a:solidFill>
              <a:prstDash val="solid"/>
              <a:miter/>
            </a:ln>
          </p:spPr>
        </p:sp>
      </p:grpSp>
      <p:grpSp>
        <p:nvGrpSpPr>
          <p:cNvPr name="Group 6" id="6"/>
          <p:cNvGrpSpPr/>
          <p:nvPr/>
        </p:nvGrpSpPr>
        <p:grpSpPr>
          <a:xfrm rot="0">
            <a:off x="10563556" y="4578558"/>
            <a:ext cx="6123727" cy="4637648"/>
            <a:chOff x="0" y="0"/>
            <a:chExt cx="948726" cy="718493"/>
          </a:xfrm>
        </p:grpSpPr>
        <p:sp>
          <p:nvSpPr>
            <p:cNvPr name="Freeform 7" id="7"/>
            <p:cNvSpPr/>
            <p:nvPr/>
          </p:nvSpPr>
          <p:spPr>
            <a:xfrm flipH="false" flipV="false" rot="0">
              <a:off x="0" y="0"/>
              <a:ext cx="948726" cy="718493"/>
            </a:xfrm>
            <a:custGeom>
              <a:avLst/>
              <a:gdLst/>
              <a:ahLst/>
              <a:cxnLst/>
              <a:rect r="r" b="b" t="t" l="l"/>
              <a:pathLst>
                <a:path h="718493" w="948726">
                  <a:moveTo>
                    <a:pt x="0" y="0"/>
                  </a:moveTo>
                  <a:lnTo>
                    <a:pt x="948726" y="0"/>
                  </a:lnTo>
                  <a:lnTo>
                    <a:pt x="948726" y="718493"/>
                  </a:lnTo>
                  <a:lnTo>
                    <a:pt x="0" y="718493"/>
                  </a:lnTo>
                  <a:close/>
                </a:path>
              </a:pathLst>
            </a:custGeom>
            <a:blipFill>
              <a:blip r:embed="rId5"/>
              <a:stretch>
                <a:fillRect l="-742" t="0" r="-742" b="0"/>
              </a:stretch>
            </a:blipFill>
            <a:ln w="142875" cap="sq">
              <a:solidFill>
                <a:srgbClr val="FFFFFF"/>
              </a:solidFill>
              <a:prstDash val="solid"/>
              <a:miter/>
            </a:ln>
          </p:spPr>
        </p:sp>
      </p:grpSp>
      <p:sp>
        <p:nvSpPr>
          <p:cNvPr name="Freeform 8" id="8"/>
          <p:cNvSpPr/>
          <p:nvPr/>
        </p:nvSpPr>
        <p:spPr>
          <a:xfrm flipH="false" flipV="false" rot="-5400000">
            <a:off x="50894" y="9077365"/>
            <a:ext cx="879334" cy="1539935"/>
          </a:xfrm>
          <a:custGeom>
            <a:avLst/>
            <a:gdLst/>
            <a:ahLst/>
            <a:cxnLst/>
            <a:rect r="r" b="b" t="t" l="l"/>
            <a:pathLst>
              <a:path h="1539935" w="879334">
                <a:moveTo>
                  <a:pt x="0" y="0"/>
                </a:moveTo>
                <a:lnTo>
                  <a:pt x="879334" y="0"/>
                </a:lnTo>
                <a:lnTo>
                  <a:pt x="879334" y="1539935"/>
                </a:lnTo>
                <a:lnTo>
                  <a:pt x="0" y="1539935"/>
                </a:lnTo>
                <a:lnTo>
                  <a:pt x="0" y="0"/>
                </a:lnTo>
                <a:close/>
              </a:path>
            </a:pathLst>
          </a:custGeom>
          <a:blipFill>
            <a:blip r:embed="rId6"/>
            <a:stretch>
              <a:fillRect l="0" t="0" r="-119248" b="0"/>
            </a:stretch>
          </a:blipFill>
          <a:ln cap="sq">
            <a:noFill/>
            <a:prstDash val="solid"/>
            <a:miter/>
          </a:ln>
        </p:spPr>
      </p:sp>
      <p:sp>
        <p:nvSpPr>
          <p:cNvPr name="Freeform 9" id="9"/>
          <p:cNvSpPr/>
          <p:nvPr/>
        </p:nvSpPr>
        <p:spPr>
          <a:xfrm flipH="false" flipV="false" rot="-5400000">
            <a:off x="15477649" y="-330300"/>
            <a:ext cx="879334" cy="1539935"/>
          </a:xfrm>
          <a:custGeom>
            <a:avLst/>
            <a:gdLst/>
            <a:ahLst/>
            <a:cxnLst/>
            <a:rect r="r" b="b" t="t" l="l"/>
            <a:pathLst>
              <a:path h="1539935" w="879334">
                <a:moveTo>
                  <a:pt x="0" y="0"/>
                </a:moveTo>
                <a:lnTo>
                  <a:pt x="879334" y="0"/>
                </a:lnTo>
                <a:lnTo>
                  <a:pt x="879334" y="1539935"/>
                </a:lnTo>
                <a:lnTo>
                  <a:pt x="0" y="1539935"/>
                </a:lnTo>
                <a:lnTo>
                  <a:pt x="0" y="0"/>
                </a:lnTo>
                <a:close/>
              </a:path>
            </a:pathLst>
          </a:custGeom>
          <a:blipFill>
            <a:blip r:embed="rId6"/>
            <a:stretch>
              <a:fillRect l="0" t="0" r="-119248" b="0"/>
            </a:stretch>
          </a:blipFill>
          <a:ln cap="sq">
            <a:noFill/>
            <a:prstDash val="solid"/>
            <a:miter/>
          </a:ln>
        </p:spPr>
      </p:sp>
      <p:sp>
        <p:nvSpPr>
          <p:cNvPr name="TextBox 10" id="10"/>
          <p:cNvSpPr txBox="true"/>
          <p:nvPr/>
        </p:nvSpPr>
        <p:spPr>
          <a:xfrm rot="0">
            <a:off x="1260529" y="1364369"/>
            <a:ext cx="8105100" cy="2285824"/>
          </a:xfrm>
          <a:prstGeom prst="rect">
            <a:avLst/>
          </a:prstGeom>
        </p:spPr>
        <p:txBody>
          <a:bodyPr anchor="t" rtlCol="false" tIns="0" lIns="0" bIns="0" rIns="0">
            <a:spAutoFit/>
          </a:bodyPr>
          <a:lstStyle/>
          <a:p>
            <a:pPr algn="l" marL="0" indent="0" lvl="0">
              <a:lnSpc>
                <a:spcPts val="8904"/>
              </a:lnSpc>
            </a:pPr>
            <a:r>
              <a:rPr lang="en-US" b="true" sz="8169">
                <a:solidFill>
                  <a:srgbClr val="FFFFFF"/>
                </a:solidFill>
                <a:latin typeface="Weiss Bold"/>
                <a:ea typeface="Weiss Bold"/>
                <a:cs typeface="Weiss Bold"/>
                <a:sym typeface="Weiss Bold"/>
              </a:rPr>
              <a:t>How to Select Your Seat Online</a:t>
            </a:r>
          </a:p>
        </p:txBody>
      </p:sp>
      <p:sp>
        <p:nvSpPr>
          <p:cNvPr name="TextBox 11" id="11"/>
          <p:cNvSpPr txBox="true"/>
          <p:nvPr/>
        </p:nvSpPr>
        <p:spPr>
          <a:xfrm rot="0">
            <a:off x="1260529" y="4237111"/>
            <a:ext cx="10180385" cy="899718"/>
          </a:xfrm>
          <a:prstGeom prst="rect">
            <a:avLst/>
          </a:prstGeom>
        </p:spPr>
        <p:txBody>
          <a:bodyPr anchor="t" rtlCol="false" tIns="0" lIns="0" bIns="0" rIns="0">
            <a:spAutoFit/>
          </a:bodyPr>
          <a:lstStyle/>
          <a:p>
            <a:pPr algn="l" marL="0" indent="0" lvl="0">
              <a:lnSpc>
                <a:spcPts val="3458"/>
              </a:lnSpc>
            </a:pPr>
            <a:r>
              <a:rPr lang="en-US" sz="2722">
                <a:solidFill>
                  <a:srgbClr val="FFFFFF"/>
                </a:solidFill>
                <a:latin typeface="Poppins"/>
                <a:ea typeface="Poppins"/>
                <a:cs typeface="Poppins"/>
                <a:sym typeface="Poppins"/>
              </a:rPr>
              <a:t>Iberia seat selection online is simple and straightforward. Follow these steps to secure your preferred seat:</a:t>
            </a:r>
          </a:p>
        </p:txBody>
      </p:sp>
      <p:sp>
        <p:nvSpPr>
          <p:cNvPr name="TextBox 12" id="12"/>
          <p:cNvSpPr txBox="true"/>
          <p:nvPr/>
        </p:nvSpPr>
        <p:spPr>
          <a:xfrm rot="0">
            <a:off x="1028700" y="5487281"/>
            <a:ext cx="8946528" cy="3511586"/>
          </a:xfrm>
          <a:prstGeom prst="rect">
            <a:avLst/>
          </a:prstGeom>
        </p:spPr>
        <p:txBody>
          <a:bodyPr anchor="t" rtlCol="false" tIns="0" lIns="0" bIns="0" rIns="0">
            <a:spAutoFit/>
          </a:bodyPr>
          <a:lstStyle/>
          <a:p>
            <a:pPr algn="l" marL="0" indent="0" lvl="0">
              <a:lnSpc>
                <a:spcPts val="2798"/>
              </a:lnSpc>
            </a:pPr>
            <a:r>
              <a:rPr lang="en-US" sz="1998">
                <a:solidFill>
                  <a:srgbClr val="FFFFFF"/>
                </a:solidFill>
                <a:latin typeface="Neue Montreal"/>
                <a:ea typeface="Neue Montreal"/>
                <a:cs typeface="Neue Montreal"/>
                <a:sym typeface="Neue Montreal"/>
              </a:rPr>
              <a:t>Step 1: Visit Iberia's official website or download the Iberia mobile app to begin your seat selection process.</a:t>
            </a:r>
          </a:p>
          <a:p>
            <a:pPr algn="l" marL="0" indent="0" lvl="0">
              <a:lnSpc>
                <a:spcPts val="2798"/>
              </a:lnSpc>
            </a:pPr>
            <a:r>
              <a:rPr lang="en-US" sz="1998">
                <a:solidFill>
                  <a:srgbClr val="FFFFFF"/>
                </a:solidFill>
                <a:latin typeface="Neue Montreal"/>
                <a:ea typeface="Neue Montreal"/>
                <a:cs typeface="Neue Montreal"/>
                <a:sym typeface="Neue Montreal"/>
              </a:rPr>
              <a:t>Step 2: Enter your booking reference number and passenger details to access your reservation.</a:t>
            </a:r>
          </a:p>
          <a:p>
            <a:pPr algn="l" marL="0" indent="0" lvl="0">
              <a:lnSpc>
                <a:spcPts val="2798"/>
              </a:lnSpc>
            </a:pPr>
            <a:r>
              <a:rPr lang="en-US" sz="1998">
                <a:solidFill>
                  <a:srgbClr val="FFFFFF"/>
                </a:solidFill>
                <a:latin typeface="Neue Montreal"/>
                <a:ea typeface="Neue Montreal"/>
                <a:cs typeface="Neue Montreal"/>
                <a:sym typeface="Neue Montreal"/>
              </a:rPr>
              <a:t>Step 3: Browse the interactive seat map and choose your preferred seat based on availability and location.</a:t>
            </a:r>
          </a:p>
          <a:p>
            <a:pPr algn="l" marL="0" indent="0" lvl="0">
              <a:lnSpc>
                <a:spcPts val="2798"/>
              </a:lnSpc>
            </a:pPr>
            <a:r>
              <a:rPr lang="en-US" sz="1998">
                <a:solidFill>
                  <a:srgbClr val="FFFFFF"/>
                </a:solidFill>
                <a:latin typeface="Neue Montreal"/>
                <a:ea typeface="Neue Montreal"/>
                <a:cs typeface="Neue Montreal"/>
                <a:sym typeface="Neue Montreal"/>
              </a:rPr>
              <a:t>Step 4: Confirm your Iberia seat selection and review any applicable fees for premium or preferred seats.</a:t>
            </a:r>
          </a:p>
          <a:p>
            <a:pPr algn="l" marL="0" indent="0" lvl="0">
              <a:lnSpc>
                <a:spcPts val="2798"/>
              </a:lnSpc>
            </a:pPr>
            <a:r>
              <a:rPr lang="en-US" sz="1998">
                <a:solidFill>
                  <a:srgbClr val="FFFFFF"/>
                </a:solidFill>
                <a:latin typeface="Neue Montreal"/>
                <a:ea typeface="Neue Montreal"/>
                <a:cs typeface="Neue Montreal"/>
                <a:sym typeface="Neue Montreal"/>
              </a:rPr>
              <a:t>Step 5: Complete payment if required and receive confirmation of your selected seat assignment.</a:t>
            </a:r>
          </a:p>
        </p:txBody>
      </p:sp>
      <p:sp>
        <p:nvSpPr>
          <p:cNvPr name="Freeform 13" id="13"/>
          <p:cNvSpPr/>
          <p:nvPr/>
        </p:nvSpPr>
        <p:spPr>
          <a:xfrm flipH="false" flipV="false" rot="0">
            <a:off x="6352" y="0"/>
            <a:ext cx="2044695" cy="858136"/>
          </a:xfrm>
          <a:custGeom>
            <a:avLst/>
            <a:gdLst/>
            <a:ahLst/>
            <a:cxnLst/>
            <a:rect r="r" b="b" t="t" l="l"/>
            <a:pathLst>
              <a:path h="858136" w="2044695">
                <a:moveTo>
                  <a:pt x="0" y="0"/>
                </a:moveTo>
                <a:lnTo>
                  <a:pt x="2044696" y="0"/>
                </a:lnTo>
                <a:lnTo>
                  <a:pt x="2044696" y="858136"/>
                </a:lnTo>
                <a:lnTo>
                  <a:pt x="0" y="858136"/>
                </a:lnTo>
                <a:lnTo>
                  <a:pt x="0" y="0"/>
                </a:lnTo>
                <a:close/>
              </a:path>
            </a:pathLst>
          </a:custGeom>
          <a:blipFill>
            <a:blip r:embed="rId7"/>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184A57"/>
        </a:solidFill>
      </p:bgPr>
    </p:bg>
    <p:spTree>
      <p:nvGrpSpPr>
        <p:cNvPr id="1" name=""/>
        <p:cNvGrpSpPr/>
        <p:nvPr/>
      </p:nvGrpSpPr>
      <p:grpSpPr>
        <a:xfrm>
          <a:off x="0" y="0"/>
          <a:ext cx="0" cy="0"/>
          <a:chOff x="0" y="0"/>
          <a:chExt cx="0" cy="0"/>
        </a:xfrm>
      </p:grpSpPr>
      <p:grpSp>
        <p:nvGrpSpPr>
          <p:cNvPr name="Group 2" id="2"/>
          <p:cNvGrpSpPr/>
          <p:nvPr/>
        </p:nvGrpSpPr>
        <p:grpSpPr>
          <a:xfrm rot="0">
            <a:off x="7432730" y="4523557"/>
            <a:ext cx="12011505" cy="6339397"/>
            <a:chOff x="0" y="0"/>
            <a:chExt cx="1860896" cy="982138"/>
          </a:xfrm>
        </p:grpSpPr>
        <p:sp>
          <p:nvSpPr>
            <p:cNvPr name="Freeform 3" id="3"/>
            <p:cNvSpPr/>
            <p:nvPr/>
          </p:nvSpPr>
          <p:spPr>
            <a:xfrm flipH="false" flipV="false" rot="0">
              <a:off x="0" y="0"/>
              <a:ext cx="1860896" cy="982139"/>
            </a:xfrm>
            <a:custGeom>
              <a:avLst/>
              <a:gdLst/>
              <a:ahLst/>
              <a:cxnLst/>
              <a:rect r="r" b="b" t="t" l="l"/>
              <a:pathLst>
                <a:path h="982139" w="1860896">
                  <a:moveTo>
                    <a:pt x="0" y="0"/>
                  </a:moveTo>
                  <a:lnTo>
                    <a:pt x="1860896" y="0"/>
                  </a:lnTo>
                  <a:lnTo>
                    <a:pt x="1860896" y="982139"/>
                  </a:lnTo>
                  <a:lnTo>
                    <a:pt x="0" y="982139"/>
                  </a:lnTo>
                  <a:close/>
                </a:path>
              </a:pathLst>
            </a:custGeom>
            <a:blipFill>
              <a:blip r:embed="rId2"/>
              <a:stretch>
                <a:fillRect l="0" t="-4000" r="0" b="-4000"/>
              </a:stretch>
            </a:blipFill>
            <a:ln w="142875" cap="sq">
              <a:solidFill>
                <a:srgbClr val="FFFFFF"/>
              </a:solidFill>
              <a:prstDash val="solid"/>
              <a:miter/>
            </a:ln>
          </p:spPr>
        </p:sp>
      </p:grpSp>
      <p:grpSp>
        <p:nvGrpSpPr>
          <p:cNvPr name="Group 4" id="4"/>
          <p:cNvGrpSpPr/>
          <p:nvPr/>
        </p:nvGrpSpPr>
        <p:grpSpPr>
          <a:xfrm rot="0">
            <a:off x="1281736" y="5143500"/>
            <a:ext cx="10890394" cy="3769819"/>
            <a:chOff x="0" y="0"/>
            <a:chExt cx="2868252" cy="992874"/>
          </a:xfrm>
        </p:grpSpPr>
        <p:sp>
          <p:nvSpPr>
            <p:cNvPr name="Freeform 5" id="5"/>
            <p:cNvSpPr/>
            <p:nvPr/>
          </p:nvSpPr>
          <p:spPr>
            <a:xfrm flipH="false" flipV="false" rot="0">
              <a:off x="0" y="0"/>
              <a:ext cx="2868252" cy="992874"/>
            </a:xfrm>
            <a:custGeom>
              <a:avLst/>
              <a:gdLst/>
              <a:ahLst/>
              <a:cxnLst/>
              <a:rect r="r" b="b" t="t" l="l"/>
              <a:pathLst>
                <a:path h="992874" w="2868252">
                  <a:moveTo>
                    <a:pt x="0" y="0"/>
                  </a:moveTo>
                  <a:lnTo>
                    <a:pt x="2868252" y="0"/>
                  </a:lnTo>
                  <a:lnTo>
                    <a:pt x="2868252" y="992874"/>
                  </a:lnTo>
                  <a:lnTo>
                    <a:pt x="0" y="992874"/>
                  </a:lnTo>
                  <a:close/>
                </a:path>
              </a:pathLst>
            </a:custGeom>
            <a:solidFill>
              <a:srgbClr val="FFFFFF"/>
            </a:solidFill>
          </p:spPr>
        </p:sp>
        <p:sp>
          <p:nvSpPr>
            <p:cNvPr name="TextBox 6" id="6"/>
            <p:cNvSpPr txBox="true"/>
            <p:nvPr/>
          </p:nvSpPr>
          <p:spPr>
            <a:xfrm>
              <a:off x="0" y="-38100"/>
              <a:ext cx="2868252" cy="1030974"/>
            </a:xfrm>
            <a:prstGeom prst="rect">
              <a:avLst/>
            </a:prstGeom>
          </p:spPr>
          <p:txBody>
            <a:bodyPr anchor="ctr" rtlCol="false" tIns="50800" lIns="50800" bIns="50800" rIns="50800"/>
            <a:lstStyle/>
            <a:p>
              <a:pPr algn="ctr" marL="0" indent="0" lvl="0">
                <a:lnSpc>
                  <a:spcPts val="3198"/>
                </a:lnSpc>
              </a:pPr>
            </a:p>
          </p:txBody>
        </p:sp>
      </p:grpSp>
      <p:sp>
        <p:nvSpPr>
          <p:cNvPr name="TextBox 7" id="7"/>
          <p:cNvSpPr txBox="true"/>
          <p:nvPr/>
        </p:nvSpPr>
        <p:spPr>
          <a:xfrm rot="0">
            <a:off x="1281736" y="2259944"/>
            <a:ext cx="10277958" cy="1734962"/>
          </a:xfrm>
          <a:prstGeom prst="rect">
            <a:avLst/>
          </a:prstGeom>
        </p:spPr>
        <p:txBody>
          <a:bodyPr anchor="t" rtlCol="false" tIns="0" lIns="0" bIns="0" rIns="0">
            <a:spAutoFit/>
          </a:bodyPr>
          <a:lstStyle/>
          <a:p>
            <a:pPr algn="l" marL="0" indent="0" lvl="0">
              <a:lnSpc>
                <a:spcPts val="6798"/>
              </a:lnSpc>
            </a:pPr>
            <a:r>
              <a:rPr lang="en-US" b="true" sz="6237">
                <a:solidFill>
                  <a:srgbClr val="FFFFFF"/>
                </a:solidFill>
                <a:latin typeface="Weiss Bold"/>
                <a:ea typeface="Weiss Bold"/>
                <a:cs typeface="Weiss Bold"/>
                <a:sym typeface="Weiss Bold"/>
              </a:rPr>
              <a:t>Iberia Seat Selection Fee Explained</a:t>
            </a:r>
          </a:p>
        </p:txBody>
      </p:sp>
      <p:sp>
        <p:nvSpPr>
          <p:cNvPr name="Freeform 8" id="8"/>
          <p:cNvSpPr/>
          <p:nvPr/>
        </p:nvSpPr>
        <p:spPr>
          <a:xfrm flipH="false" flipV="false" rot="860290">
            <a:off x="-625450" y="-736278"/>
            <a:ext cx="2649288" cy="2642664"/>
          </a:xfrm>
          <a:custGeom>
            <a:avLst/>
            <a:gdLst/>
            <a:ahLst/>
            <a:cxnLst/>
            <a:rect r="r" b="b" t="t" l="l"/>
            <a:pathLst>
              <a:path h="2642664" w="2649288">
                <a:moveTo>
                  <a:pt x="0" y="0"/>
                </a:moveTo>
                <a:lnTo>
                  <a:pt x="2649288" y="0"/>
                </a:lnTo>
                <a:lnTo>
                  <a:pt x="2649288" y="2642664"/>
                </a:lnTo>
                <a:lnTo>
                  <a:pt x="0" y="264266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11679643" y="303518"/>
            <a:ext cx="2958173" cy="1054048"/>
          </a:xfrm>
          <a:custGeom>
            <a:avLst/>
            <a:gdLst/>
            <a:ahLst/>
            <a:cxnLst/>
            <a:rect r="r" b="b" t="t" l="l"/>
            <a:pathLst>
              <a:path h="1054048" w="2958173">
                <a:moveTo>
                  <a:pt x="0" y="0"/>
                </a:moveTo>
                <a:lnTo>
                  <a:pt x="2958173" y="0"/>
                </a:lnTo>
                <a:lnTo>
                  <a:pt x="2958173" y="1054048"/>
                </a:lnTo>
                <a:lnTo>
                  <a:pt x="0" y="1054048"/>
                </a:lnTo>
                <a:lnTo>
                  <a:pt x="0" y="0"/>
                </a:lnTo>
                <a:close/>
              </a:path>
            </a:pathLst>
          </a:custGeom>
          <a:blipFill>
            <a:blip r:embed="rId5"/>
            <a:stretch>
              <a:fillRect l="0" t="-46580" r="0" b="-101794"/>
            </a:stretch>
          </a:blipFill>
        </p:spPr>
      </p:sp>
      <p:sp>
        <p:nvSpPr>
          <p:cNvPr name="Freeform 10" id="10"/>
          <p:cNvSpPr/>
          <p:nvPr/>
        </p:nvSpPr>
        <p:spPr>
          <a:xfrm flipH="false" flipV="false" rot="-404862">
            <a:off x="378375" y="9171664"/>
            <a:ext cx="972483" cy="970052"/>
          </a:xfrm>
          <a:custGeom>
            <a:avLst/>
            <a:gdLst/>
            <a:ahLst/>
            <a:cxnLst/>
            <a:rect r="r" b="b" t="t" l="l"/>
            <a:pathLst>
              <a:path h="970052" w="972483">
                <a:moveTo>
                  <a:pt x="0" y="0"/>
                </a:moveTo>
                <a:lnTo>
                  <a:pt x="972484" y="0"/>
                </a:lnTo>
                <a:lnTo>
                  <a:pt x="972484" y="970053"/>
                </a:lnTo>
                <a:lnTo>
                  <a:pt x="0" y="97005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1" id="11"/>
          <p:cNvSpPr txBox="true"/>
          <p:nvPr/>
        </p:nvSpPr>
        <p:spPr>
          <a:xfrm rot="0">
            <a:off x="1931890" y="6552865"/>
            <a:ext cx="4329536" cy="1990062"/>
          </a:xfrm>
          <a:prstGeom prst="rect">
            <a:avLst/>
          </a:prstGeom>
        </p:spPr>
        <p:txBody>
          <a:bodyPr anchor="t" rtlCol="false" tIns="0" lIns="0" bIns="0" rIns="0">
            <a:spAutoFit/>
          </a:bodyPr>
          <a:lstStyle/>
          <a:p>
            <a:pPr algn="l" marL="0" indent="0" lvl="0">
              <a:lnSpc>
                <a:spcPts val="2661"/>
              </a:lnSpc>
              <a:spcBef>
                <a:spcPct val="0"/>
              </a:spcBef>
            </a:pPr>
            <a:r>
              <a:rPr lang="en-US" sz="1901">
                <a:solidFill>
                  <a:srgbClr val="000000"/>
                </a:solidFill>
                <a:latin typeface="Neue Montreal"/>
                <a:ea typeface="Neue Montreal"/>
                <a:cs typeface="Neue Montreal"/>
                <a:sym typeface="Neue Montreal"/>
              </a:rPr>
              <a:t>The Iberia seat selection fee varies based on several factors including your route distance, the specific seat type you choose, and your fare class. Premium seats like extra legroom or front-row positions typically cost more.</a:t>
            </a:r>
          </a:p>
        </p:txBody>
      </p:sp>
      <p:sp>
        <p:nvSpPr>
          <p:cNvPr name="TextBox 12" id="12"/>
          <p:cNvSpPr txBox="true"/>
          <p:nvPr/>
        </p:nvSpPr>
        <p:spPr>
          <a:xfrm rot="0">
            <a:off x="6979232" y="6552865"/>
            <a:ext cx="4329536" cy="1990062"/>
          </a:xfrm>
          <a:prstGeom prst="rect">
            <a:avLst/>
          </a:prstGeom>
        </p:spPr>
        <p:txBody>
          <a:bodyPr anchor="t" rtlCol="false" tIns="0" lIns="0" bIns="0" rIns="0">
            <a:spAutoFit/>
          </a:bodyPr>
          <a:lstStyle/>
          <a:p>
            <a:pPr algn="l" marL="0" indent="0" lvl="0">
              <a:lnSpc>
                <a:spcPts val="2661"/>
              </a:lnSpc>
              <a:spcBef>
                <a:spcPct val="0"/>
              </a:spcBef>
            </a:pPr>
            <a:r>
              <a:rPr lang="en-US" sz="1901">
                <a:solidFill>
                  <a:srgbClr val="000000"/>
                </a:solidFill>
                <a:latin typeface="Neue Montreal"/>
                <a:ea typeface="Neue Montreal"/>
                <a:cs typeface="Neue Montreal"/>
                <a:sym typeface="Neue Montreal"/>
              </a:rPr>
              <a:t>Fees generally apply to standard seat selections on basic economy fares. Higher fare classes and Iberia Plus members may enjoy complimentary seat selection. Fees range from €5-€70 depending on flight length and seat location.</a:t>
            </a:r>
          </a:p>
        </p:txBody>
      </p:sp>
      <p:sp>
        <p:nvSpPr>
          <p:cNvPr name="TextBox 13" id="13"/>
          <p:cNvSpPr txBox="true"/>
          <p:nvPr/>
        </p:nvSpPr>
        <p:spPr>
          <a:xfrm rot="0">
            <a:off x="1931890" y="5476399"/>
            <a:ext cx="4329536" cy="405808"/>
          </a:xfrm>
          <a:prstGeom prst="rect">
            <a:avLst/>
          </a:prstGeom>
        </p:spPr>
        <p:txBody>
          <a:bodyPr anchor="t" rtlCol="false" tIns="0" lIns="0" bIns="0" rIns="0">
            <a:spAutoFit/>
          </a:bodyPr>
          <a:lstStyle/>
          <a:p>
            <a:pPr algn="l" marL="0" indent="0" lvl="0">
              <a:lnSpc>
                <a:spcPts val="3357"/>
              </a:lnSpc>
              <a:spcBef>
                <a:spcPct val="0"/>
              </a:spcBef>
            </a:pPr>
            <a:r>
              <a:rPr lang="en-US" b="true" sz="2398">
                <a:solidFill>
                  <a:srgbClr val="184A57"/>
                </a:solidFill>
                <a:latin typeface="Neue Montreal Bold"/>
                <a:ea typeface="Neue Montreal Bold"/>
                <a:cs typeface="Neue Montreal Bold"/>
                <a:sym typeface="Neue Montreal Bold"/>
              </a:rPr>
              <a:t>Fee Structure Overview</a:t>
            </a:r>
          </a:p>
        </p:txBody>
      </p:sp>
      <p:sp>
        <p:nvSpPr>
          <p:cNvPr name="TextBox 14" id="14"/>
          <p:cNvSpPr txBox="true"/>
          <p:nvPr/>
        </p:nvSpPr>
        <p:spPr>
          <a:xfrm rot="0">
            <a:off x="6979232" y="5476399"/>
            <a:ext cx="4329536" cy="405808"/>
          </a:xfrm>
          <a:prstGeom prst="rect">
            <a:avLst/>
          </a:prstGeom>
        </p:spPr>
        <p:txBody>
          <a:bodyPr anchor="t" rtlCol="false" tIns="0" lIns="0" bIns="0" rIns="0">
            <a:spAutoFit/>
          </a:bodyPr>
          <a:lstStyle/>
          <a:p>
            <a:pPr algn="l" marL="0" indent="0" lvl="0">
              <a:lnSpc>
                <a:spcPts val="3357"/>
              </a:lnSpc>
              <a:spcBef>
                <a:spcPct val="0"/>
              </a:spcBef>
            </a:pPr>
            <a:r>
              <a:rPr lang="en-US" b="true" sz="2398">
                <a:solidFill>
                  <a:srgbClr val="184A57"/>
                </a:solidFill>
                <a:latin typeface="Neue Montreal Bold"/>
                <a:ea typeface="Neue Montreal Bold"/>
                <a:cs typeface="Neue Montreal Bold"/>
                <a:sym typeface="Neue Montreal Bold"/>
              </a:rPr>
              <a:t>When Fees Apply</a:t>
            </a:r>
          </a:p>
        </p:txBody>
      </p:sp>
      <p:sp>
        <p:nvSpPr>
          <p:cNvPr name="TextBox 15" id="15"/>
          <p:cNvSpPr txBox="true"/>
          <p:nvPr/>
        </p:nvSpPr>
        <p:spPr>
          <a:xfrm rot="0">
            <a:off x="11679643" y="1862776"/>
            <a:ext cx="6016960" cy="1080828"/>
          </a:xfrm>
          <a:prstGeom prst="rect">
            <a:avLst/>
          </a:prstGeom>
        </p:spPr>
        <p:txBody>
          <a:bodyPr anchor="t" rtlCol="false" tIns="0" lIns="0" bIns="0" rIns="0">
            <a:spAutoFit/>
          </a:bodyPr>
          <a:lstStyle/>
          <a:p>
            <a:pPr algn="l" marL="0" indent="0" lvl="0">
              <a:lnSpc>
                <a:spcPts val="2901"/>
              </a:lnSpc>
              <a:spcBef>
                <a:spcPct val="0"/>
              </a:spcBef>
            </a:pPr>
            <a:r>
              <a:rPr lang="en-US" sz="2072">
                <a:solidFill>
                  <a:srgbClr val="FFFFFF"/>
                </a:solidFill>
                <a:latin typeface="Neue Montreal"/>
                <a:ea typeface="Neue Montreal"/>
                <a:cs typeface="Neue Montreal"/>
                <a:sym typeface="Neue Montreal"/>
              </a:rPr>
              <a:t>Understanding the Iberia seat selection fee helps you budget for your trip. Some seats are free while others require payment based on your booking type.</a:t>
            </a:r>
          </a:p>
        </p:txBody>
      </p:sp>
      <p:sp>
        <p:nvSpPr>
          <p:cNvPr name="Freeform 16" id="16"/>
          <p:cNvSpPr/>
          <p:nvPr/>
        </p:nvSpPr>
        <p:spPr>
          <a:xfrm flipH="false" flipV="false" rot="0">
            <a:off x="6352" y="0"/>
            <a:ext cx="2044695" cy="858136"/>
          </a:xfrm>
          <a:custGeom>
            <a:avLst/>
            <a:gdLst/>
            <a:ahLst/>
            <a:cxnLst/>
            <a:rect r="r" b="b" t="t" l="l"/>
            <a:pathLst>
              <a:path h="858136" w="2044695">
                <a:moveTo>
                  <a:pt x="0" y="0"/>
                </a:moveTo>
                <a:lnTo>
                  <a:pt x="2044696" y="0"/>
                </a:lnTo>
                <a:lnTo>
                  <a:pt x="2044696" y="858136"/>
                </a:lnTo>
                <a:lnTo>
                  <a:pt x="0" y="858136"/>
                </a:lnTo>
                <a:lnTo>
                  <a:pt x="0" y="0"/>
                </a:lnTo>
                <a:close/>
              </a:path>
            </a:pathLst>
          </a:custGeom>
          <a:blipFill>
            <a:blip r:embed="rId8"/>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84A57"/>
        </a:solidFill>
      </p:bgPr>
    </p:bg>
    <p:spTree>
      <p:nvGrpSpPr>
        <p:cNvPr id="1" name=""/>
        <p:cNvGrpSpPr/>
        <p:nvPr/>
      </p:nvGrpSpPr>
      <p:grpSpPr>
        <a:xfrm>
          <a:off x="0" y="0"/>
          <a:ext cx="0" cy="0"/>
          <a:chOff x="0" y="0"/>
          <a:chExt cx="0" cy="0"/>
        </a:xfrm>
      </p:grpSpPr>
      <p:sp>
        <p:nvSpPr>
          <p:cNvPr name="Freeform 2" id="2"/>
          <p:cNvSpPr/>
          <p:nvPr/>
        </p:nvSpPr>
        <p:spPr>
          <a:xfrm flipH="false" flipV="false" rot="-5294030">
            <a:off x="-2005067" y="5314810"/>
            <a:ext cx="3216220" cy="3208180"/>
          </a:xfrm>
          <a:custGeom>
            <a:avLst/>
            <a:gdLst/>
            <a:ahLst/>
            <a:cxnLst/>
            <a:rect r="r" b="b" t="t" l="l"/>
            <a:pathLst>
              <a:path h="3208180" w="3216220">
                <a:moveTo>
                  <a:pt x="0" y="0"/>
                </a:moveTo>
                <a:lnTo>
                  <a:pt x="3216220" y="0"/>
                </a:lnTo>
                <a:lnTo>
                  <a:pt x="3216220" y="3208180"/>
                </a:lnTo>
                <a:lnTo>
                  <a:pt x="0" y="32081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396957" y="6655356"/>
            <a:ext cx="19057645" cy="4086670"/>
            <a:chOff x="0" y="0"/>
            <a:chExt cx="2889802" cy="619681"/>
          </a:xfrm>
        </p:grpSpPr>
        <p:sp>
          <p:nvSpPr>
            <p:cNvPr name="Freeform 4" id="4"/>
            <p:cNvSpPr/>
            <p:nvPr/>
          </p:nvSpPr>
          <p:spPr>
            <a:xfrm flipH="false" flipV="false" rot="0">
              <a:off x="0" y="0"/>
              <a:ext cx="2889802" cy="619681"/>
            </a:xfrm>
            <a:custGeom>
              <a:avLst/>
              <a:gdLst/>
              <a:ahLst/>
              <a:cxnLst/>
              <a:rect r="r" b="b" t="t" l="l"/>
              <a:pathLst>
                <a:path h="619681" w="2889802">
                  <a:moveTo>
                    <a:pt x="0" y="0"/>
                  </a:moveTo>
                  <a:lnTo>
                    <a:pt x="2889802" y="0"/>
                  </a:lnTo>
                  <a:lnTo>
                    <a:pt x="2889802" y="619681"/>
                  </a:lnTo>
                  <a:lnTo>
                    <a:pt x="0" y="619681"/>
                  </a:lnTo>
                  <a:close/>
                </a:path>
              </a:pathLst>
            </a:custGeom>
            <a:blipFill>
              <a:blip r:embed="rId4"/>
              <a:stretch>
                <a:fillRect l="0" t="-82905" r="0" b="-82905"/>
              </a:stretch>
            </a:blipFill>
            <a:ln w="142875" cap="sq">
              <a:solidFill>
                <a:srgbClr val="FFFFFF"/>
              </a:solidFill>
              <a:prstDash val="solid"/>
              <a:miter/>
            </a:ln>
          </p:spPr>
        </p:sp>
      </p:grpSp>
      <p:grpSp>
        <p:nvGrpSpPr>
          <p:cNvPr name="Group 5" id="5"/>
          <p:cNvGrpSpPr/>
          <p:nvPr/>
        </p:nvGrpSpPr>
        <p:grpSpPr>
          <a:xfrm rot="0">
            <a:off x="1028700" y="1713319"/>
            <a:ext cx="7236365" cy="787539"/>
            <a:chOff x="0" y="0"/>
            <a:chExt cx="1905874" cy="207418"/>
          </a:xfrm>
        </p:grpSpPr>
        <p:sp>
          <p:nvSpPr>
            <p:cNvPr name="Freeform 6" id="6"/>
            <p:cNvSpPr/>
            <p:nvPr/>
          </p:nvSpPr>
          <p:spPr>
            <a:xfrm flipH="false" flipV="false" rot="0">
              <a:off x="0" y="0"/>
              <a:ext cx="1905874" cy="207418"/>
            </a:xfrm>
            <a:custGeom>
              <a:avLst/>
              <a:gdLst/>
              <a:ahLst/>
              <a:cxnLst/>
              <a:rect r="r" b="b" t="t" l="l"/>
              <a:pathLst>
                <a:path h="207418" w="1905874">
                  <a:moveTo>
                    <a:pt x="54563" y="0"/>
                  </a:moveTo>
                  <a:lnTo>
                    <a:pt x="1851311" y="0"/>
                  </a:lnTo>
                  <a:cubicBezTo>
                    <a:pt x="1881445" y="0"/>
                    <a:pt x="1905874" y="24429"/>
                    <a:pt x="1905874" y="54563"/>
                  </a:cubicBezTo>
                  <a:lnTo>
                    <a:pt x="1905874" y="152855"/>
                  </a:lnTo>
                  <a:cubicBezTo>
                    <a:pt x="1905874" y="167326"/>
                    <a:pt x="1900125" y="181204"/>
                    <a:pt x="1889893" y="191436"/>
                  </a:cubicBezTo>
                  <a:cubicBezTo>
                    <a:pt x="1879660" y="201669"/>
                    <a:pt x="1865782" y="207418"/>
                    <a:pt x="1851311" y="207418"/>
                  </a:cubicBezTo>
                  <a:lnTo>
                    <a:pt x="54563" y="207418"/>
                  </a:lnTo>
                  <a:cubicBezTo>
                    <a:pt x="24429" y="207418"/>
                    <a:pt x="0" y="182989"/>
                    <a:pt x="0" y="152855"/>
                  </a:cubicBezTo>
                  <a:lnTo>
                    <a:pt x="0" y="54563"/>
                  </a:lnTo>
                  <a:cubicBezTo>
                    <a:pt x="0" y="24429"/>
                    <a:pt x="24429" y="0"/>
                    <a:pt x="54563" y="0"/>
                  </a:cubicBezTo>
                  <a:close/>
                </a:path>
              </a:pathLst>
            </a:custGeom>
            <a:solidFill>
              <a:srgbClr val="FFFFFF"/>
            </a:solidFill>
          </p:spPr>
        </p:sp>
        <p:sp>
          <p:nvSpPr>
            <p:cNvPr name="TextBox 7" id="7"/>
            <p:cNvSpPr txBox="true"/>
            <p:nvPr/>
          </p:nvSpPr>
          <p:spPr>
            <a:xfrm>
              <a:off x="0" y="-47625"/>
              <a:ext cx="1905874" cy="255043"/>
            </a:xfrm>
            <a:prstGeom prst="rect">
              <a:avLst/>
            </a:prstGeom>
          </p:spPr>
          <p:txBody>
            <a:bodyPr anchor="ctr" rtlCol="false" tIns="50800" lIns="50800" bIns="50800" rIns="50800"/>
            <a:lstStyle/>
            <a:p>
              <a:pPr algn="ctr" marL="0" indent="0" lvl="0">
                <a:lnSpc>
                  <a:spcPts val="2950"/>
                </a:lnSpc>
              </a:pPr>
            </a:p>
          </p:txBody>
        </p:sp>
      </p:grpSp>
      <p:grpSp>
        <p:nvGrpSpPr>
          <p:cNvPr name="Group 8" id="8"/>
          <p:cNvGrpSpPr/>
          <p:nvPr/>
        </p:nvGrpSpPr>
        <p:grpSpPr>
          <a:xfrm rot="0">
            <a:off x="1028700" y="2821997"/>
            <a:ext cx="7236365" cy="787539"/>
            <a:chOff x="0" y="0"/>
            <a:chExt cx="1905874" cy="207418"/>
          </a:xfrm>
        </p:grpSpPr>
        <p:sp>
          <p:nvSpPr>
            <p:cNvPr name="Freeform 9" id="9"/>
            <p:cNvSpPr/>
            <p:nvPr/>
          </p:nvSpPr>
          <p:spPr>
            <a:xfrm flipH="false" flipV="false" rot="0">
              <a:off x="0" y="0"/>
              <a:ext cx="1905874" cy="207418"/>
            </a:xfrm>
            <a:custGeom>
              <a:avLst/>
              <a:gdLst/>
              <a:ahLst/>
              <a:cxnLst/>
              <a:rect r="r" b="b" t="t" l="l"/>
              <a:pathLst>
                <a:path h="207418" w="1905874">
                  <a:moveTo>
                    <a:pt x="54563" y="0"/>
                  </a:moveTo>
                  <a:lnTo>
                    <a:pt x="1851311" y="0"/>
                  </a:lnTo>
                  <a:cubicBezTo>
                    <a:pt x="1881445" y="0"/>
                    <a:pt x="1905874" y="24429"/>
                    <a:pt x="1905874" y="54563"/>
                  </a:cubicBezTo>
                  <a:lnTo>
                    <a:pt x="1905874" y="152855"/>
                  </a:lnTo>
                  <a:cubicBezTo>
                    <a:pt x="1905874" y="167326"/>
                    <a:pt x="1900125" y="181204"/>
                    <a:pt x="1889893" y="191436"/>
                  </a:cubicBezTo>
                  <a:cubicBezTo>
                    <a:pt x="1879660" y="201669"/>
                    <a:pt x="1865782" y="207418"/>
                    <a:pt x="1851311" y="207418"/>
                  </a:cubicBezTo>
                  <a:lnTo>
                    <a:pt x="54563" y="207418"/>
                  </a:lnTo>
                  <a:cubicBezTo>
                    <a:pt x="24429" y="207418"/>
                    <a:pt x="0" y="182989"/>
                    <a:pt x="0" y="152855"/>
                  </a:cubicBezTo>
                  <a:lnTo>
                    <a:pt x="0" y="54563"/>
                  </a:lnTo>
                  <a:cubicBezTo>
                    <a:pt x="0" y="24429"/>
                    <a:pt x="24429" y="0"/>
                    <a:pt x="54563" y="0"/>
                  </a:cubicBezTo>
                  <a:close/>
                </a:path>
              </a:pathLst>
            </a:custGeom>
            <a:solidFill>
              <a:srgbClr val="FFFFFF"/>
            </a:solidFill>
          </p:spPr>
        </p:sp>
        <p:sp>
          <p:nvSpPr>
            <p:cNvPr name="TextBox 10" id="10"/>
            <p:cNvSpPr txBox="true"/>
            <p:nvPr/>
          </p:nvSpPr>
          <p:spPr>
            <a:xfrm>
              <a:off x="0" y="-47625"/>
              <a:ext cx="1905874" cy="255043"/>
            </a:xfrm>
            <a:prstGeom prst="rect">
              <a:avLst/>
            </a:prstGeom>
          </p:spPr>
          <p:txBody>
            <a:bodyPr anchor="ctr" rtlCol="false" tIns="50800" lIns="50800" bIns="50800" rIns="50800"/>
            <a:lstStyle/>
            <a:p>
              <a:pPr algn="ctr" marL="0" indent="0" lvl="0">
                <a:lnSpc>
                  <a:spcPts val="2950"/>
                </a:lnSpc>
              </a:pPr>
            </a:p>
          </p:txBody>
        </p:sp>
      </p:grpSp>
      <p:sp>
        <p:nvSpPr>
          <p:cNvPr name="TextBox 11" id="11"/>
          <p:cNvSpPr txBox="true"/>
          <p:nvPr/>
        </p:nvSpPr>
        <p:spPr>
          <a:xfrm rot="0">
            <a:off x="8910877" y="1547255"/>
            <a:ext cx="8105100" cy="581409"/>
          </a:xfrm>
          <a:prstGeom prst="rect">
            <a:avLst/>
          </a:prstGeom>
        </p:spPr>
        <p:txBody>
          <a:bodyPr anchor="t" rtlCol="false" tIns="0" lIns="0" bIns="0" rIns="0">
            <a:spAutoFit/>
          </a:bodyPr>
          <a:lstStyle/>
          <a:p>
            <a:pPr algn="r" marL="0" indent="0" lvl="0">
              <a:lnSpc>
                <a:spcPts val="4489"/>
              </a:lnSpc>
            </a:pPr>
            <a:r>
              <a:rPr lang="en-US" b="true" sz="4118">
                <a:solidFill>
                  <a:srgbClr val="FFFFFF"/>
                </a:solidFill>
                <a:latin typeface="Weiss Bold"/>
                <a:ea typeface="Weiss Bold"/>
                <a:cs typeface="Weiss Bold"/>
                <a:sym typeface="Weiss Bold"/>
              </a:rPr>
              <a:t>Benefits of Selecting Your Seat Online</a:t>
            </a:r>
          </a:p>
        </p:txBody>
      </p:sp>
      <p:grpSp>
        <p:nvGrpSpPr>
          <p:cNvPr name="Group 12" id="12"/>
          <p:cNvGrpSpPr/>
          <p:nvPr/>
        </p:nvGrpSpPr>
        <p:grpSpPr>
          <a:xfrm rot="0">
            <a:off x="1028700" y="3930675"/>
            <a:ext cx="7236365" cy="787539"/>
            <a:chOff x="0" y="0"/>
            <a:chExt cx="1905874" cy="207418"/>
          </a:xfrm>
        </p:grpSpPr>
        <p:sp>
          <p:nvSpPr>
            <p:cNvPr name="Freeform 13" id="13"/>
            <p:cNvSpPr/>
            <p:nvPr/>
          </p:nvSpPr>
          <p:spPr>
            <a:xfrm flipH="false" flipV="false" rot="0">
              <a:off x="0" y="0"/>
              <a:ext cx="1905874" cy="207418"/>
            </a:xfrm>
            <a:custGeom>
              <a:avLst/>
              <a:gdLst/>
              <a:ahLst/>
              <a:cxnLst/>
              <a:rect r="r" b="b" t="t" l="l"/>
              <a:pathLst>
                <a:path h="207418" w="1905874">
                  <a:moveTo>
                    <a:pt x="54563" y="0"/>
                  </a:moveTo>
                  <a:lnTo>
                    <a:pt x="1851311" y="0"/>
                  </a:lnTo>
                  <a:cubicBezTo>
                    <a:pt x="1881445" y="0"/>
                    <a:pt x="1905874" y="24429"/>
                    <a:pt x="1905874" y="54563"/>
                  </a:cubicBezTo>
                  <a:lnTo>
                    <a:pt x="1905874" y="152855"/>
                  </a:lnTo>
                  <a:cubicBezTo>
                    <a:pt x="1905874" y="167326"/>
                    <a:pt x="1900125" y="181204"/>
                    <a:pt x="1889893" y="191436"/>
                  </a:cubicBezTo>
                  <a:cubicBezTo>
                    <a:pt x="1879660" y="201669"/>
                    <a:pt x="1865782" y="207418"/>
                    <a:pt x="1851311" y="207418"/>
                  </a:cubicBezTo>
                  <a:lnTo>
                    <a:pt x="54563" y="207418"/>
                  </a:lnTo>
                  <a:cubicBezTo>
                    <a:pt x="24429" y="207418"/>
                    <a:pt x="0" y="182989"/>
                    <a:pt x="0" y="152855"/>
                  </a:cubicBezTo>
                  <a:lnTo>
                    <a:pt x="0" y="54563"/>
                  </a:lnTo>
                  <a:cubicBezTo>
                    <a:pt x="0" y="24429"/>
                    <a:pt x="24429" y="0"/>
                    <a:pt x="54563" y="0"/>
                  </a:cubicBezTo>
                  <a:close/>
                </a:path>
              </a:pathLst>
            </a:custGeom>
            <a:solidFill>
              <a:srgbClr val="FFFFFF"/>
            </a:solidFill>
          </p:spPr>
        </p:sp>
        <p:sp>
          <p:nvSpPr>
            <p:cNvPr name="TextBox 14" id="14"/>
            <p:cNvSpPr txBox="true"/>
            <p:nvPr/>
          </p:nvSpPr>
          <p:spPr>
            <a:xfrm>
              <a:off x="0" y="-47625"/>
              <a:ext cx="1905874" cy="255043"/>
            </a:xfrm>
            <a:prstGeom prst="rect">
              <a:avLst/>
            </a:prstGeom>
          </p:spPr>
          <p:txBody>
            <a:bodyPr anchor="ctr" rtlCol="false" tIns="50800" lIns="50800" bIns="50800" rIns="50800"/>
            <a:lstStyle/>
            <a:p>
              <a:pPr algn="ctr" marL="0" indent="0" lvl="0">
                <a:lnSpc>
                  <a:spcPts val="2950"/>
                </a:lnSpc>
              </a:pPr>
            </a:p>
          </p:txBody>
        </p:sp>
      </p:grpSp>
      <p:grpSp>
        <p:nvGrpSpPr>
          <p:cNvPr name="Group 15" id="15"/>
          <p:cNvGrpSpPr/>
          <p:nvPr/>
        </p:nvGrpSpPr>
        <p:grpSpPr>
          <a:xfrm rot="0">
            <a:off x="1028700" y="5039353"/>
            <a:ext cx="7236365" cy="787539"/>
            <a:chOff x="0" y="0"/>
            <a:chExt cx="1905874" cy="207418"/>
          </a:xfrm>
        </p:grpSpPr>
        <p:sp>
          <p:nvSpPr>
            <p:cNvPr name="Freeform 16" id="16"/>
            <p:cNvSpPr/>
            <p:nvPr/>
          </p:nvSpPr>
          <p:spPr>
            <a:xfrm flipH="false" flipV="false" rot="0">
              <a:off x="0" y="0"/>
              <a:ext cx="1905874" cy="207418"/>
            </a:xfrm>
            <a:custGeom>
              <a:avLst/>
              <a:gdLst/>
              <a:ahLst/>
              <a:cxnLst/>
              <a:rect r="r" b="b" t="t" l="l"/>
              <a:pathLst>
                <a:path h="207418" w="1905874">
                  <a:moveTo>
                    <a:pt x="54563" y="0"/>
                  </a:moveTo>
                  <a:lnTo>
                    <a:pt x="1851311" y="0"/>
                  </a:lnTo>
                  <a:cubicBezTo>
                    <a:pt x="1881445" y="0"/>
                    <a:pt x="1905874" y="24429"/>
                    <a:pt x="1905874" y="54563"/>
                  </a:cubicBezTo>
                  <a:lnTo>
                    <a:pt x="1905874" y="152855"/>
                  </a:lnTo>
                  <a:cubicBezTo>
                    <a:pt x="1905874" y="167326"/>
                    <a:pt x="1900125" y="181204"/>
                    <a:pt x="1889893" y="191436"/>
                  </a:cubicBezTo>
                  <a:cubicBezTo>
                    <a:pt x="1879660" y="201669"/>
                    <a:pt x="1865782" y="207418"/>
                    <a:pt x="1851311" y="207418"/>
                  </a:cubicBezTo>
                  <a:lnTo>
                    <a:pt x="54563" y="207418"/>
                  </a:lnTo>
                  <a:cubicBezTo>
                    <a:pt x="24429" y="207418"/>
                    <a:pt x="0" y="182989"/>
                    <a:pt x="0" y="152855"/>
                  </a:cubicBezTo>
                  <a:lnTo>
                    <a:pt x="0" y="54563"/>
                  </a:lnTo>
                  <a:cubicBezTo>
                    <a:pt x="0" y="24429"/>
                    <a:pt x="24429" y="0"/>
                    <a:pt x="54563" y="0"/>
                  </a:cubicBezTo>
                  <a:close/>
                </a:path>
              </a:pathLst>
            </a:custGeom>
            <a:solidFill>
              <a:srgbClr val="FFFFFF"/>
            </a:solidFill>
          </p:spPr>
        </p:sp>
        <p:sp>
          <p:nvSpPr>
            <p:cNvPr name="TextBox 17" id="17"/>
            <p:cNvSpPr txBox="true"/>
            <p:nvPr/>
          </p:nvSpPr>
          <p:spPr>
            <a:xfrm>
              <a:off x="0" y="-47625"/>
              <a:ext cx="1905874" cy="255043"/>
            </a:xfrm>
            <a:prstGeom prst="rect">
              <a:avLst/>
            </a:prstGeom>
          </p:spPr>
          <p:txBody>
            <a:bodyPr anchor="ctr" rtlCol="false" tIns="50800" lIns="50800" bIns="50800" rIns="50800"/>
            <a:lstStyle/>
            <a:p>
              <a:pPr algn="ctr" marL="0" indent="0" lvl="0">
                <a:lnSpc>
                  <a:spcPts val="2950"/>
                </a:lnSpc>
              </a:pPr>
            </a:p>
          </p:txBody>
        </p:sp>
      </p:grpSp>
      <p:sp>
        <p:nvSpPr>
          <p:cNvPr name="Freeform 18" id="18"/>
          <p:cNvSpPr/>
          <p:nvPr/>
        </p:nvSpPr>
        <p:spPr>
          <a:xfrm flipH="false" flipV="false" rot="0">
            <a:off x="-960932" y="-362891"/>
            <a:ext cx="3584306" cy="1872046"/>
          </a:xfrm>
          <a:custGeom>
            <a:avLst/>
            <a:gdLst/>
            <a:ahLst/>
            <a:cxnLst/>
            <a:rect r="r" b="b" t="t" l="l"/>
            <a:pathLst>
              <a:path h="1872046" w="3584306">
                <a:moveTo>
                  <a:pt x="0" y="0"/>
                </a:moveTo>
                <a:lnTo>
                  <a:pt x="3584307" y="0"/>
                </a:lnTo>
                <a:lnTo>
                  <a:pt x="3584307" y="1872046"/>
                </a:lnTo>
                <a:lnTo>
                  <a:pt x="0" y="1872046"/>
                </a:lnTo>
                <a:lnTo>
                  <a:pt x="0" y="0"/>
                </a:lnTo>
                <a:close/>
              </a:path>
            </a:pathLst>
          </a:custGeom>
          <a:blipFill>
            <a:blip r:embed="rId5"/>
            <a:stretch>
              <a:fillRect l="0" t="0" r="0" b="-69446"/>
            </a:stretch>
          </a:blipFill>
        </p:spPr>
      </p:sp>
      <p:sp>
        <p:nvSpPr>
          <p:cNvPr name="Freeform 19" id="19"/>
          <p:cNvSpPr/>
          <p:nvPr/>
        </p:nvSpPr>
        <p:spPr>
          <a:xfrm flipH="false" flipV="false" rot="-5400000">
            <a:off x="17589600" y="5102821"/>
            <a:ext cx="879334" cy="1539935"/>
          </a:xfrm>
          <a:custGeom>
            <a:avLst/>
            <a:gdLst/>
            <a:ahLst/>
            <a:cxnLst/>
            <a:rect r="r" b="b" t="t" l="l"/>
            <a:pathLst>
              <a:path h="1539935" w="879334">
                <a:moveTo>
                  <a:pt x="0" y="0"/>
                </a:moveTo>
                <a:lnTo>
                  <a:pt x="879335" y="0"/>
                </a:lnTo>
                <a:lnTo>
                  <a:pt x="879335" y="1539935"/>
                </a:lnTo>
                <a:lnTo>
                  <a:pt x="0" y="1539935"/>
                </a:lnTo>
                <a:lnTo>
                  <a:pt x="0" y="0"/>
                </a:lnTo>
                <a:close/>
              </a:path>
            </a:pathLst>
          </a:custGeom>
          <a:blipFill>
            <a:blip r:embed="rId6"/>
            <a:stretch>
              <a:fillRect l="0" t="0" r="-119248" b="0"/>
            </a:stretch>
          </a:blipFill>
          <a:ln cap="sq">
            <a:noFill/>
            <a:prstDash val="solid"/>
            <a:miter/>
          </a:ln>
        </p:spPr>
      </p:sp>
      <p:sp>
        <p:nvSpPr>
          <p:cNvPr name="Freeform 20" id="20"/>
          <p:cNvSpPr/>
          <p:nvPr/>
        </p:nvSpPr>
        <p:spPr>
          <a:xfrm flipH="false" flipV="false" rot="4576385">
            <a:off x="16679890" y="-1604090"/>
            <a:ext cx="3216220" cy="3208180"/>
          </a:xfrm>
          <a:custGeom>
            <a:avLst/>
            <a:gdLst/>
            <a:ahLst/>
            <a:cxnLst/>
            <a:rect r="r" b="b" t="t" l="l"/>
            <a:pathLst>
              <a:path h="3208180" w="3216220">
                <a:moveTo>
                  <a:pt x="0" y="0"/>
                </a:moveTo>
                <a:lnTo>
                  <a:pt x="3216220" y="0"/>
                </a:lnTo>
                <a:lnTo>
                  <a:pt x="3216220" y="3208180"/>
                </a:lnTo>
                <a:lnTo>
                  <a:pt x="0" y="32081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21" id="21"/>
          <p:cNvSpPr txBox="true"/>
          <p:nvPr/>
        </p:nvSpPr>
        <p:spPr>
          <a:xfrm rot="0">
            <a:off x="9788779" y="3363091"/>
            <a:ext cx="7227198" cy="1758950"/>
          </a:xfrm>
          <a:prstGeom prst="rect">
            <a:avLst/>
          </a:prstGeom>
        </p:spPr>
        <p:txBody>
          <a:bodyPr anchor="t" rtlCol="false" tIns="0" lIns="0" bIns="0" rIns="0">
            <a:spAutoFit/>
          </a:bodyPr>
          <a:lstStyle/>
          <a:p>
            <a:pPr algn="r" marL="0" indent="0" lvl="0">
              <a:lnSpc>
                <a:spcPts val="2800"/>
              </a:lnSpc>
              <a:spcBef>
                <a:spcPct val="0"/>
              </a:spcBef>
            </a:pPr>
            <a:r>
              <a:rPr lang="en-US" sz="2000">
                <a:solidFill>
                  <a:srgbClr val="FFFFFF"/>
                </a:solidFill>
                <a:latin typeface="Neue Montreal"/>
                <a:ea typeface="Neue Montreal"/>
                <a:cs typeface="Neue Montreal"/>
                <a:sym typeface="Neue Montreal"/>
              </a:rPr>
              <a:t>Iberia seat selection online offers numerous advantages for travelers. By choosing your seat in advance, you gain control over your flight experience and can ensure a more comfortable journey. Take advantage of these benefits to make your Iberia travel seamless and stress-free.</a:t>
            </a:r>
          </a:p>
        </p:txBody>
      </p:sp>
      <p:sp>
        <p:nvSpPr>
          <p:cNvPr name="TextBox 22" id="22"/>
          <p:cNvSpPr txBox="true"/>
          <p:nvPr/>
        </p:nvSpPr>
        <p:spPr>
          <a:xfrm rot="0">
            <a:off x="1255933" y="1888456"/>
            <a:ext cx="6781899" cy="455726"/>
          </a:xfrm>
          <a:prstGeom prst="rect">
            <a:avLst/>
          </a:prstGeom>
        </p:spPr>
        <p:txBody>
          <a:bodyPr anchor="t" rtlCol="false" tIns="0" lIns="0" bIns="0" rIns="0">
            <a:spAutoFit/>
          </a:bodyPr>
          <a:lstStyle/>
          <a:p>
            <a:pPr algn="ctr" marL="0" indent="0" lvl="0">
              <a:lnSpc>
                <a:spcPts val="3756"/>
              </a:lnSpc>
              <a:spcBef>
                <a:spcPct val="0"/>
              </a:spcBef>
            </a:pPr>
            <a:r>
              <a:rPr lang="en-US" b="true" sz="2683">
                <a:solidFill>
                  <a:srgbClr val="184A57"/>
                </a:solidFill>
                <a:latin typeface="Neue Montreal Bold"/>
                <a:ea typeface="Neue Montreal Bold"/>
                <a:cs typeface="Neue Montreal Bold"/>
                <a:sym typeface="Neue Montreal Bold"/>
              </a:rPr>
              <a:t>Guaranteed preferred seat before check-in</a:t>
            </a:r>
          </a:p>
        </p:txBody>
      </p:sp>
      <p:sp>
        <p:nvSpPr>
          <p:cNvPr name="TextBox 23" id="23"/>
          <p:cNvSpPr txBox="true"/>
          <p:nvPr/>
        </p:nvSpPr>
        <p:spPr>
          <a:xfrm rot="0">
            <a:off x="1255933" y="2997134"/>
            <a:ext cx="6781899" cy="455726"/>
          </a:xfrm>
          <a:prstGeom prst="rect">
            <a:avLst/>
          </a:prstGeom>
        </p:spPr>
        <p:txBody>
          <a:bodyPr anchor="t" rtlCol="false" tIns="0" lIns="0" bIns="0" rIns="0">
            <a:spAutoFit/>
          </a:bodyPr>
          <a:lstStyle/>
          <a:p>
            <a:pPr algn="ctr" marL="0" indent="0" lvl="0">
              <a:lnSpc>
                <a:spcPts val="3756"/>
              </a:lnSpc>
              <a:spcBef>
                <a:spcPct val="0"/>
              </a:spcBef>
            </a:pPr>
            <a:r>
              <a:rPr lang="en-US" b="true" sz="2683">
                <a:solidFill>
                  <a:srgbClr val="184A57"/>
                </a:solidFill>
                <a:latin typeface="Neue Montreal Bold"/>
                <a:ea typeface="Neue Montreal Bold"/>
                <a:cs typeface="Neue Montreal Bold"/>
                <a:sym typeface="Neue Montreal Bold"/>
              </a:rPr>
              <a:t>Avoid last-minute seat assignments</a:t>
            </a:r>
          </a:p>
        </p:txBody>
      </p:sp>
      <p:sp>
        <p:nvSpPr>
          <p:cNvPr name="TextBox 24" id="24"/>
          <p:cNvSpPr txBox="true"/>
          <p:nvPr/>
        </p:nvSpPr>
        <p:spPr>
          <a:xfrm rot="0">
            <a:off x="1255933" y="4105812"/>
            <a:ext cx="6781899" cy="455726"/>
          </a:xfrm>
          <a:prstGeom prst="rect">
            <a:avLst/>
          </a:prstGeom>
        </p:spPr>
        <p:txBody>
          <a:bodyPr anchor="t" rtlCol="false" tIns="0" lIns="0" bIns="0" rIns="0">
            <a:spAutoFit/>
          </a:bodyPr>
          <a:lstStyle/>
          <a:p>
            <a:pPr algn="ctr" marL="0" indent="0" lvl="0">
              <a:lnSpc>
                <a:spcPts val="3756"/>
              </a:lnSpc>
              <a:spcBef>
                <a:spcPct val="0"/>
              </a:spcBef>
            </a:pPr>
            <a:r>
              <a:rPr lang="en-US" b="true" sz="2683">
                <a:solidFill>
                  <a:srgbClr val="184A57"/>
                </a:solidFill>
                <a:latin typeface="Neue Montreal Bold"/>
                <a:ea typeface="Neue Montreal Bold"/>
                <a:cs typeface="Neue Montreal Bold"/>
                <a:sym typeface="Neue Montreal Bold"/>
              </a:rPr>
              <a:t>Travel with companions seated together</a:t>
            </a:r>
          </a:p>
        </p:txBody>
      </p:sp>
      <p:sp>
        <p:nvSpPr>
          <p:cNvPr name="TextBox 25" id="25"/>
          <p:cNvSpPr txBox="true"/>
          <p:nvPr/>
        </p:nvSpPr>
        <p:spPr>
          <a:xfrm rot="0">
            <a:off x="1255933" y="5214490"/>
            <a:ext cx="6781899" cy="455726"/>
          </a:xfrm>
          <a:prstGeom prst="rect">
            <a:avLst/>
          </a:prstGeom>
        </p:spPr>
        <p:txBody>
          <a:bodyPr anchor="t" rtlCol="false" tIns="0" lIns="0" bIns="0" rIns="0">
            <a:spAutoFit/>
          </a:bodyPr>
          <a:lstStyle/>
          <a:p>
            <a:pPr algn="ctr" marL="0" indent="0" lvl="0">
              <a:lnSpc>
                <a:spcPts val="3756"/>
              </a:lnSpc>
              <a:spcBef>
                <a:spcPct val="0"/>
              </a:spcBef>
            </a:pPr>
            <a:r>
              <a:rPr lang="en-US" b="true" sz="2683">
                <a:solidFill>
                  <a:srgbClr val="184A57"/>
                </a:solidFill>
                <a:latin typeface="Neue Montreal Bold"/>
                <a:ea typeface="Neue Montreal Bold"/>
                <a:cs typeface="Neue Montreal Bold"/>
                <a:sym typeface="Neue Montreal Bold"/>
              </a:rPr>
              <a:t>Save time at the airport</a:t>
            </a:r>
          </a:p>
        </p:txBody>
      </p:sp>
      <p:sp>
        <p:nvSpPr>
          <p:cNvPr name="Freeform 26" id="26"/>
          <p:cNvSpPr/>
          <p:nvPr/>
        </p:nvSpPr>
        <p:spPr>
          <a:xfrm flipH="false" flipV="false" rot="0">
            <a:off x="6352" y="0"/>
            <a:ext cx="2044695" cy="858136"/>
          </a:xfrm>
          <a:custGeom>
            <a:avLst/>
            <a:gdLst/>
            <a:ahLst/>
            <a:cxnLst/>
            <a:rect r="r" b="b" t="t" l="l"/>
            <a:pathLst>
              <a:path h="858136" w="2044695">
                <a:moveTo>
                  <a:pt x="0" y="0"/>
                </a:moveTo>
                <a:lnTo>
                  <a:pt x="2044696" y="0"/>
                </a:lnTo>
                <a:lnTo>
                  <a:pt x="2044696" y="858136"/>
                </a:lnTo>
                <a:lnTo>
                  <a:pt x="0" y="858136"/>
                </a:lnTo>
                <a:lnTo>
                  <a:pt x="0" y="0"/>
                </a:lnTo>
                <a:close/>
              </a:path>
            </a:pathLst>
          </a:custGeom>
          <a:blipFill>
            <a:blip r:embed="rId7"/>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66" r="0" b="-666"/>
            </a:stretch>
          </a:blipFill>
        </p:spPr>
      </p:sp>
      <p:grpSp>
        <p:nvGrpSpPr>
          <p:cNvPr name="Group 3" id="3"/>
          <p:cNvGrpSpPr/>
          <p:nvPr/>
        </p:nvGrpSpPr>
        <p:grpSpPr>
          <a:xfrm rot="0">
            <a:off x="9465366" y="0"/>
            <a:ext cx="9700397" cy="10287000"/>
            <a:chOff x="0" y="0"/>
            <a:chExt cx="2554837" cy="2709333"/>
          </a:xfrm>
        </p:grpSpPr>
        <p:sp>
          <p:nvSpPr>
            <p:cNvPr name="Freeform 4" id="4"/>
            <p:cNvSpPr/>
            <p:nvPr/>
          </p:nvSpPr>
          <p:spPr>
            <a:xfrm flipH="false" flipV="false" rot="0">
              <a:off x="0" y="0"/>
              <a:ext cx="2554837" cy="2709333"/>
            </a:xfrm>
            <a:custGeom>
              <a:avLst/>
              <a:gdLst/>
              <a:ahLst/>
              <a:cxnLst/>
              <a:rect r="r" b="b" t="t" l="l"/>
              <a:pathLst>
                <a:path h="2709333" w="2554837">
                  <a:moveTo>
                    <a:pt x="54271" y="0"/>
                  </a:moveTo>
                  <a:lnTo>
                    <a:pt x="2500566" y="0"/>
                  </a:lnTo>
                  <a:cubicBezTo>
                    <a:pt x="2514960" y="0"/>
                    <a:pt x="2528764" y="5718"/>
                    <a:pt x="2538942" y="15896"/>
                  </a:cubicBezTo>
                  <a:cubicBezTo>
                    <a:pt x="2549119" y="26073"/>
                    <a:pt x="2554837" y="39877"/>
                    <a:pt x="2554837" y="54271"/>
                  </a:cubicBezTo>
                  <a:lnTo>
                    <a:pt x="2554837" y="2655062"/>
                  </a:lnTo>
                  <a:cubicBezTo>
                    <a:pt x="2554837" y="2669456"/>
                    <a:pt x="2549119" y="2683260"/>
                    <a:pt x="2538942" y="2693438"/>
                  </a:cubicBezTo>
                  <a:cubicBezTo>
                    <a:pt x="2528764" y="2703615"/>
                    <a:pt x="2514960" y="2709333"/>
                    <a:pt x="2500566" y="2709333"/>
                  </a:cubicBezTo>
                  <a:lnTo>
                    <a:pt x="54271" y="2709333"/>
                  </a:lnTo>
                  <a:cubicBezTo>
                    <a:pt x="39877" y="2709333"/>
                    <a:pt x="26073" y="2703615"/>
                    <a:pt x="15896" y="2693438"/>
                  </a:cubicBezTo>
                  <a:cubicBezTo>
                    <a:pt x="5718" y="2683260"/>
                    <a:pt x="0" y="2669456"/>
                    <a:pt x="0" y="2655062"/>
                  </a:cubicBezTo>
                  <a:lnTo>
                    <a:pt x="0" y="54271"/>
                  </a:lnTo>
                  <a:cubicBezTo>
                    <a:pt x="0" y="39877"/>
                    <a:pt x="5718" y="26073"/>
                    <a:pt x="15896" y="15896"/>
                  </a:cubicBezTo>
                  <a:cubicBezTo>
                    <a:pt x="26073" y="5718"/>
                    <a:pt x="39877" y="0"/>
                    <a:pt x="54271" y="0"/>
                  </a:cubicBezTo>
                  <a:close/>
                </a:path>
              </a:pathLst>
            </a:custGeom>
            <a:solidFill>
              <a:srgbClr val="FFFFFF"/>
            </a:solidFill>
          </p:spPr>
        </p:sp>
        <p:sp>
          <p:nvSpPr>
            <p:cNvPr name="TextBox 5" id="5"/>
            <p:cNvSpPr txBox="true"/>
            <p:nvPr/>
          </p:nvSpPr>
          <p:spPr>
            <a:xfrm>
              <a:off x="0" y="-47625"/>
              <a:ext cx="2554837" cy="2756958"/>
            </a:xfrm>
            <a:prstGeom prst="rect">
              <a:avLst/>
            </a:prstGeom>
          </p:spPr>
          <p:txBody>
            <a:bodyPr anchor="ctr" rtlCol="false" tIns="50800" lIns="50800" bIns="50800" rIns="50800"/>
            <a:lstStyle/>
            <a:p>
              <a:pPr algn="ctr" marL="0" indent="0" lvl="0">
                <a:lnSpc>
                  <a:spcPts val="2950"/>
                </a:lnSpc>
              </a:pPr>
            </a:p>
          </p:txBody>
        </p:sp>
      </p:grpSp>
      <p:sp>
        <p:nvSpPr>
          <p:cNvPr name="TextBox 6" id="6"/>
          <p:cNvSpPr txBox="true"/>
          <p:nvPr/>
        </p:nvSpPr>
        <p:spPr>
          <a:xfrm rot="0">
            <a:off x="1038900" y="1670541"/>
            <a:ext cx="7254496" cy="1973390"/>
          </a:xfrm>
          <a:prstGeom prst="rect">
            <a:avLst/>
          </a:prstGeom>
        </p:spPr>
        <p:txBody>
          <a:bodyPr anchor="t" rtlCol="false" tIns="0" lIns="0" bIns="0" rIns="0">
            <a:spAutoFit/>
          </a:bodyPr>
          <a:lstStyle/>
          <a:p>
            <a:pPr algn="l" marL="0" indent="0" lvl="0">
              <a:lnSpc>
                <a:spcPts val="7695"/>
              </a:lnSpc>
            </a:pPr>
            <a:r>
              <a:rPr lang="en-US" b="true" sz="7060">
                <a:solidFill>
                  <a:srgbClr val="FFFFFF"/>
                </a:solidFill>
                <a:latin typeface="Weiss Bold"/>
                <a:ea typeface="Weiss Bold"/>
                <a:cs typeface="Weiss Bold"/>
                <a:sym typeface="Weiss Bold"/>
              </a:rPr>
              <a:t>Tips to Avoid Iberia Seat Selection Fees</a:t>
            </a:r>
          </a:p>
        </p:txBody>
      </p:sp>
      <p:sp>
        <p:nvSpPr>
          <p:cNvPr name="TextBox 7" id="7"/>
          <p:cNvSpPr txBox="true"/>
          <p:nvPr/>
        </p:nvSpPr>
        <p:spPr>
          <a:xfrm rot="0">
            <a:off x="1028700" y="4745144"/>
            <a:ext cx="7069106" cy="1934884"/>
          </a:xfrm>
          <a:prstGeom prst="rect">
            <a:avLst/>
          </a:prstGeom>
        </p:spPr>
        <p:txBody>
          <a:bodyPr anchor="t" rtlCol="false" tIns="0" lIns="0" bIns="0" rIns="0">
            <a:spAutoFit/>
          </a:bodyPr>
          <a:lstStyle/>
          <a:p>
            <a:pPr algn="l" marL="0" indent="0" lvl="0">
              <a:lnSpc>
                <a:spcPts val="3077"/>
              </a:lnSpc>
              <a:spcBef>
                <a:spcPct val="0"/>
              </a:spcBef>
            </a:pPr>
            <a:r>
              <a:rPr lang="en-US" sz="2198">
                <a:solidFill>
                  <a:srgbClr val="FFFFFF"/>
                </a:solidFill>
                <a:latin typeface="Neue Montreal"/>
                <a:ea typeface="Neue Montreal"/>
                <a:cs typeface="Neue Montreal"/>
                <a:sym typeface="Neue Montreal"/>
              </a:rPr>
              <a:t>Understanding the difference between fee-based and fee-free seat selection strategies can save you money on your Iberia flights. By choosing the right fare class, leveraging loyalty benefits, or timing your selection strategically, you can secure your preferred seat without additional charges.</a:t>
            </a:r>
          </a:p>
        </p:txBody>
      </p:sp>
      <p:sp>
        <p:nvSpPr>
          <p:cNvPr name="TextBox 8" id="8"/>
          <p:cNvSpPr txBox="true"/>
          <p:nvPr/>
        </p:nvSpPr>
        <p:spPr>
          <a:xfrm rot="0">
            <a:off x="10032889" y="1472208"/>
            <a:ext cx="5923993" cy="380154"/>
          </a:xfrm>
          <a:prstGeom prst="rect">
            <a:avLst/>
          </a:prstGeom>
        </p:spPr>
        <p:txBody>
          <a:bodyPr anchor="t" rtlCol="false" tIns="0" lIns="0" bIns="0" rIns="0">
            <a:spAutoFit/>
          </a:bodyPr>
          <a:lstStyle/>
          <a:p>
            <a:pPr algn="l" marL="0" indent="0" lvl="0">
              <a:lnSpc>
                <a:spcPts val="3196"/>
              </a:lnSpc>
              <a:spcBef>
                <a:spcPct val="0"/>
              </a:spcBef>
            </a:pPr>
            <a:r>
              <a:rPr lang="en-US" b="true" sz="2283">
                <a:solidFill>
                  <a:srgbClr val="000000"/>
                </a:solidFill>
                <a:latin typeface="Neue Montreal Bold"/>
                <a:ea typeface="Neue Montreal Bold"/>
                <a:cs typeface="Neue Montreal Bold"/>
                <a:sym typeface="Neue Montreal Bold"/>
              </a:rPr>
              <a:t>With Fee (Standard Booking)</a:t>
            </a:r>
          </a:p>
        </p:txBody>
      </p:sp>
      <p:sp>
        <p:nvSpPr>
          <p:cNvPr name="TextBox 9" id="9"/>
          <p:cNvSpPr txBox="true"/>
          <p:nvPr/>
        </p:nvSpPr>
        <p:spPr>
          <a:xfrm rot="0">
            <a:off x="10032889" y="3426285"/>
            <a:ext cx="5923993" cy="380154"/>
          </a:xfrm>
          <a:prstGeom prst="rect">
            <a:avLst/>
          </a:prstGeom>
        </p:spPr>
        <p:txBody>
          <a:bodyPr anchor="t" rtlCol="false" tIns="0" lIns="0" bIns="0" rIns="0">
            <a:spAutoFit/>
          </a:bodyPr>
          <a:lstStyle/>
          <a:p>
            <a:pPr algn="l" marL="0" indent="0" lvl="0">
              <a:lnSpc>
                <a:spcPts val="3196"/>
              </a:lnSpc>
              <a:spcBef>
                <a:spcPct val="0"/>
              </a:spcBef>
            </a:pPr>
            <a:r>
              <a:rPr lang="en-US" b="true" sz="2283">
                <a:solidFill>
                  <a:srgbClr val="000000"/>
                </a:solidFill>
                <a:latin typeface="Neue Montreal Bold"/>
                <a:ea typeface="Neue Montreal Bold"/>
                <a:cs typeface="Neue Montreal Bold"/>
                <a:sym typeface="Neue Montreal Bold"/>
              </a:rPr>
              <a:t>Without Fee (Smart Strategies)</a:t>
            </a:r>
          </a:p>
        </p:txBody>
      </p:sp>
      <p:sp>
        <p:nvSpPr>
          <p:cNvPr name="TextBox 10" id="10"/>
          <p:cNvSpPr txBox="true"/>
          <p:nvPr/>
        </p:nvSpPr>
        <p:spPr>
          <a:xfrm rot="0">
            <a:off x="10751995" y="2003444"/>
            <a:ext cx="6255498" cy="1189396"/>
          </a:xfrm>
          <a:prstGeom prst="rect">
            <a:avLst/>
          </a:prstGeom>
        </p:spPr>
        <p:txBody>
          <a:bodyPr anchor="t" rtlCol="false" tIns="0" lIns="0" bIns="0" rIns="0">
            <a:spAutoFit/>
          </a:bodyPr>
          <a:lstStyle/>
          <a:p>
            <a:pPr algn="l" marL="0" indent="0" lvl="0">
              <a:lnSpc>
                <a:spcPts val="3217"/>
              </a:lnSpc>
              <a:spcBef>
                <a:spcPct val="0"/>
              </a:spcBef>
            </a:pPr>
            <a:r>
              <a:rPr lang="en-US" sz="2298">
                <a:solidFill>
                  <a:srgbClr val="000000"/>
                </a:solidFill>
                <a:latin typeface="Neue Montreal"/>
                <a:ea typeface="Neue Montreal"/>
                <a:cs typeface="Neue Montreal"/>
                <a:sym typeface="Neue Montreal"/>
              </a:rPr>
              <a:t>Basic economy fares typically require Iberia seat selection fees for any advance seat choice, with costs varying by route and seat location</a:t>
            </a:r>
          </a:p>
        </p:txBody>
      </p:sp>
      <p:sp>
        <p:nvSpPr>
          <p:cNvPr name="TextBox 11" id="11"/>
          <p:cNvSpPr txBox="true"/>
          <p:nvPr/>
        </p:nvSpPr>
        <p:spPr>
          <a:xfrm rot="0">
            <a:off x="10751995" y="3957521"/>
            <a:ext cx="6255498" cy="1189396"/>
          </a:xfrm>
          <a:prstGeom prst="rect">
            <a:avLst/>
          </a:prstGeom>
        </p:spPr>
        <p:txBody>
          <a:bodyPr anchor="t" rtlCol="false" tIns="0" lIns="0" bIns="0" rIns="0">
            <a:spAutoFit/>
          </a:bodyPr>
          <a:lstStyle/>
          <a:p>
            <a:pPr algn="l" marL="0" indent="0" lvl="0">
              <a:lnSpc>
                <a:spcPts val="3217"/>
              </a:lnSpc>
              <a:spcBef>
                <a:spcPct val="0"/>
              </a:spcBef>
            </a:pPr>
            <a:r>
              <a:rPr lang="en-US" sz="2298">
                <a:solidFill>
                  <a:srgbClr val="000000"/>
                </a:solidFill>
                <a:latin typeface="Neue Montreal"/>
                <a:ea typeface="Neue Montreal"/>
                <a:cs typeface="Neue Montreal"/>
                <a:sym typeface="Neue Montreal"/>
              </a:rPr>
              <a:t>Book flexible or premium fare classes that include complimentary Iberia seat selection as part of the ticket benefits</a:t>
            </a:r>
          </a:p>
        </p:txBody>
      </p:sp>
      <p:sp>
        <p:nvSpPr>
          <p:cNvPr name="TextBox 12" id="12"/>
          <p:cNvSpPr txBox="true"/>
          <p:nvPr/>
        </p:nvSpPr>
        <p:spPr>
          <a:xfrm rot="0">
            <a:off x="10032889" y="5385636"/>
            <a:ext cx="5923993" cy="380154"/>
          </a:xfrm>
          <a:prstGeom prst="rect">
            <a:avLst/>
          </a:prstGeom>
        </p:spPr>
        <p:txBody>
          <a:bodyPr anchor="t" rtlCol="false" tIns="0" lIns="0" bIns="0" rIns="0">
            <a:spAutoFit/>
          </a:bodyPr>
          <a:lstStyle/>
          <a:p>
            <a:pPr algn="l" marL="0" indent="0" lvl="0">
              <a:lnSpc>
                <a:spcPts val="3196"/>
              </a:lnSpc>
              <a:spcBef>
                <a:spcPct val="0"/>
              </a:spcBef>
            </a:pPr>
            <a:r>
              <a:rPr lang="en-US" b="true" sz="2283">
                <a:solidFill>
                  <a:srgbClr val="000000"/>
                </a:solidFill>
                <a:latin typeface="Neue Montreal Bold"/>
                <a:ea typeface="Neue Montreal Bold"/>
                <a:cs typeface="Neue Montreal Bold"/>
                <a:sym typeface="Neue Montreal Bold"/>
              </a:rPr>
              <a:t>Standard Seat Selection Costs</a:t>
            </a:r>
          </a:p>
        </p:txBody>
      </p:sp>
      <p:sp>
        <p:nvSpPr>
          <p:cNvPr name="TextBox 13" id="13"/>
          <p:cNvSpPr txBox="true"/>
          <p:nvPr/>
        </p:nvSpPr>
        <p:spPr>
          <a:xfrm rot="0">
            <a:off x="10751995" y="5916873"/>
            <a:ext cx="6255498" cy="1189396"/>
          </a:xfrm>
          <a:prstGeom prst="rect">
            <a:avLst/>
          </a:prstGeom>
        </p:spPr>
        <p:txBody>
          <a:bodyPr anchor="t" rtlCol="false" tIns="0" lIns="0" bIns="0" rIns="0">
            <a:spAutoFit/>
          </a:bodyPr>
          <a:lstStyle/>
          <a:p>
            <a:pPr algn="l" marL="0" indent="0" lvl="0">
              <a:lnSpc>
                <a:spcPts val="3217"/>
              </a:lnSpc>
              <a:spcBef>
                <a:spcPct val="0"/>
              </a:spcBef>
            </a:pPr>
            <a:r>
              <a:rPr lang="en-US" sz="2298">
                <a:solidFill>
                  <a:srgbClr val="000000"/>
                </a:solidFill>
                <a:latin typeface="Neue Montreal"/>
                <a:ea typeface="Neue Montreal"/>
                <a:cs typeface="Neue Montreal"/>
                <a:sym typeface="Neue Montreal"/>
              </a:rPr>
              <a:t>Iberia Plus loyalty members enjoy free seat selection perks based on their tier status and accumulated benefits</a:t>
            </a:r>
          </a:p>
        </p:txBody>
      </p:sp>
      <p:sp>
        <p:nvSpPr>
          <p:cNvPr name="TextBox 14" id="14"/>
          <p:cNvSpPr txBox="true"/>
          <p:nvPr/>
        </p:nvSpPr>
        <p:spPr>
          <a:xfrm rot="0">
            <a:off x="10032889" y="7325938"/>
            <a:ext cx="5923993" cy="380154"/>
          </a:xfrm>
          <a:prstGeom prst="rect">
            <a:avLst/>
          </a:prstGeom>
        </p:spPr>
        <p:txBody>
          <a:bodyPr anchor="t" rtlCol="false" tIns="0" lIns="0" bIns="0" rIns="0">
            <a:spAutoFit/>
          </a:bodyPr>
          <a:lstStyle/>
          <a:p>
            <a:pPr algn="l" marL="0" indent="0" lvl="0">
              <a:lnSpc>
                <a:spcPts val="3196"/>
              </a:lnSpc>
              <a:spcBef>
                <a:spcPct val="0"/>
              </a:spcBef>
            </a:pPr>
            <a:r>
              <a:rPr lang="en-US" b="true" sz="2283">
                <a:solidFill>
                  <a:srgbClr val="000000"/>
                </a:solidFill>
                <a:latin typeface="Neue Montreal Bold"/>
                <a:ea typeface="Neue Montreal Bold"/>
                <a:cs typeface="Neue Montreal Bold"/>
                <a:sym typeface="Neue Montreal Bold"/>
              </a:rPr>
              <a:t>Free Selection Options</a:t>
            </a:r>
          </a:p>
        </p:txBody>
      </p:sp>
      <p:sp>
        <p:nvSpPr>
          <p:cNvPr name="TextBox 15" id="15"/>
          <p:cNvSpPr txBox="true"/>
          <p:nvPr/>
        </p:nvSpPr>
        <p:spPr>
          <a:xfrm rot="0">
            <a:off x="10751995" y="7857175"/>
            <a:ext cx="6255498" cy="1189396"/>
          </a:xfrm>
          <a:prstGeom prst="rect">
            <a:avLst/>
          </a:prstGeom>
        </p:spPr>
        <p:txBody>
          <a:bodyPr anchor="t" rtlCol="false" tIns="0" lIns="0" bIns="0" rIns="0">
            <a:spAutoFit/>
          </a:bodyPr>
          <a:lstStyle/>
          <a:p>
            <a:pPr algn="l" marL="0" indent="0" lvl="0">
              <a:lnSpc>
                <a:spcPts val="3217"/>
              </a:lnSpc>
              <a:spcBef>
                <a:spcPct val="0"/>
              </a:spcBef>
            </a:pPr>
            <a:r>
              <a:rPr lang="en-US" sz="2298">
                <a:solidFill>
                  <a:srgbClr val="000000"/>
                </a:solidFill>
                <a:latin typeface="Neue Montreal"/>
                <a:ea typeface="Neue Montreal"/>
                <a:cs typeface="Neue Montreal"/>
                <a:sym typeface="Neue Montreal"/>
              </a:rPr>
              <a:t>Select seats during online check-in or accept complimentary automatic seat assignments if you have flexibility on seating preferences</a:t>
            </a:r>
          </a:p>
        </p:txBody>
      </p:sp>
      <p:sp>
        <p:nvSpPr>
          <p:cNvPr name="Freeform 16" id="16"/>
          <p:cNvSpPr/>
          <p:nvPr/>
        </p:nvSpPr>
        <p:spPr>
          <a:xfrm flipH="false" flipV="false" rot="0">
            <a:off x="15956882" y="278433"/>
            <a:ext cx="2958173" cy="1086293"/>
          </a:xfrm>
          <a:custGeom>
            <a:avLst/>
            <a:gdLst/>
            <a:ahLst/>
            <a:cxnLst/>
            <a:rect r="r" b="b" t="t" l="l"/>
            <a:pathLst>
              <a:path h="1086293" w="2958173">
                <a:moveTo>
                  <a:pt x="0" y="0"/>
                </a:moveTo>
                <a:lnTo>
                  <a:pt x="2958173" y="0"/>
                </a:lnTo>
                <a:lnTo>
                  <a:pt x="2958173" y="1086293"/>
                </a:lnTo>
                <a:lnTo>
                  <a:pt x="0" y="1086293"/>
                </a:lnTo>
                <a:lnTo>
                  <a:pt x="0" y="0"/>
                </a:lnTo>
                <a:close/>
              </a:path>
            </a:pathLst>
          </a:custGeom>
          <a:blipFill>
            <a:blip r:embed="rId3"/>
            <a:stretch>
              <a:fillRect l="0" t="-42229" r="0" b="-98772"/>
            </a:stretch>
          </a:blipFill>
        </p:spPr>
      </p:sp>
      <p:sp>
        <p:nvSpPr>
          <p:cNvPr name="Freeform 17" id="17"/>
          <p:cNvSpPr/>
          <p:nvPr/>
        </p:nvSpPr>
        <p:spPr>
          <a:xfrm flipH="false" flipV="false" rot="-5282627">
            <a:off x="-890468" y="8421362"/>
            <a:ext cx="2259230" cy="2253582"/>
          </a:xfrm>
          <a:custGeom>
            <a:avLst/>
            <a:gdLst/>
            <a:ahLst/>
            <a:cxnLst/>
            <a:rect r="r" b="b" t="t" l="l"/>
            <a:pathLst>
              <a:path h="2253582" w="2259230">
                <a:moveTo>
                  <a:pt x="0" y="0"/>
                </a:moveTo>
                <a:lnTo>
                  <a:pt x="2259230" y="0"/>
                </a:lnTo>
                <a:lnTo>
                  <a:pt x="2259230" y="2253582"/>
                </a:lnTo>
                <a:lnTo>
                  <a:pt x="0" y="22535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8" id="18"/>
          <p:cNvSpPr/>
          <p:nvPr/>
        </p:nvSpPr>
        <p:spPr>
          <a:xfrm flipH="false" flipV="false" rot="-5400000">
            <a:off x="7725476" y="51612"/>
            <a:ext cx="879334" cy="1539935"/>
          </a:xfrm>
          <a:custGeom>
            <a:avLst/>
            <a:gdLst/>
            <a:ahLst/>
            <a:cxnLst/>
            <a:rect r="r" b="b" t="t" l="l"/>
            <a:pathLst>
              <a:path h="1539935" w="879334">
                <a:moveTo>
                  <a:pt x="0" y="0"/>
                </a:moveTo>
                <a:lnTo>
                  <a:pt x="879334" y="0"/>
                </a:lnTo>
                <a:lnTo>
                  <a:pt x="879334" y="1539935"/>
                </a:lnTo>
                <a:lnTo>
                  <a:pt x="0" y="1539935"/>
                </a:lnTo>
                <a:lnTo>
                  <a:pt x="0" y="0"/>
                </a:lnTo>
                <a:close/>
              </a:path>
            </a:pathLst>
          </a:custGeom>
          <a:blipFill>
            <a:blip r:embed="rId6"/>
            <a:stretch>
              <a:fillRect l="0" t="0" r="-119248" b="0"/>
            </a:stretch>
          </a:blipFill>
          <a:ln cap="sq">
            <a:noFill/>
            <a:prstDash val="solid"/>
            <a:miter/>
          </a:ln>
        </p:spPr>
      </p:sp>
      <p:sp>
        <p:nvSpPr>
          <p:cNvPr name="Freeform 19" id="19"/>
          <p:cNvSpPr/>
          <p:nvPr/>
        </p:nvSpPr>
        <p:spPr>
          <a:xfrm flipH="false" flipV="false" rot="0">
            <a:off x="6352" y="0"/>
            <a:ext cx="2044695" cy="858136"/>
          </a:xfrm>
          <a:custGeom>
            <a:avLst/>
            <a:gdLst/>
            <a:ahLst/>
            <a:cxnLst/>
            <a:rect r="r" b="b" t="t" l="l"/>
            <a:pathLst>
              <a:path h="858136" w="2044695">
                <a:moveTo>
                  <a:pt x="0" y="0"/>
                </a:moveTo>
                <a:lnTo>
                  <a:pt x="2044696" y="0"/>
                </a:lnTo>
                <a:lnTo>
                  <a:pt x="2044696" y="858136"/>
                </a:lnTo>
                <a:lnTo>
                  <a:pt x="0" y="858136"/>
                </a:lnTo>
                <a:lnTo>
                  <a:pt x="0" y="0"/>
                </a:lnTo>
                <a:close/>
              </a:path>
            </a:pathLst>
          </a:custGeom>
          <a:blipFill>
            <a:blip r:embed="rId7"/>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184A57"/>
        </a:solidFill>
      </p:bgPr>
    </p:bg>
    <p:spTree>
      <p:nvGrpSpPr>
        <p:cNvPr id="1" name=""/>
        <p:cNvGrpSpPr/>
        <p:nvPr/>
      </p:nvGrpSpPr>
      <p:grpSpPr>
        <a:xfrm>
          <a:off x="0" y="0"/>
          <a:ext cx="0" cy="0"/>
          <a:chOff x="0" y="0"/>
          <a:chExt cx="0" cy="0"/>
        </a:xfrm>
      </p:grpSpPr>
      <p:grpSp>
        <p:nvGrpSpPr>
          <p:cNvPr name="Group 2" id="2"/>
          <p:cNvGrpSpPr/>
          <p:nvPr/>
        </p:nvGrpSpPr>
        <p:grpSpPr>
          <a:xfrm rot="0">
            <a:off x="9648087" y="-430417"/>
            <a:ext cx="5139659" cy="11299155"/>
            <a:chOff x="0" y="0"/>
            <a:chExt cx="796268" cy="1750535"/>
          </a:xfrm>
        </p:grpSpPr>
        <p:sp>
          <p:nvSpPr>
            <p:cNvPr name="Freeform 3" id="3"/>
            <p:cNvSpPr/>
            <p:nvPr/>
          </p:nvSpPr>
          <p:spPr>
            <a:xfrm flipH="false" flipV="false" rot="0">
              <a:off x="0" y="0"/>
              <a:ext cx="796268" cy="1750535"/>
            </a:xfrm>
            <a:custGeom>
              <a:avLst/>
              <a:gdLst/>
              <a:ahLst/>
              <a:cxnLst/>
              <a:rect r="r" b="b" t="t" l="l"/>
              <a:pathLst>
                <a:path h="1750535" w="796268">
                  <a:moveTo>
                    <a:pt x="49708" y="0"/>
                  </a:moveTo>
                  <a:lnTo>
                    <a:pt x="746560" y="0"/>
                  </a:lnTo>
                  <a:cubicBezTo>
                    <a:pt x="774013" y="0"/>
                    <a:pt x="796268" y="22255"/>
                    <a:pt x="796268" y="49708"/>
                  </a:cubicBezTo>
                  <a:lnTo>
                    <a:pt x="796268" y="1700827"/>
                  </a:lnTo>
                  <a:cubicBezTo>
                    <a:pt x="796268" y="1728280"/>
                    <a:pt x="774013" y="1750535"/>
                    <a:pt x="746560" y="1750535"/>
                  </a:cubicBezTo>
                  <a:lnTo>
                    <a:pt x="49708" y="1750535"/>
                  </a:lnTo>
                  <a:cubicBezTo>
                    <a:pt x="36525" y="1750535"/>
                    <a:pt x="23881" y="1745298"/>
                    <a:pt x="14559" y="1735976"/>
                  </a:cubicBezTo>
                  <a:cubicBezTo>
                    <a:pt x="5237" y="1726654"/>
                    <a:pt x="0" y="1714010"/>
                    <a:pt x="0" y="1700827"/>
                  </a:cubicBezTo>
                  <a:lnTo>
                    <a:pt x="0" y="49708"/>
                  </a:lnTo>
                  <a:cubicBezTo>
                    <a:pt x="0" y="36525"/>
                    <a:pt x="5237" y="23881"/>
                    <a:pt x="14559" y="14559"/>
                  </a:cubicBezTo>
                  <a:cubicBezTo>
                    <a:pt x="23881" y="5237"/>
                    <a:pt x="36525" y="0"/>
                    <a:pt x="49708" y="0"/>
                  </a:cubicBezTo>
                  <a:close/>
                </a:path>
              </a:pathLst>
            </a:custGeom>
            <a:blipFill>
              <a:blip r:embed="rId2"/>
              <a:stretch>
                <a:fillRect l="-12655" t="0" r="-12655" b="0"/>
              </a:stretch>
            </a:blipFill>
            <a:ln w="142875" cap="rnd">
              <a:solidFill>
                <a:srgbClr val="FFFFFF"/>
              </a:solidFill>
              <a:prstDash val="solid"/>
              <a:round/>
            </a:ln>
          </p:spPr>
        </p:sp>
      </p:grpSp>
      <p:grpSp>
        <p:nvGrpSpPr>
          <p:cNvPr name="Group 4" id="4"/>
          <p:cNvGrpSpPr/>
          <p:nvPr/>
        </p:nvGrpSpPr>
        <p:grpSpPr>
          <a:xfrm rot="0">
            <a:off x="12690142" y="850957"/>
            <a:ext cx="4314386" cy="2566515"/>
            <a:chOff x="0" y="0"/>
            <a:chExt cx="1136299" cy="675955"/>
          </a:xfrm>
        </p:grpSpPr>
        <p:sp>
          <p:nvSpPr>
            <p:cNvPr name="Freeform 5" id="5"/>
            <p:cNvSpPr/>
            <p:nvPr/>
          </p:nvSpPr>
          <p:spPr>
            <a:xfrm flipH="false" flipV="false" rot="0">
              <a:off x="0" y="0"/>
              <a:ext cx="1136299" cy="675955"/>
            </a:xfrm>
            <a:custGeom>
              <a:avLst/>
              <a:gdLst/>
              <a:ahLst/>
              <a:cxnLst/>
              <a:rect r="r" b="b" t="t" l="l"/>
              <a:pathLst>
                <a:path h="675955" w="1136299">
                  <a:moveTo>
                    <a:pt x="91517" y="0"/>
                  </a:moveTo>
                  <a:lnTo>
                    <a:pt x="1044782" y="0"/>
                  </a:lnTo>
                  <a:cubicBezTo>
                    <a:pt x="1095326" y="0"/>
                    <a:pt x="1136299" y="40973"/>
                    <a:pt x="1136299" y="91517"/>
                  </a:cubicBezTo>
                  <a:lnTo>
                    <a:pt x="1136299" y="584438"/>
                  </a:lnTo>
                  <a:cubicBezTo>
                    <a:pt x="1136299" y="634981"/>
                    <a:pt x="1095326" y="675955"/>
                    <a:pt x="1044782" y="675955"/>
                  </a:cubicBezTo>
                  <a:lnTo>
                    <a:pt x="91517" y="675955"/>
                  </a:lnTo>
                  <a:cubicBezTo>
                    <a:pt x="40973" y="675955"/>
                    <a:pt x="0" y="634981"/>
                    <a:pt x="0" y="584438"/>
                  </a:cubicBezTo>
                  <a:lnTo>
                    <a:pt x="0" y="91517"/>
                  </a:lnTo>
                  <a:cubicBezTo>
                    <a:pt x="0" y="40973"/>
                    <a:pt x="40973" y="0"/>
                    <a:pt x="91517" y="0"/>
                  </a:cubicBezTo>
                  <a:close/>
                </a:path>
              </a:pathLst>
            </a:custGeom>
            <a:solidFill>
              <a:srgbClr val="FFFFFF"/>
            </a:solidFill>
          </p:spPr>
        </p:sp>
        <p:sp>
          <p:nvSpPr>
            <p:cNvPr name="TextBox 6" id="6"/>
            <p:cNvSpPr txBox="true"/>
            <p:nvPr/>
          </p:nvSpPr>
          <p:spPr>
            <a:xfrm>
              <a:off x="0" y="-38100"/>
              <a:ext cx="1136299" cy="714055"/>
            </a:xfrm>
            <a:prstGeom prst="rect">
              <a:avLst/>
            </a:prstGeom>
          </p:spPr>
          <p:txBody>
            <a:bodyPr anchor="ctr" rtlCol="false" tIns="50800" lIns="50800" bIns="50800" rIns="50800"/>
            <a:lstStyle/>
            <a:p>
              <a:pPr algn="ctr" marL="0" indent="0" lvl="0">
                <a:lnSpc>
                  <a:spcPts val="3198"/>
                </a:lnSpc>
              </a:pPr>
            </a:p>
          </p:txBody>
        </p:sp>
      </p:grpSp>
      <p:grpSp>
        <p:nvGrpSpPr>
          <p:cNvPr name="Group 7" id="7"/>
          <p:cNvGrpSpPr/>
          <p:nvPr/>
        </p:nvGrpSpPr>
        <p:grpSpPr>
          <a:xfrm rot="0">
            <a:off x="12690142" y="3722067"/>
            <a:ext cx="4314386" cy="2566515"/>
            <a:chOff x="0" y="0"/>
            <a:chExt cx="1136299" cy="675955"/>
          </a:xfrm>
        </p:grpSpPr>
        <p:sp>
          <p:nvSpPr>
            <p:cNvPr name="Freeform 8" id="8"/>
            <p:cNvSpPr/>
            <p:nvPr/>
          </p:nvSpPr>
          <p:spPr>
            <a:xfrm flipH="false" flipV="false" rot="0">
              <a:off x="0" y="0"/>
              <a:ext cx="1136299" cy="675955"/>
            </a:xfrm>
            <a:custGeom>
              <a:avLst/>
              <a:gdLst/>
              <a:ahLst/>
              <a:cxnLst/>
              <a:rect r="r" b="b" t="t" l="l"/>
              <a:pathLst>
                <a:path h="675955" w="1136299">
                  <a:moveTo>
                    <a:pt x="91517" y="0"/>
                  </a:moveTo>
                  <a:lnTo>
                    <a:pt x="1044782" y="0"/>
                  </a:lnTo>
                  <a:cubicBezTo>
                    <a:pt x="1095326" y="0"/>
                    <a:pt x="1136299" y="40973"/>
                    <a:pt x="1136299" y="91517"/>
                  </a:cubicBezTo>
                  <a:lnTo>
                    <a:pt x="1136299" y="584438"/>
                  </a:lnTo>
                  <a:cubicBezTo>
                    <a:pt x="1136299" y="634981"/>
                    <a:pt x="1095326" y="675955"/>
                    <a:pt x="1044782" y="675955"/>
                  </a:cubicBezTo>
                  <a:lnTo>
                    <a:pt x="91517" y="675955"/>
                  </a:lnTo>
                  <a:cubicBezTo>
                    <a:pt x="40973" y="675955"/>
                    <a:pt x="0" y="634981"/>
                    <a:pt x="0" y="584438"/>
                  </a:cubicBezTo>
                  <a:lnTo>
                    <a:pt x="0" y="91517"/>
                  </a:lnTo>
                  <a:cubicBezTo>
                    <a:pt x="0" y="40973"/>
                    <a:pt x="40973" y="0"/>
                    <a:pt x="91517" y="0"/>
                  </a:cubicBezTo>
                  <a:close/>
                </a:path>
              </a:pathLst>
            </a:custGeom>
            <a:solidFill>
              <a:srgbClr val="FFFFFF"/>
            </a:solidFill>
          </p:spPr>
        </p:sp>
        <p:sp>
          <p:nvSpPr>
            <p:cNvPr name="TextBox 9" id="9"/>
            <p:cNvSpPr txBox="true"/>
            <p:nvPr/>
          </p:nvSpPr>
          <p:spPr>
            <a:xfrm>
              <a:off x="0" y="-38100"/>
              <a:ext cx="1136299" cy="714055"/>
            </a:xfrm>
            <a:prstGeom prst="rect">
              <a:avLst/>
            </a:prstGeom>
          </p:spPr>
          <p:txBody>
            <a:bodyPr anchor="ctr" rtlCol="false" tIns="50800" lIns="50800" bIns="50800" rIns="50800"/>
            <a:lstStyle/>
            <a:p>
              <a:pPr algn="ctr" marL="0" indent="0" lvl="0">
                <a:lnSpc>
                  <a:spcPts val="3198"/>
                </a:lnSpc>
              </a:pPr>
            </a:p>
          </p:txBody>
        </p:sp>
      </p:grpSp>
      <p:grpSp>
        <p:nvGrpSpPr>
          <p:cNvPr name="Group 10" id="10"/>
          <p:cNvGrpSpPr/>
          <p:nvPr/>
        </p:nvGrpSpPr>
        <p:grpSpPr>
          <a:xfrm rot="0">
            <a:off x="12690142" y="6593177"/>
            <a:ext cx="4314386" cy="3036855"/>
            <a:chOff x="0" y="0"/>
            <a:chExt cx="1136299" cy="799830"/>
          </a:xfrm>
        </p:grpSpPr>
        <p:sp>
          <p:nvSpPr>
            <p:cNvPr name="Freeform 11" id="11"/>
            <p:cNvSpPr/>
            <p:nvPr/>
          </p:nvSpPr>
          <p:spPr>
            <a:xfrm flipH="false" flipV="false" rot="0">
              <a:off x="0" y="0"/>
              <a:ext cx="1136299" cy="799830"/>
            </a:xfrm>
            <a:custGeom>
              <a:avLst/>
              <a:gdLst/>
              <a:ahLst/>
              <a:cxnLst/>
              <a:rect r="r" b="b" t="t" l="l"/>
              <a:pathLst>
                <a:path h="799830" w="1136299">
                  <a:moveTo>
                    <a:pt x="91517" y="0"/>
                  </a:moveTo>
                  <a:lnTo>
                    <a:pt x="1044782" y="0"/>
                  </a:lnTo>
                  <a:cubicBezTo>
                    <a:pt x="1095326" y="0"/>
                    <a:pt x="1136299" y="40973"/>
                    <a:pt x="1136299" y="91517"/>
                  </a:cubicBezTo>
                  <a:lnTo>
                    <a:pt x="1136299" y="708313"/>
                  </a:lnTo>
                  <a:cubicBezTo>
                    <a:pt x="1136299" y="758857"/>
                    <a:pt x="1095326" y="799830"/>
                    <a:pt x="1044782" y="799830"/>
                  </a:cubicBezTo>
                  <a:lnTo>
                    <a:pt x="91517" y="799830"/>
                  </a:lnTo>
                  <a:cubicBezTo>
                    <a:pt x="40973" y="799830"/>
                    <a:pt x="0" y="758857"/>
                    <a:pt x="0" y="708313"/>
                  </a:cubicBezTo>
                  <a:lnTo>
                    <a:pt x="0" y="91517"/>
                  </a:lnTo>
                  <a:cubicBezTo>
                    <a:pt x="0" y="40973"/>
                    <a:pt x="40973" y="0"/>
                    <a:pt x="91517" y="0"/>
                  </a:cubicBezTo>
                  <a:close/>
                </a:path>
              </a:pathLst>
            </a:custGeom>
            <a:solidFill>
              <a:srgbClr val="FFFFFF"/>
            </a:solidFill>
          </p:spPr>
        </p:sp>
        <p:sp>
          <p:nvSpPr>
            <p:cNvPr name="TextBox 12" id="12"/>
            <p:cNvSpPr txBox="true"/>
            <p:nvPr/>
          </p:nvSpPr>
          <p:spPr>
            <a:xfrm>
              <a:off x="0" y="-38100"/>
              <a:ext cx="1136299" cy="837930"/>
            </a:xfrm>
            <a:prstGeom prst="rect">
              <a:avLst/>
            </a:prstGeom>
          </p:spPr>
          <p:txBody>
            <a:bodyPr anchor="ctr" rtlCol="false" tIns="50800" lIns="50800" bIns="50800" rIns="50800"/>
            <a:lstStyle/>
            <a:p>
              <a:pPr algn="ctr" marL="0" indent="0" lvl="0">
                <a:lnSpc>
                  <a:spcPts val="3198"/>
                </a:lnSpc>
              </a:pPr>
            </a:p>
          </p:txBody>
        </p:sp>
      </p:grpSp>
      <p:sp>
        <p:nvSpPr>
          <p:cNvPr name="TextBox 13" id="13"/>
          <p:cNvSpPr txBox="true"/>
          <p:nvPr/>
        </p:nvSpPr>
        <p:spPr>
          <a:xfrm rot="0">
            <a:off x="1230459" y="6505992"/>
            <a:ext cx="7372182" cy="2250297"/>
          </a:xfrm>
          <a:prstGeom prst="rect">
            <a:avLst/>
          </a:prstGeom>
        </p:spPr>
        <p:txBody>
          <a:bodyPr anchor="t" rtlCol="false" tIns="0" lIns="0" bIns="0" rIns="0">
            <a:spAutoFit/>
          </a:bodyPr>
          <a:lstStyle/>
          <a:p>
            <a:pPr algn="l" marL="0" indent="0" lvl="0">
              <a:lnSpc>
                <a:spcPts val="8779"/>
              </a:lnSpc>
            </a:pPr>
            <a:r>
              <a:rPr lang="en-US" b="true" sz="7769">
                <a:solidFill>
                  <a:srgbClr val="FFFFFF"/>
                </a:solidFill>
                <a:latin typeface="Weiss Bold"/>
                <a:ea typeface="Weiss Bold"/>
                <a:cs typeface="Weiss Bold"/>
                <a:sym typeface="Weiss Bold"/>
              </a:rPr>
              <a:t>Summary of Key Points</a:t>
            </a:r>
          </a:p>
        </p:txBody>
      </p:sp>
      <p:sp>
        <p:nvSpPr>
          <p:cNvPr name="TextBox 14" id="14"/>
          <p:cNvSpPr txBox="true"/>
          <p:nvPr/>
        </p:nvSpPr>
        <p:spPr>
          <a:xfrm rot="0">
            <a:off x="1230459" y="1826348"/>
            <a:ext cx="7069106" cy="3265611"/>
          </a:xfrm>
          <a:prstGeom prst="rect">
            <a:avLst/>
          </a:prstGeom>
        </p:spPr>
        <p:txBody>
          <a:bodyPr anchor="t" rtlCol="false" tIns="0" lIns="0" bIns="0" rIns="0">
            <a:spAutoFit/>
          </a:bodyPr>
          <a:lstStyle/>
          <a:p>
            <a:pPr algn="l" marL="0" indent="0" lvl="0">
              <a:lnSpc>
                <a:spcPts val="3230"/>
              </a:lnSpc>
              <a:spcBef>
                <a:spcPct val="0"/>
              </a:spcBef>
            </a:pPr>
            <a:r>
              <a:rPr lang="en-US" sz="2307">
                <a:solidFill>
                  <a:srgbClr val="FFFFFF"/>
                </a:solidFill>
                <a:latin typeface="Neue Montreal"/>
                <a:ea typeface="Neue Montreal"/>
                <a:cs typeface="Neue Montreal"/>
                <a:sym typeface="Neue Montreal"/>
              </a:rPr>
              <a:t>Understanding </a:t>
            </a:r>
            <a:r>
              <a:rPr lang="en-US" sz="2307" u="sng">
                <a:solidFill>
                  <a:srgbClr val="FFFFFF"/>
                </a:solidFill>
                <a:latin typeface="Neue Montreal"/>
                <a:ea typeface="Neue Montreal"/>
                <a:cs typeface="Neue Montreal"/>
                <a:sym typeface="Neue Montreal"/>
                <a:hlinkClick r:id="rId3" tooltip="https://www.airflypolicy.com/seat-selection/iberia-airlines-seat-selection"/>
              </a:rPr>
              <a:t>Iberia seat selection</a:t>
            </a:r>
            <a:r>
              <a:rPr lang="en-US" sz="2307">
                <a:solidFill>
                  <a:srgbClr val="FFFFFF"/>
                </a:solidFill>
                <a:latin typeface="Neue Montreal"/>
                <a:ea typeface="Neue Montreal"/>
                <a:cs typeface="Neue Montreal"/>
                <a:sym typeface="Neue Montreal"/>
              </a:rPr>
              <a:t> timing and fees helps you plan your journey better. Online seat selection typically opens 24 hours before departure, giving you the opportunity to secure your preferred spot. While some seats may incur an Iberia seat selection fee depending on route and fare class, strategic booking choices can help minimize costs. Being informed about your options ensures a smoother travel experience.</a:t>
            </a:r>
          </a:p>
        </p:txBody>
      </p:sp>
      <p:sp>
        <p:nvSpPr>
          <p:cNvPr name="TextBox 15" id="15"/>
          <p:cNvSpPr txBox="true"/>
          <p:nvPr/>
        </p:nvSpPr>
        <p:spPr>
          <a:xfrm rot="0">
            <a:off x="13156150" y="1712048"/>
            <a:ext cx="3382369" cy="935355"/>
          </a:xfrm>
          <a:prstGeom prst="rect">
            <a:avLst/>
          </a:prstGeom>
        </p:spPr>
        <p:txBody>
          <a:bodyPr anchor="t" rtlCol="false" tIns="0" lIns="0" bIns="0" rIns="0">
            <a:spAutoFit/>
          </a:bodyPr>
          <a:lstStyle/>
          <a:p>
            <a:pPr algn="ctr" marL="0" indent="0" lvl="0">
              <a:lnSpc>
                <a:spcPts val="2520"/>
              </a:lnSpc>
              <a:spcBef>
                <a:spcPct val="0"/>
              </a:spcBef>
            </a:pPr>
            <a:r>
              <a:rPr lang="en-US" sz="1800">
                <a:solidFill>
                  <a:srgbClr val="000000"/>
                </a:solidFill>
                <a:latin typeface="Neue Montreal"/>
                <a:ea typeface="Neue Montreal"/>
                <a:cs typeface="Neue Montreal"/>
                <a:sym typeface="Neue Montreal"/>
              </a:rPr>
              <a:t>Iberia seat selection online opens 24 hours before your flight for most passengers</a:t>
            </a:r>
          </a:p>
        </p:txBody>
      </p:sp>
      <p:sp>
        <p:nvSpPr>
          <p:cNvPr name="TextBox 16" id="16"/>
          <p:cNvSpPr txBox="true"/>
          <p:nvPr/>
        </p:nvSpPr>
        <p:spPr>
          <a:xfrm rot="0">
            <a:off x="13156150" y="4583158"/>
            <a:ext cx="3382369" cy="621030"/>
          </a:xfrm>
          <a:prstGeom prst="rect">
            <a:avLst/>
          </a:prstGeom>
        </p:spPr>
        <p:txBody>
          <a:bodyPr anchor="t" rtlCol="false" tIns="0" lIns="0" bIns="0" rIns="0">
            <a:spAutoFit/>
          </a:bodyPr>
          <a:lstStyle/>
          <a:p>
            <a:pPr algn="ctr" marL="0" indent="0" lvl="0">
              <a:lnSpc>
                <a:spcPts val="2520"/>
              </a:lnSpc>
              <a:spcBef>
                <a:spcPct val="0"/>
              </a:spcBef>
            </a:pPr>
            <a:r>
              <a:rPr lang="en-US" sz="1800">
                <a:solidFill>
                  <a:srgbClr val="000000"/>
                </a:solidFill>
                <a:latin typeface="Neue Montreal"/>
                <a:ea typeface="Neue Montreal"/>
                <a:cs typeface="Neue Montreal"/>
                <a:sym typeface="Neue Montreal"/>
              </a:rPr>
              <a:t>Iberia seat selection fee varies by seat type, route, and your fare class</a:t>
            </a:r>
          </a:p>
        </p:txBody>
      </p:sp>
      <p:sp>
        <p:nvSpPr>
          <p:cNvPr name="TextBox 17" id="17"/>
          <p:cNvSpPr txBox="true"/>
          <p:nvPr/>
        </p:nvSpPr>
        <p:spPr>
          <a:xfrm rot="0">
            <a:off x="12817528" y="1188033"/>
            <a:ext cx="4059613" cy="380154"/>
          </a:xfrm>
          <a:prstGeom prst="rect">
            <a:avLst/>
          </a:prstGeom>
        </p:spPr>
        <p:txBody>
          <a:bodyPr anchor="t" rtlCol="false" tIns="0" lIns="0" bIns="0" rIns="0">
            <a:spAutoFit/>
          </a:bodyPr>
          <a:lstStyle/>
          <a:p>
            <a:pPr algn="ctr" marL="0" indent="0" lvl="0">
              <a:lnSpc>
                <a:spcPts val="3196"/>
              </a:lnSpc>
              <a:spcBef>
                <a:spcPct val="0"/>
              </a:spcBef>
            </a:pPr>
            <a:r>
              <a:rPr lang="en-US" b="true" sz="2283">
                <a:solidFill>
                  <a:srgbClr val="184A57"/>
                </a:solidFill>
                <a:latin typeface="Neue Montreal Bold"/>
                <a:ea typeface="Neue Montreal Bold"/>
                <a:cs typeface="Neue Montreal Bold"/>
                <a:sym typeface="Neue Montreal Bold"/>
              </a:rPr>
              <a:t>24-Hour Window</a:t>
            </a:r>
          </a:p>
        </p:txBody>
      </p:sp>
      <p:sp>
        <p:nvSpPr>
          <p:cNvPr name="TextBox 18" id="18"/>
          <p:cNvSpPr txBox="true"/>
          <p:nvPr/>
        </p:nvSpPr>
        <p:spPr>
          <a:xfrm rot="0">
            <a:off x="12817528" y="4059142"/>
            <a:ext cx="4059613" cy="380154"/>
          </a:xfrm>
          <a:prstGeom prst="rect">
            <a:avLst/>
          </a:prstGeom>
        </p:spPr>
        <p:txBody>
          <a:bodyPr anchor="t" rtlCol="false" tIns="0" lIns="0" bIns="0" rIns="0">
            <a:spAutoFit/>
          </a:bodyPr>
          <a:lstStyle/>
          <a:p>
            <a:pPr algn="ctr" marL="0" indent="0" lvl="0">
              <a:lnSpc>
                <a:spcPts val="3196"/>
              </a:lnSpc>
              <a:spcBef>
                <a:spcPct val="0"/>
              </a:spcBef>
            </a:pPr>
            <a:r>
              <a:rPr lang="en-US" b="true" sz="2283">
                <a:solidFill>
                  <a:srgbClr val="184A57"/>
                </a:solidFill>
                <a:latin typeface="Neue Montreal Bold"/>
                <a:ea typeface="Neue Montreal Bold"/>
                <a:cs typeface="Neue Montreal Bold"/>
                <a:sym typeface="Neue Montreal Bold"/>
              </a:rPr>
              <a:t>Fees May Apply</a:t>
            </a:r>
          </a:p>
        </p:txBody>
      </p:sp>
      <p:sp>
        <p:nvSpPr>
          <p:cNvPr name="TextBox 19" id="19"/>
          <p:cNvSpPr txBox="true"/>
          <p:nvPr/>
        </p:nvSpPr>
        <p:spPr>
          <a:xfrm rot="0">
            <a:off x="13156150" y="7879715"/>
            <a:ext cx="3382369" cy="935355"/>
          </a:xfrm>
          <a:prstGeom prst="rect">
            <a:avLst/>
          </a:prstGeom>
        </p:spPr>
        <p:txBody>
          <a:bodyPr anchor="t" rtlCol="false" tIns="0" lIns="0" bIns="0" rIns="0">
            <a:spAutoFit/>
          </a:bodyPr>
          <a:lstStyle/>
          <a:p>
            <a:pPr algn="ctr" marL="0" indent="0" lvl="0">
              <a:lnSpc>
                <a:spcPts val="2520"/>
              </a:lnSpc>
              <a:spcBef>
                <a:spcPct val="0"/>
              </a:spcBef>
            </a:pPr>
            <a:r>
              <a:rPr lang="en-US" sz="1800">
                <a:solidFill>
                  <a:srgbClr val="000000"/>
                </a:solidFill>
                <a:latin typeface="Neue Montreal"/>
                <a:ea typeface="Neue Montreal"/>
                <a:cs typeface="Neue Montreal"/>
                <a:sym typeface="Neue Montreal"/>
              </a:rPr>
              <a:t>Higher fare classes and Iberia Plus loyalty status can unlock free seat selection perks</a:t>
            </a:r>
          </a:p>
        </p:txBody>
      </p:sp>
      <p:sp>
        <p:nvSpPr>
          <p:cNvPr name="TextBox 20" id="20"/>
          <p:cNvSpPr txBox="true"/>
          <p:nvPr/>
        </p:nvSpPr>
        <p:spPr>
          <a:xfrm rot="0">
            <a:off x="12817528" y="6930252"/>
            <a:ext cx="4059613" cy="380154"/>
          </a:xfrm>
          <a:prstGeom prst="rect">
            <a:avLst/>
          </a:prstGeom>
        </p:spPr>
        <p:txBody>
          <a:bodyPr anchor="t" rtlCol="false" tIns="0" lIns="0" bIns="0" rIns="0">
            <a:spAutoFit/>
          </a:bodyPr>
          <a:lstStyle/>
          <a:p>
            <a:pPr algn="ctr" marL="0" indent="0" lvl="0">
              <a:lnSpc>
                <a:spcPts val="3196"/>
              </a:lnSpc>
              <a:spcBef>
                <a:spcPct val="0"/>
              </a:spcBef>
            </a:pPr>
            <a:r>
              <a:rPr lang="en-US" b="true" sz="2283">
                <a:solidFill>
                  <a:srgbClr val="184A57"/>
                </a:solidFill>
                <a:latin typeface="Neue Montreal Bold"/>
                <a:ea typeface="Neue Montreal Bold"/>
                <a:cs typeface="Neue Montreal Bold"/>
                <a:sym typeface="Neue Montreal Bold"/>
              </a:rPr>
              <a:t>Save with Perks &amp; Loyalty</a:t>
            </a:r>
          </a:p>
        </p:txBody>
      </p:sp>
      <p:sp>
        <p:nvSpPr>
          <p:cNvPr name="Freeform 21" id="21"/>
          <p:cNvSpPr/>
          <p:nvPr/>
        </p:nvSpPr>
        <p:spPr>
          <a:xfrm flipH="false" flipV="false" rot="0">
            <a:off x="8046675" y="343092"/>
            <a:ext cx="2958173" cy="1054048"/>
          </a:xfrm>
          <a:custGeom>
            <a:avLst/>
            <a:gdLst/>
            <a:ahLst/>
            <a:cxnLst/>
            <a:rect r="r" b="b" t="t" l="l"/>
            <a:pathLst>
              <a:path h="1054048" w="2958173">
                <a:moveTo>
                  <a:pt x="0" y="0"/>
                </a:moveTo>
                <a:lnTo>
                  <a:pt x="2958173" y="0"/>
                </a:lnTo>
                <a:lnTo>
                  <a:pt x="2958173" y="1054047"/>
                </a:lnTo>
                <a:lnTo>
                  <a:pt x="0" y="1054047"/>
                </a:lnTo>
                <a:lnTo>
                  <a:pt x="0" y="0"/>
                </a:lnTo>
                <a:close/>
              </a:path>
            </a:pathLst>
          </a:custGeom>
          <a:blipFill>
            <a:blip r:embed="rId4"/>
            <a:stretch>
              <a:fillRect l="0" t="-46580" r="0" b="-101794"/>
            </a:stretch>
          </a:blipFill>
        </p:spPr>
      </p:sp>
      <p:sp>
        <p:nvSpPr>
          <p:cNvPr name="Freeform 22" id="22"/>
          <p:cNvSpPr/>
          <p:nvPr/>
        </p:nvSpPr>
        <p:spPr>
          <a:xfrm flipH="false" flipV="false" rot="860290">
            <a:off x="-1225538" y="-978241"/>
            <a:ext cx="2649288" cy="2642664"/>
          </a:xfrm>
          <a:custGeom>
            <a:avLst/>
            <a:gdLst/>
            <a:ahLst/>
            <a:cxnLst/>
            <a:rect r="r" b="b" t="t" l="l"/>
            <a:pathLst>
              <a:path h="2642664" w="2649288">
                <a:moveTo>
                  <a:pt x="0" y="0"/>
                </a:moveTo>
                <a:lnTo>
                  <a:pt x="2649288" y="0"/>
                </a:lnTo>
                <a:lnTo>
                  <a:pt x="2649288" y="2642665"/>
                </a:lnTo>
                <a:lnTo>
                  <a:pt x="0" y="26426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3" id="23"/>
          <p:cNvSpPr/>
          <p:nvPr/>
        </p:nvSpPr>
        <p:spPr>
          <a:xfrm flipH="false" flipV="false" rot="-9610806">
            <a:off x="16908068" y="8757559"/>
            <a:ext cx="2649288" cy="2642664"/>
          </a:xfrm>
          <a:custGeom>
            <a:avLst/>
            <a:gdLst/>
            <a:ahLst/>
            <a:cxnLst/>
            <a:rect r="r" b="b" t="t" l="l"/>
            <a:pathLst>
              <a:path h="2642664" w="2649288">
                <a:moveTo>
                  <a:pt x="0" y="0"/>
                </a:moveTo>
                <a:lnTo>
                  <a:pt x="2649288" y="0"/>
                </a:lnTo>
                <a:lnTo>
                  <a:pt x="2649288" y="2642664"/>
                </a:lnTo>
                <a:lnTo>
                  <a:pt x="0" y="264266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4" id="24"/>
          <p:cNvSpPr/>
          <p:nvPr/>
        </p:nvSpPr>
        <p:spPr>
          <a:xfrm flipH="false" flipV="false" rot="0">
            <a:off x="6352" y="0"/>
            <a:ext cx="2044695" cy="858136"/>
          </a:xfrm>
          <a:custGeom>
            <a:avLst/>
            <a:gdLst/>
            <a:ahLst/>
            <a:cxnLst/>
            <a:rect r="r" b="b" t="t" l="l"/>
            <a:pathLst>
              <a:path h="858136" w="2044695">
                <a:moveTo>
                  <a:pt x="0" y="0"/>
                </a:moveTo>
                <a:lnTo>
                  <a:pt x="2044696" y="0"/>
                </a:lnTo>
                <a:lnTo>
                  <a:pt x="2044696" y="858136"/>
                </a:lnTo>
                <a:lnTo>
                  <a:pt x="0" y="858136"/>
                </a:lnTo>
                <a:lnTo>
                  <a:pt x="0" y="0"/>
                </a:lnTo>
                <a:close/>
              </a:path>
            </a:pathLst>
          </a:custGeom>
          <a:blipFill>
            <a:blip r:embed="rId7"/>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66" r="0" b="-666"/>
            </a:stretch>
          </a:blipFill>
        </p:spPr>
      </p:sp>
      <p:sp>
        <p:nvSpPr>
          <p:cNvPr name="TextBox 3" id="3"/>
          <p:cNvSpPr txBox="true"/>
          <p:nvPr/>
        </p:nvSpPr>
        <p:spPr>
          <a:xfrm rot="0">
            <a:off x="1855785" y="971550"/>
            <a:ext cx="3395194" cy="439652"/>
          </a:xfrm>
          <a:prstGeom prst="rect">
            <a:avLst/>
          </a:prstGeom>
        </p:spPr>
        <p:txBody>
          <a:bodyPr anchor="t" rtlCol="false" tIns="0" lIns="0" bIns="0" rIns="0">
            <a:spAutoFit/>
          </a:bodyPr>
          <a:lstStyle/>
          <a:p>
            <a:pPr algn="l" marL="0" indent="0" lvl="0">
              <a:lnSpc>
                <a:spcPts val="3541"/>
              </a:lnSpc>
              <a:spcBef>
                <a:spcPct val="0"/>
              </a:spcBef>
            </a:pPr>
            <a:r>
              <a:rPr lang="en-US" sz="2529">
                <a:solidFill>
                  <a:srgbClr val="FFFFFF"/>
                </a:solidFill>
                <a:latin typeface="Neue Montreal"/>
                <a:ea typeface="Neue Montreal"/>
                <a:cs typeface="Neue Montreal"/>
                <a:sym typeface="Neue Montreal"/>
              </a:rPr>
              <a:t>Iberia Seat Selection</a:t>
            </a:r>
          </a:p>
        </p:txBody>
      </p:sp>
      <p:sp>
        <p:nvSpPr>
          <p:cNvPr name="TextBox 4" id="4"/>
          <p:cNvSpPr txBox="true"/>
          <p:nvPr/>
        </p:nvSpPr>
        <p:spPr>
          <a:xfrm rot="0">
            <a:off x="2251157" y="2630759"/>
            <a:ext cx="13785687" cy="2661954"/>
          </a:xfrm>
          <a:prstGeom prst="rect">
            <a:avLst/>
          </a:prstGeom>
        </p:spPr>
        <p:txBody>
          <a:bodyPr anchor="t" rtlCol="false" tIns="0" lIns="0" bIns="0" rIns="0">
            <a:spAutoFit/>
          </a:bodyPr>
          <a:lstStyle/>
          <a:p>
            <a:pPr algn="ctr" marL="0" indent="0" lvl="0">
              <a:lnSpc>
                <a:spcPts val="20415"/>
              </a:lnSpc>
            </a:pPr>
            <a:r>
              <a:rPr lang="en-US" sz="18729">
                <a:solidFill>
                  <a:srgbClr val="FFFFFF"/>
                </a:solidFill>
                <a:latin typeface="Weiss"/>
                <a:ea typeface="Weiss"/>
                <a:cs typeface="Weiss"/>
                <a:sym typeface="Weiss"/>
              </a:rPr>
              <a:t>Thank You!</a:t>
            </a:r>
          </a:p>
        </p:txBody>
      </p:sp>
      <p:sp>
        <p:nvSpPr>
          <p:cNvPr name="TextBox 5" id="5"/>
          <p:cNvSpPr txBox="true"/>
          <p:nvPr/>
        </p:nvSpPr>
        <p:spPr>
          <a:xfrm rot="0">
            <a:off x="3645476" y="5076825"/>
            <a:ext cx="10997048" cy="1033672"/>
          </a:xfrm>
          <a:prstGeom prst="rect">
            <a:avLst/>
          </a:prstGeom>
        </p:spPr>
        <p:txBody>
          <a:bodyPr anchor="t" rtlCol="false" tIns="0" lIns="0" bIns="0" rIns="0">
            <a:spAutoFit/>
          </a:bodyPr>
          <a:lstStyle/>
          <a:p>
            <a:pPr algn="ctr" marL="0" indent="0" lvl="0">
              <a:lnSpc>
                <a:spcPts val="4120"/>
              </a:lnSpc>
              <a:spcBef>
                <a:spcPct val="0"/>
              </a:spcBef>
            </a:pPr>
            <a:r>
              <a:rPr lang="en-US" sz="2943" spc="-58">
                <a:solidFill>
                  <a:srgbClr val="FFFFFF"/>
                </a:solidFill>
                <a:latin typeface="Neue Montreal"/>
                <a:ea typeface="Neue Montreal"/>
                <a:cs typeface="Neue Montreal"/>
                <a:sym typeface="Neue Montreal"/>
              </a:rPr>
              <a:t>Book and select your seats early for the best Iberia seat selection experience!</a:t>
            </a:r>
          </a:p>
        </p:txBody>
      </p:sp>
      <p:sp>
        <p:nvSpPr>
          <p:cNvPr name="TextBox 6" id="6"/>
          <p:cNvSpPr txBox="true"/>
          <p:nvPr/>
        </p:nvSpPr>
        <p:spPr>
          <a:xfrm rot="0">
            <a:off x="1855785" y="7474744"/>
            <a:ext cx="5316154" cy="1335926"/>
          </a:xfrm>
          <a:prstGeom prst="rect">
            <a:avLst/>
          </a:prstGeom>
        </p:spPr>
        <p:txBody>
          <a:bodyPr anchor="t" rtlCol="false" tIns="0" lIns="0" bIns="0" rIns="0">
            <a:spAutoFit/>
          </a:bodyPr>
          <a:lstStyle/>
          <a:p>
            <a:pPr algn="l" marL="0" indent="0" lvl="0">
              <a:lnSpc>
                <a:spcPts val="3541"/>
              </a:lnSpc>
            </a:pPr>
            <a:r>
              <a:rPr lang="en-US" sz="2529" spc="-50" u="sng">
                <a:solidFill>
                  <a:srgbClr val="FFFFFF"/>
                </a:solidFill>
                <a:latin typeface="Neue Montreal"/>
                <a:ea typeface="Neue Montreal"/>
                <a:cs typeface="Neue Montreal"/>
                <a:sym typeface="Neue Montreal"/>
                <a:hlinkClick r:id="rId3" tooltip="https://www.airflypolicy.com"/>
              </a:rPr>
              <a:t>www.airflypolicy.com</a:t>
            </a:r>
          </a:p>
          <a:p>
            <a:pPr algn="l" marL="0" indent="0" lvl="0">
              <a:lnSpc>
                <a:spcPts val="3541"/>
              </a:lnSpc>
            </a:pPr>
            <a:r>
              <a:rPr lang="en-US" sz="2529" spc="-50">
                <a:solidFill>
                  <a:srgbClr val="FFFFFF"/>
                </a:solidFill>
                <a:latin typeface="Neue Montreal"/>
                <a:ea typeface="Neue Montreal"/>
                <a:cs typeface="Neue Montreal"/>
                <a:sym typeface="Neue Montreal"/>
              </a:rPr>
              <a:t>+1-888-212-0809 </a:t>
            </a:r>
          </a:p>
          <a:p>
            <a:pPr algn="l" marL="0" indent="0" lvl="0">
              <a:lnSpc>
                <a:spcPts val="3541"/>
              </a:lnSpc>
            </a:pPr>
            <a:r>
              <a:rPr lang="en-US" sz="2529" spc="-50">
                <a:solidFill>
                  <a:srgbClr val="FFFFFF"/>
                </a:solidFill>
                <a:latin typeface="Neue Montreal"/>
                <a:ea typeface="Neue Montreal"/>
                <a:cs typeface="Neue Montreal"/>
                <a:sym typeface="Neue Montreal"/>
              </a:rPr>
              <a:t>info@airflypolicy.com</a:t>
            </a:r>
          </a:p>
        </p:txBody>
      </p:sp>
      <p:sp>
        <p:nvSpPr>
          <p:cNvPr name="TextBox 7" id="7"/>
          <p:cNvSpPr txBox="true"/>
          <p:nvPr/>
        </p:nvSpPr>
        <p:spPr>
          <a:xfrm rot="0">
            <a:off x="1855785" y="6835947"/>
            <a:ext cx="5188911" cy="440576"/>
          </a:xfrm>
          <a:prstGeom prst="rect">
            <a:avLst/>
          </a:prstGeom>
        </p:spPr>
        <p:txBody>
          <a:bodyPr anchor="t" rtlCol="false" tIns="0" lIns="0" bIns="0" rIns="0">
            <a:spAutoFit/>
          </a:bodyPr>
          <a:lstStyle/>
          <a:p>
            <a:pPr algn="l" marL="0" indent="0" lvl="0">
              <a:lnSpc>
                <a:spcPts val="3541"/>
              </a:lnSpc>
              <a:spcBef>
                <a:spcPct val="0"/>
              </a:spcBef>
            </a:pPr>
            <a:r>
              <a:rPr lang="en-US" b="true" sz="2529" spc="-50">
                <a:solidFill>
                  <a:srgbClr val="FFFFFF"/>
                </a:solidFill>
                <a:latin typeface="Neue Montreal Bold"/>
                <a:ea typeface="Neue Montreal Bold"/>
                <a:cs typeface="Neue Montreal Bold"/>
                <a:sym typeface="Neue Montreal Bold"/>
              </a:rPr>
              <a:t>Contact:</a:t>
            </a:r>
          </a:p>
        </p:txBody>
      </p:sp>
      <p:sp>
        <p:nvSpPr>
          <p:cNvPr name="Freeform 8" id="8"/>
          <p:cNvSpPr/>
          <p:nvPr/>
        </p:nvSpPr>
        <p:spPr>
          <a:xfrm flipH="false" flipV="false" rot="4576385">
            <a:off x="15820820" y="-1499596"/>
            <a:ext cx="4208381" cy="4197860"/>
          </a:xfrm>
          <a:custGeom>
            <a:avLst/>
            <a:gdLst/>
            <a:ahLst/>
            <a:cxnLst/>
            <a:rect r="r" b="b" t="t" l="l"/>
            <a:pathLst>
              <a:path h="4197860" w="4208381">
                <a:moveTo>
                  <a:pt x="0" y="0"/>
                </a:moveTo>
                <a:lnTo>
                  <a:pt x="4208381" y="0"/>
                </a:lnTo>
                <a:lnTo>
                  <a:pt x="4208381" y="4197860"/>
                </a:lnTo>
                <a:lnTo>
                  <a:pt x="0" y="41978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13736435" y="501676"/>
            <a:ext cx="2958173" cy="1054048"/>
          </a:xfrm>
          <a:custGeom>
            <a:avLst/>
            <a:gdLst/>
            <a:ahLst/>
            <a:cxnLst/>
            <a:rect r="r" b="b" t="t" l="l"/>
            <a:pathLst>
              <a:path h="1054048" w="2958173">
                <a:moveTo>
                  <a:pt x="0" y="0"/>
                </a:moveTo>
                <a:lnTo>
                  <a:pt x="2958173" y="0"/>
                </a:lnTo>
                <a:lnTo>
                  <a:pt x="2958173" y="1054048"/>
                </a:lnTo>
                <a:lnTo>
                  <a:pt x="0" y="1054048"/>
                </a:lnTo>
                <a:lnTo>
                  <a:pt x="0" y="0"/>
                </a:lnTo>
                <a:close/>
              </a:path>
            </a:pathLst>
          </a:custGeom>
          <a:blipFill>
            <a:blip r:embed="rId6"/>
            <a:stretch>
              <a:fillRect l="0" t="-46580" r="0" b="-101794"/>
            </a:stretch>
          </a:blipFill>
        </p:spPr>
      </p:sp>
      <p:sp>
        <p:nvSpPr>
          <p:cNvPr name="Freeform 10" id="10"/>
          <p:cNvSpPr/>
          <p:nvPr/>
        </p:nvSpPr>
        <p:spPr>
          <a:xfrm flipH="false" flipV="false" rot="0">
            <a:off x="-1102387" y="9759976"/>
            <a:ext cx="2958173" cy="1054048"/>
          </a:xfrm>
          <a:custGeom>
            <a:avLst/>
            <a:gdLst/>
            <a:ahLst/>
            <a:cxnLst/>
            <a:rect r="r" b="b" t="t" l="l"/>
            <a:pathLst>
              <a:path h="1054048" w="2958173">
                <a:moveTo>
                  <a:pt x="0" y="0"/>
                </a:moveTo>
                <a:lnTo>
                  <a:pt x="2958172" y="0"/>
                </a:lnTo>
                <a:lnTo>
                  <a:pt x="2958172" y="1054048"/>
                </a:lnTo>
                <a:lnTo>
                  <a:pt x="0" y="1054048"/>
                </a:lnTo>
                <a:lnTo>
                  <a:pt x="0" y="0"/>
                </a:lnTo>
                <a:close/>
              </a:path>
            </a:pathLst>
          </a:custGeom>
          <a:blipFill>
            <a:blip r:embed="rId6"/>
            <a:stretch>
              <a:fillRect l="0" t="-46580" r="0" b="-101794"/>
            </a:stretch>
          </a:blipFill>
        </p:spPr>
      </p:sp>
      <p:sp>
        <p:nvSpPr>
          <p:cNvPr name="Freeform 11" id="11"/>
          <p:cNvSpPr/>
          <p:nvPr/>
        </p:nvSpPr>
        <p:spPr>
          <a:xfrm flipH="false" flipV="false" rot="-404862">
            <a:off x="-965711" y="2568501"/>
            <a:ext cx="1931423" cy="1926594"/>
          </a:xfrm>
          <a:custGeom>
            <a:avLst/>
            <a:gdLst/>
            <a:ahLst/>
            <a:cxnLst/>
            <a:rect r="r" b="b" t="t" l="l"/>
            <a:pathLst>
              <a:path h="1926594" w="1931423">
                <a:moveTo>
                  <a:pt x="0" y="0"/>
                </a:moveTo>
                <a:lnTo>
                  <a:pt x="1931422" y="0"/>
                </a:lnTo>
                <a:lnTo>
                  <a:pt x="1931422" y="1926595"/>
                </a:lnTo>
                <a:lnTo>
                  <a:pt x="0" y="192659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6352" y="0"/>
            <a:ext cx="2044695" cy="858136"/>
          </a:xfrm>
          <a:custGeom>
            <a:avLst/>
            <a:gdLst/>
            <a:ahLst/>
            <a:cxnLst/>
            <a:rect r="r" b="b" t="t" l="l"/>
            <a:pathLst>
              <a:path h="858136" w="2044695">
                <a:moveTo>
                  <a:pt x="0" y="0"/>
                </a:moveTo>
                <a:lnTo>
                  <a:pt x="2044696" y="0"/>
                </a:lnTo>
                <a:lnTo>
                  <a:pt x="2044696" y="858136"/>
                </a:lnTo>
                <a:lnTo>
                  <a:pt x="0" y="858136"/>
                </a:lnTo>
                <a:lnTo>
                  <a:pt x="0" y="0"/>
                </a:lnTo>
                <a:close/>
              </a:path>
            </a:pathLst>
          </a:custGeom>
          <a:blipFill>
            <a:blip r:embed="rId9"/>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DAHK8yV3iWk</dc:identifier>
  <dcterms:modified xsi:type="dcterms:W3CDTF">2011-08-01T06:04:30Z</dcterms:modified>
  <cp:revision>1</cp:revision>
  <dc:title>When can I select my seat on Iberia?</dc:title>
</cp:coreProperties>
</file>