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Arimo Bold" charset="1" panose="020B0704020202020204"/>
      <p:regular r:id="rId11"/>
    </p:embeddedFont>
    <p:embeddedFont>
      <p:font typeface="Arimo" charset="1" panose="020B0604020202020204"/>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gamma.app/?utm_source=made-with-gamma" TargetMode="External" Type="http://schemas.openxmlformats.org/officeDocument/2006/relationships/hyperlink"/><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https://www.realmapinfo.com/property-line-surveying" TargetMode="External" Type="http://schemas.openxmlformats.org/officeDocument/2006/relationships/hyperlink"/><Relationship Id="rId8" Target="https://www.realmapinfo.com/property-line-surveying"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15.png" Type="http://schemas.openxmlformats.org/officeDocument/2006/relationships/image"/><Relationship Id="rId14" Target="../media/image16.png" Type="http://schemas.openxmlformats.org/officeDocument/2006/relationships/image"/><Relationship Id="rId15" Target="../media/image17.svg" Type="http://schemas.openxmlformats.org/officeDocument/2006/relationships/image"/><Relationship Id="rId2" Target="../media/image1.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www.realmapinfo.com/property-line-surveying" TargetMode="External" Type="http://schemas.openxmlformats.org/officeDocument/2006/relationships/hyperlink"/><Relationship Id="rId4" Target="https://www.realmapinfo.com/certified-plot-plans" TargetMode="External" Type="http://schemas.openxmlformats.org/officeDocument/2006/relationships/hyperlink"/><Relationship Id="rId5" Target="../media/image1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gamma.app/?utm_source=made-with-gamma" TargetMode="External" Type="http://schemas.openxmlformats.org/officeDocument/2006/relationships/hyperlink"/><Relationship Id="rId4" Target="../media/image2.png" Type="http://schemas.openxmlformats.org/officeDocument/2006/relationships/image"/><Relationship Id="rId5" Target="../media/image22.png" Type="http://schemas.openxmlformats.org/officeDocument/2006/relationships/image"/><Relationship Id="rId6" Target="https://maps.app.goo.gl/NGS94KX8qEpUxeH99" TargetMode="External" Type="http://schemas.openxmlformats.org/officeDocument/2006/relationships/hyperlink"/><Relationship Id="rId7" Target="https://maps.app.goo.gl/Jhh8Gtddk9YCZ5PF8"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alpha val="90196"/>
              </a:srgbClr>
            </a:solidFill>
          </p:spPr>
        </p:sp>
      </p:grpSp>
      <p:grpSp>
        <p:nvGrpSpPr>
          <p:cNvPr name="Group 6" id="6"/>
          <p:cNvGrpSpPr/>
          <p:nvPr/>
        </p:nvGrpSpPr>
        <p:grpSpPr>
          <a:xfrm rot="0">
            <a:off x="16049015" y="9686925"/>
            <a:ext cx="2153260" cy="514350"/>
            <a:chOff x="0" y="0"/>
            <a:chExt cx="2871013" cy="685800"/>
          </a:xfrm>
        </p:grpSpPr>
        <p:sp>
          <p:nvSpPr>
            <p:cNvPr name="Freeform 7" id="7" descr="preencoded.png">
              <a:hlinkClick r:id="rId3"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4"/>
              <a:stretch>
                <a:fillRect l="0" t="0" r="-1" b="0"/>
              </a:stretch>
            </a:blipFill>
          </p:spPr>
        </p:sp>
      </p:grpSp>
      <p:grpSp>
        <p:nvGrpSpPr>
          <p:cNvPr name="Group 8" id="8"/>
          <p:cNvGrpSpPr/>
          <p:nvPr/>
        </p:nvGrpSpPr>
        <p:grpSpPr>
          <a:xfrm rot="0">
            <a:off x="11430000" y="0"/>
            <a:ext cx="6858000" cy="10287000"/>
            <a:chOff x="0" y="0"/>
            <a:chExt cx="9144000" cy="13716000"/>
          </a:xfrm>
        </p:grpSpPr>
        <p:sp>
          <p:nvSpPr>
            <p:cNvPr name="Freeform 9" id="9" descr="preencoded.png"/>
            <p:cNvSpPr/>
            <p:nvPr/>
          </p:nvSpPr>
          <p:spPr>
            <a:xfrm flipH="false" flipV="false" rot="0">
              <a:off x="0" y="0"/>
              <a:ext cx="9144000" cy="13716000"/>
            </a:xfrm>
            <a:custGeom>
              <a:avLst/>
              <a:gdLst/>
              <a:ahLst/>
              <a:cxnLst/>
              <a:rect r="r" b="b" t="t" l="l"/>
              <a:pathLst>
                <a:path h="13716000" w="9144000">
                  <a:moveTo>
                    <a:pt x="0" y="0"/>
                  </a:moveTo>
                  <a:lnTo>
                    <a:pt x="9144000" y="0"/>
                  </a:lnTo>
                  <a:lnTo>
                    <a:pt x="9144000" y="13716000"/>
                  </a:lnTo>
                  <a:lnTo>
                    <a:pt x="0" y="13716000"/>
                  </a:lnTo>
                  <a:lnTo>
                    <a:pt x="0" y="0"/>
                  </a:lnTo>
                  <a:close/>
                </a:path>
              </a:pathLst>
            </a:custGeom>
            <a:blipFill>
              <a:blip r:embed="rId5"/>
              <a:stretch>
                <a:fillRect l="0" t="0" r="0" b="0"/>
              </a:stretch>
            </a:blipFill>
          </p:spPr>
        </p:sp>
      </p:grpSp>
      <p:sp>
        <p:nvSpPr>
          <p:cNvPr name="Freeform 10" id="10"/>
          <p:cNvSpPr/>
          <p:nvPr/>
        </p:nvSpPr>
        <p:spPr>
          <a:xfrm flipH="false" flipV="false" rot="0">
            <a:off x="1162961" y="302252"/>
            <a:ext cx="4621828" cy="2071854"/>
          </a:xfrm>
          <a:custGeom>
            <a:avLst/>
            <a:gdLst/>
            <a:ahLst/>
            <a:cxnLst/>
            <a:rect r="r" b="b" t="t" l="l"/>
            <a:pathLst>
              <a:path h="2071854" w="4621828">
                <a:moveTo>
                  <a:pt x="0" y="0"/>
                </a:moveTo>
                <a:lnTo>
                  <a:pt x="4621828" y="0"/>
                </a:lnTo>
                <a:lnTo>
                  <a:pt x="4621828" y="2071854"/>
                </a:lnTo>
                <a:lnTo>
                  <a:pt x="0" y="2071854"/>
                </a:lnTo>
                <a:lnTo>
                  <a:pt x="0" y="0"/>
                </a:lnTo>
                <a:close/>
              </a:path>
            </a:pathLst>
          </a:custGeom>
          <a:blipFill>
            <a:blip r:embed="rId6"/>
            <a:stretch>
              <a:fillRect l="0" t="0" r="0" b="0"/>
            </a:stretch>
          </a:blipFill>
        </p:spPr>
      </p:sp>
      <p:sp>
        <p:nvSpPr>
          <p:cNvPr name="TextBox 11" id="11"/>
          <p:cNvSpPr txBox="true"/>
          <p:nvPr/>
        </p:nvSpPr>
        <p:spPr>
          <a:xfrm rot="0">
            <a:off x="992238" y="3307261"/>
            <a:ext cx="9445523" cy="1776412"/>
          </a:xfrm>
          <a:prstGeom prst="rect">
            <a:avLst/>
          </a:prstGeom>
        </p:spPr>
        <p:txBody>
          <a:bodyPr anchor="t" rtlCol="false" tIns="0" lIns="0" bIns="0" rIns="0">
            <a:spAutoFit/>
          </a:bodyPr>
          <a:lstStyle/>
          <a:p>
            <a:pPr algn="l">
              <a:lnSpc>
                <a:spcPts val="6937"/>
              </a:lnSpc>
            </a:pPr>
            <a:r>
              <a:rPr lang="en-US" sz="5562" b="true">
                <a:solidFill>
                  <a:srgbClr val="505468"/>
                </a:solidFill>
                <a:latin typeface="Arimo Bold"/>
                <a:ea typeface="Arimo Bold"/>
                <a:cs typeface="Arimo Bold"/>
                <a:sym typeface="Arimo Bold"/>
              </a:rPr>
              <a:t>Residential Property Surveying Services</a:t>
            </a:r>
          </a:p>
        </p:txBody>
      </p:sp>
      <p:sp>
        <p:nvSpPr>
          <p:cNvPr name="TextBox 12" id="12"/>
          <p:cNvSpPr txBox="true"/>
          <p:nvPr/>
        </p:nvSpPr>
        <p:spPr>
          <a:xfrm rot="0">
            <a:off x="992238" y="5456787"/>
            <a:ext cx="9445523" cy="881063"/>
          </a:xfrm>
          <a:prstGeom prst="rect">
            <a:avLst/>
          </a:prstGeom>
        </p:spPr>
        <p:txBody>
          <a:bodyPr anchor="t" rtlCol="false" tIns="0" lIns="0" bIns="0" rIns="0">
            <a:spAutoFit/>
          </a:bodyPr>
          <a:lstStyle/>
          <a:p>
            <a:pPr algn="l">
              <a:lnSpc>
                <a:spcPts val="3562"/>
              </a:lnSpc>
            </a:pPr>
            <a:r>
              <a:rPr lang="en-US" sz="2187">
                <a:solidFill>
                  <a:srgbClr val="5B5F71"/>
                </a:solidFill>
                <a:latin typeface="Arimo"/>
                <a:ea typeface="Arimo"/>
                <a:cs typeface="Arimo"/>
                <a:sym typeface="Arimo"/>
              </a:rPr>
              <a:t>Fully licensed and insured. Over 50 years of combined experience. Serving Middlesex, Norfolk, Essex, Plymouth, and Worcester Counties, MA.</a:t>
            </a:r>
          </a:p>
        </p:txBody>
      </p:sp>
      <p:sp>
        <p:nvSpPr>
          <p:cNvPr name="TextBox 13" id="13"/>
          <p:cNvSpPr txBox="true"/>
          <p:nvPr/>
        </p:nvSpPr>
        <p:spPr>
          <a:xfrm rot="0">
            <a:off x="992238" y="6709324"/>
            <a:ext cx="9445523" cy="3119596"/>
          </a:xfrm>
          <a:prstGeom prst="rect">
            <a:avLst/>
          </a:prstGeom>
        </p:spPr>
        <p:txBody>
          <a:bodyPr anchor="t" rtlCol="false" tIns="0" lIns="0" bIns="0" rIns="0">
            <a:spAutoFit/>
          </a:bodyPr>
          <a:lstStyle/>
          <a:p>
            <a:pPr algn="l">
              <a:lnSpc>
                <a:spcPts val="3561"/>
              </a:lnSpc>
            </a:pPr>
            <a:r>
              <a:rPr lang="en-US" sz="2187">
                <a:solidFill>
                  <a:srgbClr val="5B5F71"/>
                </a:solidFill>
                <a:latin typeface="Arimo"/>
                <a:ea typeface="Arimo"/>
                <a:cs typeface="Arimo"/>
                <a:sym typeface="Arimo"/>
              </a:rPr>
              <a:t>A </a:t>
            </a:r>
            <a:r>
              <a:rPr lang="en-US" b="true" sz="2187" u="sng">
                <a:solidFill>
                  <a:srgbClr val="5B5F71"/>
                </a:solidFill>
                <a:latin typeface="Arimo Bold"/>
                <a:ea typeface="Arimo Bold"/>
                <a:cs typeface="Arimo Bold"/>
                <a:sym typeface="Arimo Bold"/>
                <a:hlinkClick r:id="rId7" tooltip="https://www.realmapinfo.com/property-line-surveying"/>
              </a:rPr>
              <a:t>Residentia</a:t>
            </a:r>
            <a:r>
              <a:rPr lang="en-US" b="true" sz="2187" u="sng">
                <a:solidFill>
                  <a:srgbClr val="5B5F71"/>
                </a:solidFill>
                <a:latin typeface="Arimo Bold"/>
                <a:ea typeface="Arimo Bold"/>
                <a:cs typeface="Arimo Bold"/>
                <a:sym typeface="Arimo Bold"/>
                <a:hlinkClick r:id="rId8" tooltip="https://www.realmapinfo.com/property-line-surveying"/>
              </a:rPr>
              <a:t>l Property Survey</a:t>
            </a:r>
            <a:r>
              <a:rPr lang="en-US" sz="2187" b="true">
                <a:solidFill>
                  <a:srgbClr val="5B5F71"/>
                </a:solidFill>
                <a:latin typeface="Arimo Bold"/>
                <a:ea typeface="Arimo Bold"/>
                <a:cs typeface="Arimo Bold"/>
                <a:sym typeface="Arimo Bold"/>
              </a:rPr>
              <a:t> </a:t>
            </a:r>
            <a:r>
              <a:rPr lang="en-US" sz="2187">
                <a:solidFill>
                  <a:srgbClr val="5B5F71"/>
                </a:solidFill>
                <a:latin typeface="Arimo"/>
                <a:ea typeface="Arimo"/>
                <a:cs typeface="Arimo"/>
                <a:sym typeface="Arimo"/>
              </a:rPr>
              <a:t>is an essential step for homeowners, buyers, and developers who need accurate information about property boundaries and features. This type of survey provides detailed measurements, identifies structures, and highlights any encroachments or easements that may affect the property. It is especially important before construction, renovation, or property transactions to ensure compliance with local regulations.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alpha val="90196"/>
              </a:srgbClr>
            </a:solidFill>
          </p:spPr>
        </p:sp>
      </p:grpSp>
      <p:grpSp>
        <p:nvGrpSpPr>
          <p:cNvPr name="Group 6" id="6"/>
          <p:cNvGrpSpPr/>
          <p:nvPr/>
        </p:nvGrpSpPr>
        <p:grpSpPr>
          <a:xfrm rot="0">
            <a:off x="0" y="0"/>
            <a:ext cx="6858000" cy="10287000"/>
            <a:chOff x="0" y="0"/>
            <a:chExt cx="9144000" cy="13716000"/>
          </a:xfrm>
        </p:grpSpPr>
        <p:sp>
          <p:nvSpPr>
            <p:cNvPr name="Freeform 7" id="7" descr="preencoded.png"/>
            <p:cNvSpPr/>
            <p:nvPr/>
          </p:nvSpPr>
          <p:spPr>
            <a:xfrm flipH="false" flipV="false" rot="0">
              <a:off x="0" y="0"/>
              <a:ext cx="9144000" cy="13716000"/>
            </a:xfrm>
            <a:custGeom>
              <a:avLst/>
              <a:gdLst/>
              <a:ahLst/>
              <a:cxnLst/>
              <a:rect r="r" b="b" t="t" l="l"/>
              <a:pathLst>
                <a:path h="13716000" w="9144000">
                  <a:moveTo>
                    <a:pt x="0" y="0"/>
                  </a:moveTo>
                  <a:lnTo>
                    <a:pt x="9144000" y="0"/>
                  </a:lnTo>
                  <a:lnTo>
                    <a:pt x="9144000" y="13716000"/>
                  </a:lnTo>
                  <a:lnTo>
                    <a:pt x="0" y="13716000"/>
                  </a:lnTo>
                  <a:lnTo>
                    <a:pt x="0" y="0"/>
                  </a:lnTo>
                  <a:close/>
                </a:path>
              </a:pathLst>
            </a:custGeom>
            <a:blipFill>
              <a:blip r:embed="rId3"/>
              <a:stretch>
                <a:fillRect l="0" t="0" r="0" b="0"/>
              </a:stretch>
            </a:blipFill>
          </p:spPr>
        </p:sp>
      </p:grpSp>
      <p:sp>
        <p:nvSpPr>
          <p:cNvPr name="TextBox 8" id="8"/>
          <p:cNvSpPr txBox="true"/>
          <p:nvPr/>
        </p:nvSpPr>
        <p:spPr>
          <a:xfrm rot="0">
            <a:off x="7850238" y="856212"/>
            <a:ext cx="7033917" cy="658263"/>
          </a:xfrm>
          <a:prstGeom prst="rect">
            <a:avLst/>
          </a:prstGeom>
        </p:spPr>
        <p:txBody>
          <a:bodyPr anchor="t" rtlCol="false" tIns="0" lIns="0" bIns="0" rIns="0">
            <a:spAutoFit/>
          </a:bodyPr>
          <a:lstStyle/>
          <a:p>
            <a:pPr algn="l">
              <a:lnSpc>
                <a:spcPts val="4875"/>
              </a:lnSpc>
            </a:pPr>
            <a:r>
              <a:rPr lang="en-US" sz="3875" b="true">
                <a:solidFill>
                  <a:srgbClr val="505468"/>
                </a:solidFill>
                <a:latin typeface="Arimo Bold"/>
                <a:ea typeface="Arimo Bold"/>
                <a:cs typeface="Arimo Bold"/>
                <a:sym typeface="Arimo Bold"/>
              </a:rPr>
              <a:t>Why Choose RealMapInfo LLC</a:t>
            </a:r>
          </a:p>
        </p:txBody>
      </p:sp>
      <p:grpSp>
        <p:nvGrpSpPr>
          <p:cNvPr name="Group 9" id="9"/>
          <p:cNvGrpSpPr/>
          <p:nvPr/>
        </p:nvGrpSpPr>
        <p:grpSpPr>
          <a:xfrm rot="0">
            <a:off x="7845476" y="1718072"/>
            <a:ext cx="9455048" cy="1822847"/>
            <a:chOff x="0" y="0"/>
            <a:chExt cx="12606731" cy="2430462"/>
          </a:xfrm>
        </p:grpSpPr>
        <p:sp>
          <p:nvSpPr>
            <p:cNvPr name="Freeform 10" id="10"/>
            <p:cNvSpPr/>
            <p:nvPr/>
          </p:nvSpPr>
          <p:spPr>
            <a:xfrm flipH="false" flipV="false" rot="0">
              <a:off x="6350" y="6350"/>
              <a:ext cx="12594082" cy="2417699"/>
            </a:xfrm>
            <a:custGeom>
              <a:avLst/>
              <a:gdLst/>
              <a:ahLst/>
              <a:cxnLst/>
              <a:rect r="r" b="b" t="t" l="l"/>
              <a:pathLst>
                <a:path h="2417699" w="12594082">
                  <a:moveTo>
                    <a:pt x="0" y="111125"/>
                  </a:moveTo>
                  <a:cubicBezTo>
                    <a:pt x="0" y="49784"/>
                    <a:pt x="49911" y="0"/>
                    <a:pt x="111633" y="0"/>
                  </a:cubicBezTo>
                  <a:lnTo>
                    <a:pt x="12482449" y="0"/>
                  </a:lnTo>
                  <a:cubicBezTo>
                    <a:pt x="12544044" y="0"/>
                    <a:pt x="12594082" y="49784"/>
                    <a:pt x="12594082" y="111125"/>
                  </a:cubicBezTo>
                  <a:lnTo>
                    <a:pt x="12594082" y="2306574"/>
                  </a:lnTo>
                  <a:cubicBezTo>
                    <a:pt x="12594082" y="2367915"/>
                    <a:pt x="12544171" y="2417699"/>
                    <a:pt x="12482449" y="2417699"/>
                  </a:cubicBezTo>
                  <a:lnTo>
                    <a:pt x="111633" y="2417699"/>
                  </a:lnTo>
                  <a:cubicBezTo>
                    <a:pt x="50038" y="2417699"/>
                    <a:pt x="0" y="2367915"/>
                    <a:pt x="0" y="2306574"/>
                  </a:cubicBezTo>
                  <a:close/>
                </a:path>
              </a:pathLst>
            </a:custGeom>
            <a:solidFill>
              <a:srgbClr val="E2E3E9"/>
            </a:solidFill>
          </p:spPr>
        </p:sp>
        <p:sp>
          <p:nvSpPr>
            <p:cNvPr name="Freeform 11" id="11"/>
            <p:cNvSpPr/>
            <p:nvPr/>
          </p:nvSpPr>
          <p:spPr>
            <a:xfrm flipH="false" flipV="false" rot="0">
              <a:off x="0" y="0"/>
              <a:ext cx="12606782" cy="2430399"/>
            </a:xfrm>
            <a:custGeom>
              <a:avLst/>
              <a:gdLst/>
              <a:ahLst/>
              <a:cxnLst/>
              <a:rect r="r" b="b" t="t" l="l"/>
              <a:pathLst>
                <a:path h="2430399" w="12606782">
                  <a:moveTo>
                    <a:pt x="0" y="117475"/>
                  </a:moveTo>
                  <a:cubicBezTo>
                    <a:pt x="0" y="52578"/>
                    <a:pt x="52832" y="0"/>
                    <a:pt x="117983" y="0"/>
                  </a:cubicBezTo>
                  <a:lnTo>
                    <a:pt x="12488799" y="0"/>
                  </a:lnTo>
                  <a:lnTo>
                    <a:pt x="12488799" y="6350"/>
                  </a:lnTo>
                  <a:lnTo>
                    <a:pt x="12488799" y="0"/>
                  </a:lnTo>
                  <a:cubicBezTo>
                    <a:pt x="12553950" y="0"/>
                    <a:pt x="12606782" y="52578"/>
                    <a:pt x="12606782" y="117475"/>
                  </a:cubicBezTo>
                  <a:lnTo>
                    <a:pt x="12600432" y="117475"/>
                  </a:lnTo>
                  <a:lnTo>
                    <a:pt x="12606782" y="117475"/>
                  </a:lnTo>
                  <a:lnTo>
                    <a:pt x="12606782" y="2312924"/>
                  </a:lnTo>
                  <a:lnTo>
                    <a:pt x="12600432" y="2312924"/>
                  </a:lnTo>
                  <a:lnTo>
                    <a:pt x="12606782" y="2312924"/>
                  </a:lnTo>
                  <a:cubicBezTo>
                    <a:pt x="12606782" y="2377821"/>
                    <a:pt x="12553950" y="2430399"/>
                    <a:pt x="12488799" y="2430399"/>
                  </a:cubicBezTo>
                  <a:lnTo>
                    <a:pt x="12488799" y="2424049"/>
                  </a:lnTo>
                  <a:lnTo>
                    <a:pt x="12488799" y="2430399"/>
                  </a:lnTo>
                  <a:lnTo>
                    <a:pt x="117983" y="2430399"/>
                  </a:lnTo>
                  <a:lnTo>
                    <a:pt x="117983" y="2424049"/>
                  </a:lnTo>
                  <a:lnTo>
                    <a:pt x="117983" y="2430399"/>
                  </a:lnTo>
                  <a:cubicBezTo>
                    <a:pt x="52832" y="2430399"/>
                    <a:pt x="0" y="2377821"/>
                    <a:pt x="0" y="2312924"/>
                  </a:cubicBezTo>
                  <a:lnTo>
                    <a:pt x="0" y="117475"/>
                  </a:lnTo>
                  <a:lnTo>
                    <a:pt x="6350" y="117475"/>
                  </a:lnTo>
                  <a:lnTo>
                    <a:pt x="0" y="117475"/>
                  </a:lnTo>
                  <a:moveTo>
                    <a:pt x="12700" y="117475"/>
                  </a:moveTo>
                  <a:lnTo>
                    <a:pt x="12700" y="2312924"/>
                  </a:lnTo>
                  <a:lnTo>
                    <a:pt x="6350" y="2312924"/>
                  </a:lnTo>
                  <a:lnTo>
                    <a:pt x="12700" y="2312924"/>
                  </a:lnTo>
                  <a:cubicBezTo>
                    <a:pt x="12700" y="2370836"/>
                    <a:pt x="59817" y="2417699"/>
                    <a:pt x="117983" y="2417699"/>
                  </a:cubicBezTo>
                  <a:lnTo>
                    <a:pt x="12488799" y="2417699"/>
                  </a:lnTo>
                  <a:cubicBezTo>
                    <a:pt x="12546965" y="2417699"/>
                    <a:pt x="12594082" y="2370709"/>
                    <a:pt x="12594082" y="2312924"/>
                  </a:cubicBezTo>
                  <a:lnTo>
                    <a:pt x="12594082" y="117475"/>
                  </a:lnTo>
                  <a:cubicBezTo>
                    <a:pt x="12594082" y="59563"/>
                    <a:pt x="12546965" y="12700"/>
                    <a:pt x="12488799" y="12700"/>
                  </a:cubicBezTo>
                  <a:lnTo>
                    <a:pt x="117983" y="12700"/>
                  </a:lnTo>
                  <a:lnTo>
                    <a:pt x="117983" y="6350"/>
                  </a:lnTo>
                  <a:lnTo>
                    <a:pt x="117983" y="12700"/>
                  </a:lnTo>
                  <a:cubicBezTo>
                    <a:pt x="59817" y="12700"/>
                    <a:pt x="12700" y="59690"/>
                    <a:pt x="12700" y="117475"/>
                  </a:cubicBezTo>
                  <a:close/>
                </a:path>
              </a:pathLst>
            </a:custGeom>
            <a:solidFill>
              <a:srgbClr val="C8C9CF"/>
            </a:solidFill>
          </p:spPr>
        </p:sp>
      </p:grpSp>
      <p:grpSp>
        <p:nvGrpSpPr>
          <p:cNvPr name="Group 12" id="12"/>
          <p:cNvGrpSpPr/>
          <p:nvPr/>
        </p:nvGrpSpPr>
        <p:grpSpPr>
          <a:xfrm rot="0">
            <a:off x="8058150" y="1930746"/>
            <a:ext cx="595312" cy="595312"/>
            <a:chOff x="0" y="0"/>
            <a:chExt cx="793750" cy="793750"/>
          </a:xfrm>
        </p:grpSpPr>
        <p:sp>
          <p:nvSpPr>
            <p:cNvPr name="Freeform 13" id="13" descr="preencoded.png"/>
            <p:cNvSpPr/>
            <p:nvPr/>
          </p:nvSpPr>
          <p:spPr>
            <a:xfrm flipH="false" flipV="false" rot="0">
              <a:off x="0" y="0"/>
              <a:ext cx="793750" cy="793750"/>
            </a:xfrm>
            <a:custGeom>
              <a:avLst/>
              <a:gdLst/>
              <a:ahLst/>
              <a:cxnLst/>
              <a:rect r="r" b="b" t="t" l="l"/>
              <a:pathLst>
                <a:path h="793750" w="793750">
                  <a:moveTo>
                    <a:pt x="0" y="0"/>
                  </a:moveTo>
                  <a:lnTo>
                    <a:pt x="793750" y="0"/>
                  </a:lnTo>
                  <a:lnTo>
                    <a:pt x="793750" y="793750"/>
                  </a:lnTo>
                  <a:lnTo>
                    <a:pt x="0" y="793750"/>
                  </a:lnTo>
                  <a:lnTo>
                    <a:pt x="0" y="0"/>
                  </a:lnTo>
                  <a:close/>
                </a:path>
              </a:pathLst>
            </a:custGeom>
            <a:blipFill>
              <a:blip r:embed="rId4"/>
              <a:stretch>
                <a:fillRect l="0" t="0" r="0" b="0"/>
              </a:stretch>
            </a:blipFill>
          </p:spPr>
        </p:sp>
      </p:grpSp>
      <p:sp>
        <p:nvSpPr>
          <p:cNvPr name="Freeform 14" id="14" descr="preencoded.png"/>
          <p:cNvSpPr/>
          <p:nvPr/>
        </p:nvSpPr>
        <p:spPr>
          <a:xfrm flipH="false" flipV="false" rot="0">
            <a:off x="8221866" y="2094462"/>
            <a:ext cx="267891" cy="267891"/>
          </a:xfrm>
          <a:custGeom>
            <a:avLst/>
            <a:gdLst/>
            <a:ahLst/>
            <a:cxnLst/>
            <a:rect r="r" b="b" t="t" l="l"/>
            <a:pathLst>
              <a:path h="267891" w="267891">
                <a:moveTo>
                  <a:pt x="0" y="0"/>
                </a:moveTo>
                <a:lnTo>
                  <a:pt x="267890" y="0"/>
                </a:lnTo>
                <a:lnTo>
                  <a:pt x="267890" y="267890"/>
                </a:lnTo>
                <a:lnTo>
                  <a:pt x="0" y="267890"/>
                </a:lnTo>
                <a:lnTo>
                  <a:pt x="0" y="0"/>
                </a:lnTo>
                <a:close/>
              </a:path>
            </a:pathLst>
          </a:custGeom>
          <a:blipFill>
            <a:blip r:embed="rId5">
              <a:extLst>
                <a:ext uri="{96DAC541-7B7A-43D3-8B79-37D633B846F1}">
                  <asvg:svgBlip xmlns:asvg="http://schemas.microsoft.com/office/drawing/2016/SVG/main" r:embed="rId6"/>
                </a:ext>
              </a:extLst>
            </a:blip>
            <a:stretch>
              <a:fillRect l="-6897" t="0" r="-6894" b="0"/>
            </a:stretch>
          </a:blipFill>
        </p:spPr>
      </p:sp>
      <p:sp>
        <p:nvSpPr>
          <p:cNvPr name="TextBox 15" id="15"/>
          <p:cNvSpPr txBox="true"/>
          <p:nvPr/>
        </p:nvSpPr>
        <p:spPr>
          <a:xfrm rot="0">
            <a:off x="8058150" y="2636339"/>
            <a:ext cx="2480815" cy="338585"/>
          </a:xfrm>
          <a:prstGeom prst="rect">
            <a:avLst/>
          </a:prstGeom>
        </p:spPr>
        <p:txBody>
          <a:bodyPr anchor="t" rtlCol="false" tIns="0" lIns="0" bIns="0" rIns="0">
            <a:spAutoFit/>
          </a:bodyPr>
          <a:lstStyle/>
          <a:p>
            <a:pPr algn="l">
              <a:lnSpc>
                <a:spcPts val="2437"/>
              </a:lnSpc>
            </a:pPr>
            <a:r>
              <a:rPr lang="en-US" sz="1937" b="true">
                <a:solidFill>
                  <a:srgbClr val="5B5F71"/>
                </a:solidFill>
                <a:latin typeface="Arimo Bold"/>
                <a:ea typeface="Arimo Bold"/>
                <a:cs typeface="Arimo Bold"/>
                <a:sym typeface="Arimo Bold"/>
              </a:rPr>
              <a:t>Fully Licensed</a:t>
            </a:r>
          </a:p>
        </p:txBody>
      </p:sp>
      <p:sp>
        <p:nvSpPr>
          <p:cNvPr name="TextBox 16" id="16"/>
          <p:cNvSpPr txBox="true"/>
          <p:nvPr/>
        </p:nvSpPr>
        <p:spPr>
          <a:xfrm rot="0">
            <a:off x="8058150" y="3020168"/>
            <a:ext cx="9029700" cy="273050"/>
          </a:xfrm>
          <a:prstGeom prst="rect">
            <a:avLst/>
          </a:prstGeom>
        </p:spPr>
        <p:txBody>
          <a:bodyPr anchor="t" rtlCol="false" tIns="0" lIns="0" bIns="0" rIns="0">
            <a:spAutoFit/>
          </a:bodyPr>
          <a:lstStyle/>
          <a:p>
            <a:pPr algn="l">
              <a:lnSpc>
                <a:spcPts val="2125"/>
              </a:lnSpc>
            </a:pPr>
            <a:r>
              <a:rPr lang="en-US" sz="1562">
                <a:solidFill>
                  <a:srgbClr val="5B5F71"/>
                </a:solidFill>
                <a:latin typeface="Arimo"/>
                <a:ea typeface="Arimo"/>
                <a:cs typeface="Arimo"/>
                <a:sym typeface="Arimo"/>
              </a:rPr>
              <a:t>Mass P.L.S. #37558. Professional Land Surveyors overseeing every project.</a:t>
            </a:r>
          </a:p>
        </p:txBody>
      </p:sp>
      <p:grpSp>
        <p:nvGrpSpPr>
          <p:cNvPr name="Group 17" id="17"/>
          <p:cNvGrpSpPr/>
          <p:nvPr/>
        </p:nvGrpSpPr>
        <p:grpSpPr>
          <a:xfrm rot="0">
            <a:off x="7845476" y="3670249"/>
            <a:ext cx="9455048" cy="1822847"/>
            <a:chOff x="0" y="0"/>
            <a:chExt cx="12606731" cy="2430462"/>
          </a:xfrm>
        </p:grpSpPr>
        <p:sp>
          <p:nvSpPr>
            <p:cNvPr name="Freeform 18" id="18"/>
            <p:cNvSpPr/>
            <p:nvPr/>
          </p:nvSpPr>
          <p:spPr>
            <a:xfrm flipH="false" flipV="false" rot="0">
              <a:off x="6350" y="6350"/>
              <a:ext cx="12594082" cy="2417699"/>
            </a:xfrm>
            <a:custGeom>
              <a:avLst/>
              <a:gdLst/>
              <a:ahLst/>
              <a:cxnLst/>
              <a:rect r="r" b="b" t="t" l="l"/>
              <a:pathLst>
                <a:path h="2417699" w="12594082">
                  <a:moveTo>
                    <a:pt x="0" y="111125"/>
                  </a:moveTo>
                  <a:cubicBezTo>
                    <a:pt x="0" y="49784"/>
                    <a:pt x="49911" y="0"/>
                    <a:pt x="111633" y="0"/>
                  </a:cubicBezTo>
                  <a:lnTo>
                    <a:pt x="12482449" y="0"/>
                  </a:lnTo>
                  <a:cubicBezTo>
                    <a:pt x="12544044" y="0"/>
                    <a:pt x="12594082" y="49784"/>
                    <a:pt x="12594082" y="111125"/>
                  </a:cubicBezTo>
                  <a:lnTo>
                    <a:pt x="12594082" y="2306574"/>
                  </a:lnTo>
                  <a:cubicBezTo>
                    <a:pt x="12594082" y="2367915"/>
                    <a:pt x="12544171" y="2417699"/>
                    <a:pt x="12482449" y="2417699"/>
                  </a:cubicBezTo>
                  <a:lnTo>
                    <a:pt x="111633" y="2417699"/>
                  </a:lnTo>
                  <a:cubicBezTo>
                    <a:pt x="50038" y="2417699"/>
                    <a:pt x="0" y="2367915"/>
                    <a:pt x="0" y="2306574"/>
                  </a:cubicBezTo>
                  <a:close/>
                </a:path>
              </a:pathLst>
            </a:custGeom>
            <a:solidFill>
              <a:srgbClr val="E2E3E9"/>
            </a:solidFill>
          </p:spPr>
        </p:sp>
        <p:sp>
          <p:nvSpPr>
            <p:cNvPr name="Freeform 19" id="19"/>
            <p:cNvSpPr/>
            <p:nvPr/>
          </p:nvSpPr>
          <p:spPr>
            <a:xfrm flipH="false" flipV="false" rot="0">
              <a:off x="0" y="0"/>
              <a:ext cx="12606782" cy="2430399"/>
            </a:xfrm>
            <a:custGeom>
              <a:avLst/>
              <a:gdLst/>
              <a:ahLst/>
              <a:cxnLst/>
              <a:rect r="r" b="b" t="t" l="l"/>
              <a:pathLst>
                <a:path h="2430399" w="12606782">
                  <a:moveTo>
                    <a:pt x="0" y="117475"/>
                  </a:moveTo>
                  <a:cubicBezTo>
                    <a:pt x="0" y="52578"/>
                    <a:pt x="52832" y="0"/>
                    <a:pt x="117983" y="0"/>
                  </a:cubicBezTo>
                  <a:lnTo>
                    <a:pt x="12488799" y="0"/>
                  </a:lnTo>
                  <a:lnTo>
                    <a:pt x="12488799" y="6350"/>
                  </a:lnTo>
                  <a:lnTo>
                    <a:pt x="12488799" y="0"/>
                  </a:lnTo>
                  <a:cubicBezTo>
                    <a:pt x="12553950" y="0"/>
                    <a:pt x="12606782" y="52578"/>
                    <a:pt x="12606782" y="117475"/>
                  </a:cubicBezTo>
                  <a:lnTo>
                    <a:pt x="12600432" y="117475"/>
                  </a:lnTo>
                  <a:lnTo>
                    <a:pt x="12606782" y="117475"/>
                  </a:lnTo>
                  <a:lnTo>
                    <a:pt x="12606782" y="2312924"/>
                  </a:lnTo>
                  <a:lnTo>
                    <a:pt x="12600432" y="2312924"/>
                  </a:lnTo>
                  <a:lnTo>
                    <a:pt x="12606782" y="2312924"/>
                  </a:lnTo>
                  <a:cubicBezTo>
                    <a:pt x="12606782" y="2377821"/>
                    <a:pt x="12553950" y="2430399"/>
                    <a:pt x="12488799" y="2430399"/>
                  </a:cubicBezTo>
                  <a:lnTo>
                    <a:pt x="12488799" y="2424049"/>
                  </a:lnTo>
                  <a:lnTo>
                    <a:pt x="12488799" y="2430399"/>
                  </a:lnTo>
                  <a:lnTo>
                    <a:pt x="117983" y="2430399"/>
                  </a:lnTo>
                  <a:lnTo>
                    <a:pt x="117983" y="2424049"/>
                  </a:lnTo>
                  <a:lnTo>
                    <a:pt x="117983" y="2430399"/>
                  </a:lnTo>
                  <a:cubicBezTo>
                    <a:pt x="52832" y="2430399"/>
                    <a:pt x="0" y="2377821"/>
                    <a:pt x="0" y="2312924"/>
                  </a:cubicBezTo>
                  <a:lnTo>
                    <a:pt x="0" y="117475"/>
                  </a:lnTo>
                  <a:lnTo>
                    <a:pt x="6350" y="117475"/>
                  </a:lnTo>
                  <a:lnTo>
                    <a:pt x="0" y="117475"/>
                  </a:lnTo>
                  <a:moveTo>
                    <a:pt x="12700" y="117475"/>
                  </a:moveTo>
                  <a:lnTo>
                    <a:pt x="12700" y="2312924"/>
                  </a:lnTo>
                  <a:lnTo>
                    <a:pt x="6350" y="2312924"/>
                  </a:lnTo>
                  <a:lnTo>
                    <a:pt x="12700" y="2312924"/>
                  </a:lnTo>
                  <a:cubicBezTo>
                    <a:pt x="12700" y="2370836"/>
                    <a:pt x="59817" y="2417699"/>
                    <a:pt x="117983" y="2417699"/>
                  </a:cubicBezTo>
                  <a:lnTo>
                    <a:pt x="12488799" y="2417699"/>
                  </a:lnTo>
                  <a:cubicBezTo>
                    <a:pt x="12546965" y="2417699"/>
                    <a:pt x="12594082" y="2370709"/>
                    <a:pt x="12594082" y="2312924"/>
                  </a:cubicBezTo>
                  <a:lnTo>
                    <a:pt x="12594082" y="117475"/>
                  </a:lnTo>
                  <a:cubicBezTo>
                    <a:pt x="12594082" y="59563"/>
                    <a:pt x="12546965" y="12700"/>
                    <a:pt x="12488799" y="12700"/>
                  </a:cubicBezTo>
                  <a:lnTo>
                    <a:pt x="117983" y="12700"/>
                  </a:lnTo>
                  <a:lnTo>
                    <a:pt x="117983" y="6350"/>
                  </a:lnTo>
                  <a:lnTo>
                    <a:pt x="117983" y="12700"/>
                  </a:lnTo>
                  <a:cubicBezTo>
                    <a:pt x="59817" y="12700"/>
                    <a:pt x="12700" y="59690"/>
                    <a:pt x="12700" y="117475"/>
                  </a:cubicBezTo>
                  <a:close/>
                </a:path>
              </a:pathLst>
            </a:custGeom>
            <a:solidFill>
              <a:srgbClr val="C8C9CF"/>
            </a:solidFill>
          </p:spPr>
        </p:sp>
      </p:grpSp>
      <p:grpSp>
        <p:nvGrpSpPr>
          <p:cNvPr name="Group 20" id="20"/>
          <p:cNvGrpSpPr/>
          <p:nvPr/>
        </p:nvGrpSpPr>
        <p:grpSpPr>
          <a:xfrm rot="0">
            <a:off x="8058150" y="3882923"/>
            <a:ext cx="595312" cy="595312"/>
            <a:chOff x="0" y="0"/>
            <a:chExt cx="793750" cy="793750"/>
          </a:xfrm>
        </p:grpSpPr>
        <p:sp>
          <p:nvSpPr>
            <p:cNvPr name="Freeform 21" id="21" descr="preencoded.png"/>
            <p:cNvSpPr/>
            <p:nvPr/>
          </p:nvSpPr>
          <p:spPr>
            <a:xfrm flipH="false" flipV="false" rot="0">
              <a:off x="0" y="0"/>
              <a:ext cx="793750" cy="793750"/>
            </a:xfrm>
            <a:custGeom>
              <a:avLst/>
              <a:gdLst/>
              <a:ahLst/>
              <a:cxnLst/>
              <a:rect r="r" b="b" t="t" l="l"/>
              <a:pathLst>
                <a:path h="793750" w="793750">
                  <a:moveTo>
                    <a:pt x="0" y="0"/>
                  </a:moveTo>
                  <a:lnTo>
                    <a:pt x="793750" y="0"/>
                  </a:lnTo>
                  <a:lnTo>
                    <a:pt x="793750" y="793750"/>
                  </a:lnTo>
                  <a:lnTo>
                    <a:pt x="0" y="793750"/>
                  </a:lnTo>
                  <a:lnTo>
                    <a:pt x="0" y="0"/>
                  </a:lnTo>
                  <a:close/>
                </a:path>
              </a:pathLst>
            </a:custGeom>
            <a:blipFill>
              <a:blip r:embed="rId7"/>
              <a:stretch>
                <a:fillRect l="0" t="0" r="0" b="0"/>
              </a:stretch>
            </a:blipFill>
          </p:spPr>
        </p:sp>
      </p:grpSp>
      <p:sp>
        <p:nvSpPr>
          <p:cNvPr name="Freeform 22" id="22" descr="preencoded.png"/>
          <p:cNvSpPr/>
          <p:nvPr/>
        </p:nvSpPr>
        <p:spPr>
          <a:xfrm flipH="false" flipV="false" rot="0">
            <a:off x="8221866" y="4046639"/>
            <a:ext cx="267891" cy="267891"/>
          </a:xfrm>
          <a:custGeom>
            <a:avLst/>
            <a:gdLst/>
            <a:ahLst/>
            <a:cxnLst/>
            <a:rect r="r" b="b" t="t" l="l"/>
            <a:pathLst>
              <a:path h="267891" w="267891">
                <a:moveTo>
                  <a:pt x="0" y="0"/>
                </a:moveTo>
                <a:lnTo>
                  <a:pt x="267890" y="0"/>
                </a:lnTo>
                <a:lnTo>
                  <a:pt x="267890" y="267891"/>
                </a:lnTo>
                <a:lnTo>
                  <a:pt x="0" y="2678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3" id="23"/>
          <p:cNvSpPr txBox="true"/>
          <p:nvPr/>
        </p:nvSpPr>
        <p:spPr>
          <a:xfrm rot="0">
            <a:off x="8058150" y="4588516"/>
            <a:ext cx="2480815" cy="338585"/>
          </a:xfrm>
          <a:prstGeom prst="rect">
            <a:avLst/>
          </a:prstGeom>
        </p:spPr>
        <p:txBody>
          <a:bodyPr anchor="t" rtlCol="false" tIns="0" lIns="0" bIns="0" rIns="0">
            <a:spAutoFit/>
          </a:bodyPr>
          <a:lstStyle/>
          <a:p>
            <a:pPr algn="l">
              <a:lnSpc>
                <a:spcPts val="2437"/>
              </a:lnSpc>
            </a:pPr>
            <a:r>
              <a:rPr lang="en-US" sz="1937" b="true">
                <a:solidFill>
                  <a:srgbClr val="5B5F71"/>
                </a:solidFill>
                <a:latin typeface="Arimo Bold"/>
                <a:ea typeface="Arimo Bold"/>
                <a:cs typeface="Arimo Bold"/>
                <a:sym typeface="Arimo Bold"/>
              </a:rPr>
              <a:t>Fast Turnaround</a:t>
            </a:r>
          </a:p>
        </p:txBody>
      </p:sp>
      <p:sp>
        <p:nvSpPr>
          <p:cNvPr name="TextBox 24" id="24"/>
          <p:cNvSpPr txBox="true"/>
          <p:nvPr/>
        </p:nvSpPr>
        <p:spPr>
          <a:xfrm rot="0">
            <a:off x="8058150" y="4972345"/>
            <a:ext cx="9029700" cy="308077"/>
          </a:xfrm>
          <a:prstGeom prst="rect">
            <a:avLst/>
          </a:prstGeom>
        </p:spPr>
        <p:txBody>
          <a:bodyPr anchor="t" rtlCol="false" tIns="0" lIns="0" bIns="0" rIns="0">
            <a:spAutoFit/>
          </a:bodyPr>
          <a:lstStyle/>
          <a:p>
            <a:pPr algn="l">
              <a:lnSpc>
                <a:spcPts val="2125"/>
              </a:lnSpc>
            </a:pPr>
            <a:r>
              <a:rPr lang="en-US" sz="1562">
                <a:solidFill>
                  <a:srgbClr val="5B5F71"/>
                </a:solidFill>
                <a:latin typeface="Arimo"/>
                <a:ea typeface="Arimo"/>
                <a:cs typeface="Arimo"/>
                <a:sym typeface="Arimo"/>
              </a:rPr>
              <a:t>Free quotes within 24 hours. Projects typically completed within two weeks.</a:t>
            </a:r>
          </a:p>
        </p:txBody>
      </p:sp>
      <p:grpSp>
        <p:nvGrpSpPr>
          <p:cNvPr name="Group 25" id="25"/>
          <p:cNvGrpSpPr/>
          <p:nvPr/>
        </p:nvGrpSpPr>
        <p:grpSpPr>
          <a:xfrm rot="0">
            <a:off x="7845476" y="5622427"/>
            <a:ext cx="9455048" cy="1822847"/>
            <a:chOff x="0" y="0"/>
            <a:chExt cx="12606731" cy="2430462"/>
          </a:xfrm>
        </p:grpSpPr>
        <p:sp>
          <p:nvSpPr>
            <p:cNvPr name="Freeform 26" id="26"/>
            <p:cNvSpPr/>
            <p:nvPr/>
          </p:nvSpPr>
          <p:spPr>
            <a:xfrm flipH="false" flipV="false" rot="0">
              <a:off x="6350" y="6350"/>
              <a:ext cx="12594082" cy="2417699"/>
            </a:xfrm>
            <a:custGeom>
              <a:avLst/>
              <a:gdLst/>
              <a:ahLst/>
              <a:cxnLst/>
              <a:rect r="r" b="b" t="t" l="l"/>
              <a:pathLst>
                <a:path h="2417699" w="12594082">
                  <a:moveTo>
                    <a:pt x="0" y="111125"/>
                  </a:moveTo>
                  <a:cubicBezTo>
                    <a:pt x="0" y="49784"/>
                    <a:pt x="49911" y="0"/>
                    <a:pt x="111633" y="0"/>
                  </a:cubicBezTo>
                  <a:lnTo>
                    <a:pt x="12482449" y="0"/>
                  </a:lnTo>
                  <a:cubicBezTo>
                    <a:pt x="12544044" y="0"/>
                    <a:pt x="12594082" y="49784"/>
                    <a:pt x="12594082" y="111125"/>
                  </a:cubicBezTo>
                  <a:lnTo>
                    <a:pt x="12594082" y="2306574"/>
                  </a:lnTo>
                  <a:cubicBezTo>
                    <a:pt x="12594082" y="2367915"/>
                    <a:pt x="12544171" y="2417699"/>
                    <a:pt x="12482449" y="2417699"/>
                  </a:cubicBezTo>
                  <a:lnTo>
                    <a:pt x="111633" y="2417699"/>
                  </a:lnTo>
                  <a:cubicBezTo>
                    <a:pt x="50038" y="2417699"/>
                    <a:pt x="0" y="2367915"/>
                    <a:pt x="0" y="2306574"/>
                  </a:cubicBezTo>
                  <a:close/>
                </a:path>
              </a:pathLst>
            </a:custGeom>
            <a:solidFill>
              <a:srgbClr val="E2E3E9"/>
            </a:solidFill>
          </p:spPr>
        </p:sp>
        <p:sp>
          <p:nvSpPr>
            <p:cNvPr name="Freeform 27" id="27"/>
            <p:cNvSpPr/>
            <p:nvPr/>
          </p:nvSpPr>
          <p:spPr>
            <a:xfrm flipH="false" flipV="false" rot="0">
              <a:off x="0" y="0"/>
              <a:ext cx="12606782" cy="2430399"/>
            </a:xfrm>
            <a:custGeom>
              <a:avLst/>
              <a:gdLst/>
              <a:ahLst/>
              <a:cxnLst/>
              <a:rect r="r" b="b" t="t" l="l"/>
              <a:pathLst>
                <a:path h="2430399" w="12606782">
                  <a:moveTo>
                    <a:pt x="0" y="117475"/>
                  </a:moveTo>
                  <a:cubicBezTo>
                    <a:pt x="0" y="52578"/>
                    <a:pt x="52832" y="0"/>
                    <a:pt x="117983" y="0"/>
                  </a:cubicBezTo>
                  <a:lnTo>
                    <a:pt x="12488799" y="0"/>
                  </a:lnTo>
                  <a:lnTo>
                    <a:pt x="12488799" y="6350"/>
                  </a:lnTo>
                  <a:lnTo>
                    <a:pt x="12488799" y="0"/>
                  </a:lnTo>
                  <a:cubicBezTo>
                    <a:pt x="12553950" y="0"/>
                    <a:pt x="12606782" y="52578"/>
                    <a:pt x="12606782" y="117475"/>
                  </a:cubicBezTo>
                  <a:lnTo>
                    <a:pt x="12600432" y="117475"/>
                  </a:lnTo>
                  <a:lnTo>
                    <a:pt x="12606782" y="117475"/>
                  </a:lnTo>
                  <a:lnTo>
                    <a:pt x="12606782" y="2312924"/>
                  </a:lnTo>
                  <a:lnTo>
                    <a:pt x="12600432" y="2312924"/>
                  </a:lnTo>
                  <a:lnTo>
                    <a:pt x="12606782" y="2312924"/>
                  </a:lnTo>
                  <a:cubicBezTo>
                    <a:pt x="12606782" y="2377821"/>
                    <a:pt x="12553950" y="2430399"/>
                    <a:pt x="12488799" y="2430399"/>
                  </a:cubicBezTo>
                  <a:lnTo>
                    <a:pt x="12488799" y="2424049"/>
                  </a:lnTo>
                  <a:lnTo>
                    <a:pt x="12488799" y="2430399"/>
                  </a:lnTo>
                  <a:lnTo>
                    <a:pt x="117983" y="2430399"/>
                  </a:lnTo>
                  <a:lnTo>
                    <a:pt x="117983" y="2424049"/>
                  </a:lnTo>
                  <a:lnTo>
                    <a:pt x="117983" y="2430399"/>
                  </a:lnTo>
                  <a:cubicBezTo>
                    <a:pt x="52832" y="2430399"/>
                    <a:pt x="0" y="2377821"/>
                    <a:pt x="0" y="2312924"/>
                  </a:cubicBezTo>
                  <a:lnTo>
                    <a:pt x="0" y="117475"/>
                  </a:lnTo>
                  <a:lnTo>
                    <a:pt x="6350" y="117475"/>
                  </a:lnTo>
                  <a:lnTo>
                    <a:pt x="0" y="117475"/>
                  </a:lnTo>
                  <a:moveTo>
                    <a:pt x="12700" y="117475"/>
                  </a:moveTo>
                  <a:lnTo>
                    <a:pt x="12700" y="2312924"/>
                  </a:lnTo>
                  <a:lnTo>
                    <a:pt x="6350" y="2312924"/>
                  </a:lnTo>
                  <a:lnTo>
                    <a:pt x="12700" y="2312924"/>
                  </a:lnTo>
                  <a:cubicBezTo>
                    <a:pt x="12700" y="2370836"/>
                    <a:pt x="59817" y="2417699"/>
                    <a:pt x="117983" y="2417699"/>
                  </a:cubicBezTo>
                  <a:lnTo>
                    <a:pt x="12488799" y="2417699"/>
                  </a:lnTo>
                  <a:cubicBezTo>
                    <a:pt x="12546965" y="2417699"/>
                    <a:pt x="12594082" y="2370709"/>
                    <a:pt x="12594082" y="2312924"/>
                  </a:cubicBezTo>
                  <a:lnTo>
                    <a:pt x="12594082" y="117475"/>
                  </a:lnTo>
                  <a:cubicBezTo>
                    <a:pt x="12594082" y="59563"/>
                    <a:pt x="12546965" y="12700"/>
                    <a:pt x="12488799" y="12700"/>
                  </a:cubicBezTo>
                  <a:lnTo>
                    <a:pt x="117983" y="12700"/>
                  </a:lnTo>
                  <a:lnTo>
                    <a:pt x="117983" y="6350"/>
                  </a:lnTo>
                  <a:lnTo>
                    <a:pt x="117983" y="12700"/>
                  </a:lnTo>
                  <a:cubicBezTo>
                    <a:pt x="59817" y="12700"/>
                    <a:pt x="12700" y="59690"/>
                    <a:pt x="12700" y="117475"/>
                  </a:cubicBezTo>
                  <a:close/>
                </a:path>
              </a:pathLst>
            </a:custGeom>
            <a:solidFill>
              <a:srgbClr val="C8C9CF"/>
            </a:solidFill>
          </p:spPr>
        </p:sp>
      </p:grpSp>
      <p:grpSp>
        <p:nvGrpSpPr>
          <p:cNvPr name="Group 28" id="28"/>
          <p:cNvGrpSpPr/>
          <p:nvPr/>
        </p:nvGrpSpPr>
        <p:grpSpPr>
          <a:xfrm rot="0">
            <a:off x="8058150" y="5835101"/>
            <a:ext cx="595312" cy="595312"/>
            <a:chOff x="0" y="0"/>
            <a:chExt cx="793750" cy="793750"/>
          </a:xfrm>
        </p:grpSpPr>
        <p:sp>
          <p:nvSpPr>
            <p:cNvPr name="Freeform 29" id="29" descr="preencoded.png"/>
            <p:cNvSpPr/>
            <p:nvPr/>
          </p:nvSpPr>
          <p:spPr>
            <a:xfrm flipH="false" flipV="false" rot="0">
              <a:off x="0" y="0"/>
              <a:ext cx="793750" cy="793750"/>
            </a:xfrm>
            <a:custGeom>
              <a:avLst/>
              <a:gdLst/>
              <a:ahLst/>
              <a:cxnLst/>
              <a:rect r="r" b="b" t="t" l="l"/>
              <a:pathLst>
                <a:path h="793750" w="793750">
                  <a:moveTo>
                    <a:pt x="0" y="0"/>
                  </a:moveTo>
                  <a:lnTo>
                    <a:pt x="793750" y="0"/>
                  </a:lnTo>
                  <a:lnTo>
                    <a:pt x="793750" y="793750"/>
                  </a:lnTo>
                  <a:lnTo>
                    <a:pt x="0" y="793750"/>
                  </a:lnTo>
                  <a:lnTo>
                    <a:pt x="0" y="0"/>
                  </a:lnTo>
                  <a:close/>
                </a:path>
              </a:pathLst>
            </a:custGeom>
            <a:blipFill>
              <a:blip r:embed="rId10"/>
              <a:stretch>
                <a:fillRect l="0" t="0" r="0" b="0"/>
              </a:stretch>
            </a:blipFill>
          </p:spPr>
        </p:sp>
      </p:grpSp>
      <p:sp>
        <p:nvSpPr>
          <p:cNvPr name="Freeform 30" id="30" descr="preencoded.png"/>
          <p:cNvSpPr/>
          <p:nvPr/>
        </p:nvSpPr>
        <p:spPr>
          <a:xfrm flipH="false" flipV="false" rot="0">
            <a:off x="8221866" y="5998816"/>
            <a:ext cx="267891" cy="267891"/>
          </a:xfrm>
          <a:custGeom>
            <a:avLst/>
            <a:gdLst/>
            <a:ahLst/>
            <a:cxnLst/>
            <a:rect r="r" b="b" t="t" l="l"/>
            <a:pathLst>
              <a:path h="267891" w="267891">
                <a:moveTo>
                  <a:pt x="0" y="0"/>
                </a:moveTo>
                <a:lnTo>
                  <a:pt x="267890" y="0"/>
                </a:lnTo>
                <a:lnTo>
                  <a:pt x="267890" y="267891"/>
                </a:lnTo>
                <a:lnTo>
                  <a:pt x="0" y="267891"/>
                </a:lnTo>
                <a:lnTo>
                  <a:pt x="0" y="0"/>
                </a:lnTo>
                <a:close/>
              </a:path>
            </a:pathLst>
          </a:custGeom>
          <a:blipFill>
            <a:blip r:embed="rId11">
              <a:extLst>
                <a:ext uri="{96DAC541-7B7A-43D3-8B79-37D633B846F1}">
                  <asvg:svgBlip xmlns:asvg="http://schemas.microsoft.com/office/drawing/2016/SVG/main" r:embed="rId12"/>
                </a:ext>
              </a:extLst>
            </a:blip>
            <a:stretch>
              <a:fillRect l="-5173" t="0" r="-5169" b="0"/>
            </a:stretch>
          </a:blipFill>
        </p:spPr>
      </p:sp>
      <p:sp>
        <p:nvSpPr>
          <p:cNvPr name="TextBox 31" id="31"/>
          <p:cNvSpPr txBox="true"/>
          <p:nvPr/>
        </p:nvSpPr>
        <p:spPr>
          <a:xfrm rot="0">
            <a:off x="8058150" y="6540703"/>
            <a:ext cx="2480815" cy="338585"/>
          </a:xfrm>
          <a:prstGeom prst="rect">
            <a:avLst/>
          </a:prstGeom>
        </p:spPr>
        <p:txBody>
          <a:bodyPr anchor="t" rtlCol="false" tIns="0" lIns="0" bIns="0" rIns="0">
            <a:spAutoFit/>
          </a:bodyPr>
          <a:lstStyle/>
          <a:p>
            <a:pPr algn="l">
              <a:lnSpc>
                <a:spcPts val="2437"/>
              </a:lnSpc>
            </a:pPr>
            <a:r>
              <a:rPr lang="en-US" sz="1937" b="true">
                <a:solidFill>
                  <a:srgbClr val="5B5F71"/>
                </a:solidFill>
                <a:latin typeface="Arimo Bold"/>
                <a:ea typeface="Arimo Bold"/>
                <a:cs typeface="Arimo Bold"/>
                <a:sym typeface="Arimo Bold"/>
              </a:rPr>
              <a:t>Proven Expertise</a:t>
            </a:r>
          </a:p>
        </p:txBody>
      </p:sp>
      <p:sp>
        <p:nvSpPr>
          <p:cNvPr name="TextBox 32" id="32"/>
          <p:cNvSpPr txBox="true"/>
          <p:nvPr/>
        </p:nvSpPr>
        <p:spPr>
          <a:xfrm rot="0">
            <a:off x="8058150" y="6924523"/>
            <a:ext cx="9029700" cy="308077"/>
          </a:xfrm>
          <a:prstGeom prst="rect">
            <a:avLst/>
          </a:prstGeom>
        </p:spPr>
        <p:txBody>
          <a:bodyPr anchor="t" rtlCol="false" tIns="0" lIns="0" bIns="0" rIns="0">
            <a:spAutoFit/>
          </a:bodyPr>
          <a:lstStyle/>
          <a:p>
            <a:pPr algn="l">
              <a:lnSpc>
                <a:spcPts val="2125"/>
              </a:lnSpc>
            </a:pPr>
            <a:r>
              <a:rPr lang="en-US" sz="1562">
                <a:solidFill>
                  <a:srgbClr val="5B5F71"/>
                </a:solidFill>
                <a:latin typeface="Arimo"/>
                <a:ea typeface="Arimo"/>
                <a:cs typeface="Arimo"/>
                <a:sym typeface="Arimo"/>
              </a:rPr>
              <a:t>Over 50 years combined experience. Thousands of surveys completed since 2010.</a:t>
            </a:r>
          </a:p>
        </p:txBody>
      </p:sp>
      <p:grpSp>
        <p:nvGrpSpPr>
          <p:cNvPr name="Group 33" id="33"/>
          <p:cNvGrpSpPr/>
          <p:nvPr/>
        </p:nvGrpSpPr>
        <p:grpSpPr>
          <a:xfrm rot="0">
            <a:off x="7845476" y="7574604"/>
            <a:ext cx="9455048" cy="1822847"/>
            <a:chOff x="0" y="0"/>
            <a:chExt cx="12606731" cy="2430462"/>
          </a:xfrm>
        </p:grpSpPr>
        <p:sp>
          <p:nvSpPr>
            <p:cNvPr name="Freeform 34" id="34"/>
            <p:cNvSpPr/>
            <p:nvPr/>
          </p:nvSpPr>
          <p:spPr>
            <a:xfrm flipH="false" flipV="false" rot="0">
              <a:off x="6350" y="6350"/>
              <a:ext cx="12594082" cy="2417699"/>
            </a:xfrm>
            <a:custGeom>
              <a:avLst/>
              <a:gdLst/>
              <a:ahLst/>
              <a:cxnLst/>
              <a:rect r="r" b="b" t="t" l="l"/>
              <a:pathLst>
                <a:path h="2417699" w="12594082">
                  <a:moveTo>
                    <a:pt x="0" y="111125"/>
                  </a:moveTo>
                  <a:cubicBezTo>
                    <a:pt x="0" y="49784"/>
                    <a:pt x="49911" y="0"/>
                    <a:pt x="111633" y="0"/>
                  </a:cubicBezTo>
                  <a:lnTo>
                    <a:pt x="12482449" y="0"/>
                  </a:lnTo>
                  <a:cubicBezTo>
                    <a:pt x="12544044" y="0"/>
                    <a:pt x="12594082" y="49784"/>
                    <a:pt x="12594082" y="111125"/>
                  </a:cubicBezTo>
                  <a:lnTo>
                    <a:pt x="12594082" y="2306574"/>
                  </a:lnTo>
                  <a:cubicBezTo>
                    <a:pt x="12594082" y="2367915"/>
                    <a:pt x="12544171" y="2417699"/>
                    <a:pt x="12482449" y="2417699"/>
                  </a:cubicBezTo>
                  <a:lnTo>
                    <a:pt x="111633" y="2417699"/>
                  </a:lnTo>
                  <a:cubicBezTo>
                    <a:pt x="50038" y="2417699"/>
                    <a:pt x="0" y="2367915"/>
                    <a:pt x="0" y="2306574"/>
                  </a:cubicBezTo>
                  <a:close/>
                </a:path>
              </a:pathLst>
            </a:custGeom>
            <a:solidFill>
              <a:srgbClr val="E2E3E9"/>
            </a:solidFill>
          </p:spPr>
        </p:sp>
        <p:sp>
          <p:nvSpPr>
            <p:cNvPr name="Freeform 35" id="35"/>
            <p:cNvSpPr/>
            <p:nvPr/>
          </p:nvSpPr>
          <p:spPr>
            <a:xfrm flipH="false" flipV="false" rot="0">
              <a:off x="0" y="0"/>
              <a:ext cx="12606782" cy="2430399"/>
            </a:xfrm>
            <a:custGeom>
              <a:avLst/>
              <a:gdLst/>
              <a:ahLst/>
              <a:cxnLst/>
              <a:rect r="r" b="b" t="t" l="l"/>
              <a:pathLst>
                <a:path h="2430399" w="12606782">
                  <a:moveTo>
                    <a:pt x="0" y="117475"/>
                  </a:moveTo>
                  <a:cubicBezTo>
                    <a:pt x="0" y="52578"/>
                    <a:pt x="52832" y="0"/>
                    <a:pt x="117983" y="0"/>
                  </a:cubicBezTo>
                  <a:lnTo>
                    <a:pt x="12488799" y="0"/>
                  </a:lnTo>
                  <a:lnTo>
                    <a:pt x="12488799" y="6350"/>
                  </a:lnTo>
                  <a:lnTo>
                    <a:pt x="12488799" y="0"/>
                  </a:lnTo>
                  <a:cubicBezTo>
                    <a:pt x="12553950" y="0"/>
                    <a:pt x="12606782" y="52578"/>
                    <a:pt x="12606782" y="117475"/>
                  </a:cubicBezTo>
                  <a:lnTo>
                    <a:pt x="12600432" y="117475"/>
                  </a:lnTo>
                  <a:lnTo>
                    <a:pt x="12606782" y="117475"/>
                  </a:lnTo>
                  <a:lnTo>
                    <a:pt x="12606782" y="2312924"/>
                  </a:lnTo>
                  <a:lnTo>
                    <a:pt x="12600432" y="2312924"/>
                  </a:lnTo>
                  <a:lnTo>
                    <a:pt x="12606782" y="2312924"/>
                  </a:lnTo>
                  <a:cubicBezTo>
                    <a:pt x="12606782" y="2377821"/>
                    <a:pt x="12553950" y="2430399"/>
                    <a:pt x="12488799" y="2430399"/>
                  </a:cubicBezTo>
                  <a:lnTo>
                    <a:pt x="12488799" y="2424049"/>
                  </a:lnTo>
                  <a:lnTo>
                    <a:pt x="12488799" y="2430399"/>
                  </a:lnTo>
                  <a:lnTo>
                    <a:pt x="117983" y="2430399"/>
                  </a:lnTo>
                  <a:lnTo>
                    <a:pt x="117983" y="2424049"/>
                  </a:lnTo>
                  <a:lnTo>
                    <a:pt x="117983" y="2430399"/>
                  </a:lnTo>
                  <a:cubicBezTo>
                    <a:pt x="52832" y="2430399"/>
                    <a:pt x="0" y="2377821"/>
                    <a:pt x="0" y="2312924"/>
                  </a:cubicBezTo>
                  <a:lnTo>
                    <a:pt x="0" y="117475"/>
                  </a:lnTo>
                  <a:lnTo>
                    <a:pt x="6350" y="117475"/>
                  </a:lnTo>
                  <a:lnTo>
                    <a:pt x="0" y="117475"/>
                  </a:lnTo>
                  <a:moveTo>
                    <a:pt x="12700" y="117475"/>
                  </a:moveTo>
                  <a:lnTo>
                    <a:pt x="12700" y="2312924"/>
                  </a:lnTo>
                  <a:lnTo>
                    <a:pt x="6350" y="2312924"/>
                  </a:lnTo>
                  <a:lnTo>
                    <a:pt x="12700" y="2312924"/>
                  </a:lnTo>
                  <a:cubicBezTo>
                    <a:pt x="12700" y="2370836"/>
                    <a:pt x="59817" y="2417699"/>
                    <a:pt x="117983" y="2417699"/>
                  </a:cubicBezTo>
                  <a:lnTo>
                    <a:pt x="12488799" y="2417699"/>
                  </a:lnTo>
                  <a:cubicBezTo>
                    <a:pt x="12546965" y="2417699"/>
                    <a:pt x="12594082" y="2370709"/>
                    <a:pt x="12594082" y="2312924"/>
                  </a:cubicBezTo>
                  <a:lnTo>
                    <a:pt x="12594082" y="117475"/>
                  </a:lnTo>
                  <a:cubicBezTo>
                    <a:pt x="12594082" y="59563"/>
                    <a:pt x="12546965" y="12700"/>
                    <a:pt x="12488799" y="12700"/>
                  </a:cubicBezTo>
                  <a:lnTo>
                    <a:pt x="117983" y="12700"/>
                  </a:lnTo>
                  <a:lnTo>
                    <a:pt x="117983" y="6350"/>
                  </a:lnTo>
                  <a:lnTo>
                    <a:pt x="117983" y="12700"/>
                  </a:lnTo>
                  <a:cubicBezTo>
                    <a:pt x="59817" y="12700"/>
                    <a:pt x="12700" y="59690"/>
                    <a:pt x="12700" y="117475"/>
                  </a:cubicBezTo>
                  <a:close/>
                </a:path>
              </a:pathLst>
            </a:custGeom>
            <a:solidFill>
              <a:srgbClr val="C8C9CF"/>
            </a:solidFill>
          </p:spPr>
        </p:sp>
      </p:grpSp>
      <p:grpSp>
        <p:nvGrpSpPr>
          <p:cNvPr name="Group 36" id="36"/>
          <p:cNvGrpSpPr/>
          <p:nvPr/>
        </p:nvGrpSpPr>
        <p:grpSpPr>
          <a:xfrm rot="0">
            <a:off x="8058150" y="7787278"/>
            <a:ext cx="595312" cy="595312"/>
            <a:chOff x="0" y="0"/>
            <a:chExt cx="793750" cy="793750"/>
          </a:xfrm>
        </p:grpSpPr>
        <p:sp>
          <p:nvSpPr>
            <p:cNvPr name="Freeform 37" id="37" descr="preencoded.png"/>
            <p:cNvSpPr/>
            <p:nvPr/>
          </p:nvSpPr>
          <p:spPr>
            <a:xfrm flipH="false" flipV="false" rot="0">
              <a:off x="0" y="0"/>
              <a:ext cx="793750" cy="793750"/>
            </a:xfrm>
            <a:custGeom>
              <a:avLst/>
              <a:gdLst/>
              <a:ahLst/>
              <a:cxnLst/>
              <a:rect r="r" b="b" t="t" l="l"/>
              <a:pathLst>
                <a:path h="793750" w="793750">
                  <a:moveTo>
                    <a:pt x="0" y="0"/>
                  </a:moveTo>
                  <a:lnTo>
                    <a:pt x="793750" y="0"/>
                  </a:lnTo>
                  <a:lnTo>
                    <a:pt x="793750" y="793750"/>
                  </a:lnTo>
                  <a:lnTo>
                    <a:pt x="0" y="793750"/>
                  </a:lnTo>
                  <a:lnTo>
                    <a:pt x="0" y="0"/>
                  </a:lnTo>
                  <a:close/>
                </a:path>
              </a:pathLst>
            </a:custGeom>
            <a:blipFill>
              <a:blip r:embed="rId13"/>
              <a:stretch>
                <a:fillRect l="0" t="0" r="0" b="0"/>
              </a:stretch>
            </a:blipFill>
          </p:spPr>
        </p:sp>
      </p:grpSp>
      <p:sp>
        <p:nvSpPr>
          <p:cNvPr name="Freeform 38" id="38" descr="preencoded.png"/>
          <p:cNvSpPr/>
          <p:nvPr/>
        </p:nvSpPr>
        <p:spPr>
          <a:xfrm flipH="false" flipV="false" rot="0">
            <a:off x="8221866" y="7950994"/>
            <a:ext cx="267891" cy="267891"/>
          </a:xfrm>
          <a:custGeom>
            <a:avLst/>
            <a:gdLst/>
            <a:ahLst/>
            <a:cxnLst/>
            <a:rect r="r" b="b" t="t" l="l"/>
            <a:pathLst>
              <a:path h="267891" w="267891">
                <a:moveTo>
                  <a:pt x="0" y="0"/>
                </a:moveTo>
                <a:lnTo>
                  <a:pt x="267890" y="0"/>
                </a:lnTo>
                <a:lnTo>
                  <a:pt x="267890" y="267890"/>
                </a:lnTo>
                <a:lnTo>
                  <a:pt x="0" y="267890"/>
                </a:lnTo>
                <a:lnTo>
                  <a:pt x="0" y="0"/>
                </a:lnTo>
                <a:close/>
              </a:path>
            </a:pathLst>
          </a:custGeom>
          <a:blipFill>
            <a:blip r:embed="rId14">
              <a:extLst>
                <a:ext uri="{96DAC541-7B7A-43D3-8B79-37D633B846F1}">
                  <asvg:svgBlip xmlns:asvg="http://schemas.microsoft.com/office/drawing/2016/SVG/main" r:embed="rId15"/>
                </a:ext>
              </a:extLst>
            </a:blip>
            <a:stretch>
              <a:fillRect l="0" t="-18965" r="0" b="-18965"/>
            </a:stretch>
          </a:blipFill>
        </p:spPr>
      </p:sp>
      <p:sp>
        <p:nvSpPr>
          <p:cNvPr name="TextBox 39" id="39"/>
          <p:cNvSpPr txBox="true"/>
          <p:nvPr/>
        </p:nvSpPr>
        <p:spPr>
          <a:xfrm rot="0">
            <a:off x="8058150" y="8492881"/>
            <a:ext cx="2480815" cy="338585"/>
          </a:xfrm>
          <a:prstGeom prst="rect">
            <a:avLst/>
          </a:prstGeom>
        </p:spPr>
        <p:txBody>
          <a:bodyPr anchor="t" rtlCol="false" tIns="0" lIns="0" bIns="0" rIns="0">
            <a:spAutoFit/>
          </a:bodyPr>
          <a:lstStyle/>
          <a:p>
            <a:pPr algn="l">
              <a:lnSpc>
                <a:spcPts val="2437"/>
              </a:lnSpc>
            </a:pPr>
            <a:r>
              <a:rPr lang="en-US" sz="1937" b="true">
                <a:solidFill>
                  <a:srgbClr val="5B5F71"/>
                </a:solidFill>
                <a:latin typeface="Arimo Bold"/>
                <a:ea typeface="Arimo Bold"/>
                <a:cs typeface="Arimo Bold"/>
                <a:sym typeface="Arimo Bold"/>
              </a:rPr>
              <a:t>Local Knowledge</a:t>
            </a:r>
          </a:p>
        </p:txBody>
      </p:sp>
      <p:sp>
        <p:nvSpPr>
          <p:cNvPr name="TextBox 40" id="40"/>
          <p:cNvSpPr txBox="true"/>
          <p:nvPr/>
        </p:nvSpPr>
        <p:spPr>
          <a:xfrm rot="0">
            <a:off x="8058150" y="8876709"/>
            <a:ext cx="9029700" cy="308077"/>
          </a:xfrm>
          <a:prstGeom prst="rect">
            <a:avLst/>
          </a:prstGeom>
        </p:spPr>
        <p:txBody>
          <a:bodyPr anchor="t" rtlCol="false" tIns="0" lIns="0" bIns="0" rIns="0">
            <a:spAutoFit/>
          </a:bodyPr>
          <a:lstStyle/>
          <a:p>
            <a:pPr algn="l">
              <a:lnSpc>
                <a:spcPts val="2125"/>
              </a:lnSpc>
            </a:pPr>
            <a:r>
              <a:rPr lang="en-US" sz="1562">
                <a:solidFill>
                  <a:srgbClr val="5B5F71"/>
                </a:solidFill>
                <a:latin typeface="Arimo"/>
                <a:ea typeface="Arimo"/>
                <a:cs typeface="Arimo"/>
                <a:sym typeface="Arimo"/>
              </a:rPr>
              <a:t>Familiar with zoning and permitting standards across Eastern Massachusetts.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alpha val="90196"/>
              </a:srgbClr>
            </a:solidFill>
          </p:spPr>
        </p:sp>
      </p:grpSp>
      <p:sp>
        <p:nvSpPr>
          <p:cNvPr name="TextBox 6" id="6"/>
          <p:cNvSpPr txBox="true"/>
          <p:nvPr/>
        </p:nvSpPr>
        <p:spPr>
          <a:xfrm rot="0">
            <a:off x="1028700" y="1991620"/>
            <a:ext cx="7583386" cy="884482"/>
          </a:xfrm>
          <a:prstGeom prst="rect">
            <a:avLst/>
          </a:prstGeom>
        </p:spPr>
        <p:txBody>
          <a:bodyPr anchor="t" rtlCol="false" tIns="0" lIns="0" bIns="0" rIns="0">
            <a:spAutoFit/>
          </a:bodyPr>
          <a:lstStyle/>
          <a:p>
            <a:pPr algn="l">
              <a:lnSpc>
                <a:spcPts val="6562"/>
              </a:lnSpc>
            </a:pPr>
            <a:r>
              <a:rPr lang="en-US" sz="5250" b="true">
                <a:solidFill>
                  <a:srgbClr val="505468"/>
                </a:solidFill>
                <a:latin typeface="Arimo Bold"/>
                <a:ea typeface="Arimo Bold"/>
                <a:cs typeface="Arimo Bold"/>
                <a:sym typeface="Arimo Bold"/>
              </a:rPr>
              <a:t>Property Line Surveying</a:t>
            </a:r>
          </a:p>
        </p:txBody>
      </p:sp>
      <p:sp>
        <p:nvSpPr>
          <p:cNvPr name="TextBox 7" id="7"/>
          <p:cNvSpPr txBox="true"/>
          <p:nvPr/>
        </p:nvSpPr>
        <p:spPr>
          <a:xfrm rot="0">
            <a:off x="937317" y="3714302"/>
            <a:ext cx="10439991" cy="1216025"/>
          </a:xfrm>
          <a:prstGeom prst="rect">
            <a:avLst/>
          </a:prstGeom>
        </p:spPr>
        <p:txBody>
          <a:bodyPr anchor="t" rtlCol="false" tIns="0" lIns="0" bIns="0" rIns="0">
            <a:spAutoFit/>
          </a:bodyPr>
          <a:lstStyle/>
          <a:p>
            <a:pPr algn="l">
              <a:lnSpc>
                <a:spcPts val="3249"/>
              </a:lnSpc>
            </a:pPr>
            <a:r>
              <a:rPr lang="en-US" sz="2062">
                <a:solidFill>
                  <a:srgbClr val="5B5F71"/>
                </a:solidFill>
                <a:latin typeface="Arimo"/>
                <a:ea typeface="Arimo"/>
                <a:cs typeface="Arimo"/>
                <a:sym typeface="Arimo"/>
              </a:rPr>
              <a:t>Installing a fence or dealing with neighbors trespassing? You need a </a:t>
            </a:r>
            <a:r>
              <a:rPr lang="en-US" b="true" sz="2062" u="sng">
                <a:solidFill>
                  <a:srgbClr val="5B5F71"/>
                </a:solidFill>
                <a:latin typeface="Arimo Bold"/>
                <a:ea typeface="Arimo Bold"/>
                <a:cs typeface="Arimo Bold"/>
                <a:sym typeface="Arimo Bold"/>
                <a:hlinkClick r:id="rId3" tooltip="https://www.realmapinfo.com/property-line-surveying"/>
              </a:rPr>
              <a:t>property line survey</a:t>
            </a:r>
            <a:r>
              <a:rPr lang="en-US" sz="2062">
                <a:solidFill>
                  <a:srgbClr val="5B5F71"/>
                </a:solidFill>
                <a:latin typeface="Arimo"/>
                <a:ea typeface="Arimo"/>
                <a:cs typeface="Arimo"/>
                <a:sym typeface="Arimo"/>
              </a:rPr>
              <a:t>. Our services provide accurate, reliable information about your property boundaries using state-of-the-art technology.</a:t>
            </a:r>
          </a:p>
        </p:txBody>
      </p:sp>
      <p:sp>
        <p:nvSpPr>
          <p:cNvPr name="TextBox 8" id="8"/>
          <p:cNvSpPr txBox="true"/>
          <p:nvPr/>
        </p:nvSpPr>
        <p:spPr>
          <a:xfrm rot="0">
            <a:off x="937317" y="5274621"/>
            <a:ext cx="3347885" cy="447084"/>
          </a:xfrm>
          <a:prstGeom prst="rect">
            <a:avLst/>
          </a:prstGeom>
        </p:spPr>
        <p:txBody>
          <a:bodyPr anchor="t" rtlCol="false" tIns="0" lIns="0" bIns="0" rIns="0">
            <a:spAutoFit/>
          </a:bodyPr>
          <a:lstStyle/>
          <a:p>
            <a:pPr algn="l">
              <a:lnSpc>
                <a:spcPts val="3249"/>
              </a:lnSpc>
            </a:pPr>
            <a:r>
              <a:rPr lang="en-US" sz="2625" b="true">
                <a:solidFill>
                  <a:srgbClr val="505468"/>
                </a:solidFill>
                <a:latin typeface="Arimo Bold"/>
                <a:ea typeface="Arimo Bold"/>
                <a:cs typeface="Arimo Bold"/>
                <a:sym typeface="Arimo Bold"/>
              </a:rPr>
              <a:t>What's Included</a:t>
            </a:r>
          </a:p>
        </p:txBody>
      </p:sp>
      <p:sp>
        <p:nvSpPr>
          <p:cNvPr name="TextBox 9" id="9"/>
          <p:cNvSpPr txBox="true"/>
          <p:nvPr/>
        </p:nvSpPr>
        <p:spPr>
          <a:xfrm rot="0">
            <a:off x="937317" y="5888984"/>
            <a:ext cx="10439991" cy="1625600"/>
          </a:xfrm>
          <a:prstGeom prst="rect">
            <a:avLst/>
          </a:prstGeom>
        </p:spPr>
        <p:txBody>
          <a:bodyPr anchor="t" rtlCol="false" tIns="0" lIns="0" bIns="0" rIns="0">
            <a:spAutoFit/>
          </a:bodyPr>
          <a:lstStyle/>
          <a:p>
            <a:pPr algn="l" marL="311051" indent="-155525" lvl="1">
              <a:lnSpc>
                <a:spcPts val="3249"/>
              </a:lnSpc>
              <a:buFont typeface="Arial"/>
              <a:buChar char="•"/>
            </a:pPr>
            <a:r>
              <a:rPr lang="en-US" sz="2062">
                <a:solidFill>
                  <a:srgbClr val="5B5F71"/>
                </a:solidFill>
                <a:latin typeface="Arimo"/>
                <a:ea typeface="Arimo"/>
                <a:cs typeface="Arimo"/>
                <a:sym typeface="Arimo"/>
              </a:rPr>
              <a:t>Permanent markers set at each property corner</a:t>
            </a:r>
          </a:p>
          <a:p>
            <a:pPr algn="l" marL="311051" indent="-155525" lvl="1">
              <a:lnSpc>
                <a:spcPts val="3249"/>
              </a:lnSpc>
              <a:buFont typeface="Arial"/>
              <a:buChar char="•"/>
            </a:pPr>
            <a:r>
              <a:rPr lang="en-US" sz="2062">
                <a:solidFill>
                  <a:srgbClr val="5B5F71"/>
                </a:solidFill>
                <a:latin typeface="Arimo"/>
                <a:ea typeface="Arimo"/>
                <a:cs typeface="Arimo"/>
                <a:sym typeface="Arimo"/>
              </a:rPr>
              <a:t>Stakes placed along lot lines for easy fence installation</a:t>
            </a:r>
          </a:p>
          <a:p>
            <a:pPr algn="l" marL="311051" indent="-155525" lvl="1">
              <a:lnSpc>
                <a:spcPts val="3249"/>
              </a:lnSpc>
              <a:buFont typeface="Arial"/>
              <a:buChar char="•"/>
            </a:pPr>
            <a:r>
              <a:rPr lang="en-US" sz="2062">
                <a:solidFill>
                  <a:srgbClr val="5B5F71"/>
                </a:solidFill>
                <a:latin typeface="Arimo"/>
                <a:ea typeface="Arimo"/>
                <a:cs typeface="Arimo"/>
                <a:sym typeface="Arimo"/>
              </a:rPr>
              <a:t>Record of </a:t>
            </a:r>
            <a:r>
              <a:rPr lang="en-US" b="true" sz="2062" u="sng">
                <a:solidFill>
                  <a:srgbClr val="5B5F71"/>
                </a:solidFill>
                <a:latin typeface="Arimo Bold"/>
                <a:ea typeface="Arimo Bold"/>
                <a:cs typeface="Arimo Bold"/>
                <a:sym typeface="Arimo Bold"/>
                <a:hlinkClick r:id="rId4" tooltip="https://www.realmapinfo.com/certified-plot-plans"/>
              </a:rPr>
              <a:t>Land Survey Plot Plan</a:t>
            </a:r>
            <a:r>
              <a:rPr lang="en-US" sz="2062">
                <a:solidFill>
                  <a:srgbClr val="5B5F71"/>
                </a:solidFill>
                <a:latin typeface="Arimo"/>
                <a:ea typeface="Arimo"/>
                <a:cs typeface="Arimo"/>
                <a:sym typeface="Arimo"/>
              </a:rPr>
              <a:t> showing all property details</a:t>
            </a:r>
          </a:p>
          <a:p>
            <a:pPr algn="l" marL="311051" indent="-155525" lvl="1">
              <a:lnSpc>
                <a:spcPts val="3249"/>
              </a:lnSpc>
              <a:buFont typeface="Arial"/>
              <a:buChar char="•"/>
            </a:pPr>
            <a:r>
              <a:rPr lang="en-US" sz="2062">
                <a:solidFill>
                  <a:srgbClr val="5B5F71"/>
                </a:solidFill>
                <a:latin typeface="Arimo"/>
                <a:ea typeface="Arimo"/>
                <a:cs typeface="Arimo"/>
                <a:sym typeface="Arimo"/>
              </a:rPr>
              <a:t>Mapping of any trespassing or encroachment issues</a:t>
            </a:r>
          </a:p>
        </p:txBody>
      </p:sp>
      <p:grpSp>
        <p:nvGrpSpPr>
          <p:cNvPr name="Group 10" id="10"/>
          <p:cNvGrpSpPr/>
          <p:nvPr/>
        </p:nvGrpSpPr>
        <p:grpSpPr>
          <a:xfrm rot="0">
            <a:off x="12040191" y="2237480"/>
            <a:ext cx="5319865" cy="7093153"/>
            <a:chOff x="0" y="0"/>
            <a:chExt cx="7093153" cy="9457538"/>
          </a:xfrm>
        </p:grpSpPr>
        <p:sp>
          <p:nvSpPr>
            <p:cNvPr name="Freeform 11" id="11" descr="preencoded.png"/>
            <p:cNvSpPr/>
            <p:nvPr/>
          </p:nvSpPr>
          <p:spPr>
            <a:xfrm flipH="false" flipV="false" rot="0">
              <a:off x="0" y="0"/>
              <a:ext cx="7093204" cy="9457563"/>
            </a:xfrm>
            <a:custGeom>
              <a:avLst/>
              <a:gdLst/>
              <a:ahLst/>
              <a:cxnLst/>
              <a:rect r="r" b="b" t="t" l="l"/>
              <a:pathLst>
                <a:path h="9457563" w="7093204">
                  <a:moveTo>
                    <a:pt x="0" y="0"/>
                  </a:moveTo>
                  <a:lnTo>
                    <a:pt x="7093204" y="0"/>
                  </a:lnTo>
                  <a:lnTo>
                    <a:pt x="7093204" y="9457563"/>
                  </a:lnTo>
                  <a:lnTo>
                    <a:pt x="0" y="9457563"/>
                  </a:lnTo>
                  <a:lnTo>
                    <a:pt x="0" y="0"/>
                  </a:lnTo>
                  <a:close/>
                </a:path>
              </a:pathLst>
            </a:custGeom>
            <a:blipFill>
              <a:blip r:embed="rId5"/>
              <a:stretch>
                <a:fillRect l="-22" t="0" r="-21"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alpha val="90196"/>
              </a:srgbClr>
            </a:solidFill>
          </p:spPr>
        </p:sp>
      </p:grpSp>
      <p:grpSp>
        <p:nvGrpSpPr>
          <p:cNvPr name="Group 6" id="6"/>
          <p:cNvGrpSpPr/>
          <p:nvPr/>
        </p:nvGrpSpPr>
        <p:grpSpPr>
          <a:xfrm rot="0">
            <a:off x="11430000" y="-342900"/>
            <a:ext cx="6858000" cy="10287000"/>
            <a:chOff x="0" y="0"/>
            <a:chExt cx="9144000" cy="13716000"/>
          </a:xfrm>
        </p:grpSpPr>
        <p:sp>
          <p:nvSpPr>
            <p:cNvPr name="Freeform 7" id="7" descr="preencoded.png"/>
            <p:cNvSpPr/>
            <p:nvPr/>
          </p:nvSpPr>
          <p:spPr>
            <a:xfrm flipH="false" flipV="false" rot="0">
              <a:off x="0" y="0"/>
              <a:ext cx="9144000" cy="13716000"/>
            </a:xfrm>
            <a:custGeom>
              <a:avLst/>
              <a:gdLst/>
              <a:ahLst/>
              <a:cxnLst/>
              <a:rect r="r" b="b" t="t" l="l"/>
              <a:pathLst>
                <a:path h="13716000" w="9144000">
                  <a:moveTo>
                    <a:pt x="0" y="0"/>
                  </a:moveTo>
                  <a:lnTo>
                    <a:pt x="9144000" y="0"/>
                  </a:lnTo>
                  <a:lnTo>
                    <a:pt x="9144000" y="13716000"/>
                  </a:lnTo>
                  <a:lnTo>
                    <a:pt x="0" y="13716000"/>
                  </a:lnTo>
                  <a:lnTo>
                    <a:pt x="0" y="0"/>
                  </a:lnTo>
                  <a:close/>
                </a:path>
              </a:pathLst>
            </a:custGeom>
            <a:blipFill>
              <a:blip r:embed="rId3"/>
              <a:stretch>
                <a:fillRect l="0" t="0" r="0" b="0"/>
              </a:stretch>
            </a:blipFill>
          </p:spPr>
        </p:sp>
      </p:grpSp>
      <p:sp>
        <p:nvSpPr>
          <p:cNvPr name="TextBox 8" id="8"/>
          <p:cNvSpPr txBox="true"/>
          <p:nvPr/>
        </p:nvSpPr>
        <p:spPr>
          <a:xfrm rot="0">
            <a:off x="992238" y="1667618"/>
            <a:ext cx="8608809" cy="943127"/>
          </a:xfrm>
          <a:prstGeom prst="rect">
            <a:avLst/>
          </a:prstGeom>
        </p:spPr>
        <p:txBody>
          <a:bodyPr anchor="t" rtlCol="false" tIns="0" lIns="0" bIns="0" rIns="0">
            <a:spAutoFit/>
          </a:bodyPr>
          <a:lstStyle/>
          <a:p>
            <a:pPr algn="l">
              <a:lnSpc>
                <a:spcPts val="6937"/>
              </a:lnSpc>
            </a:pPr>
            <a:r>
              <a:rPr lang="en-US" sz="5562" b="true">
                <a:solidFill>
                  <a:srgbClr val="505468"/>
                </a:solidFill>
                <a:latin typeface="Arimo Bold"/>
                <a:ea typeface="Arimo Bold"/>
                <a:cs typeface="Arimo Bold"/>
                <a:sym typeface="Arimo Bold"/>
              </a:rPr>
              <a:t>Building Permit Plot Plans</a:t>
            </a:r>
          </a:p>
        </p:txBody>
      </p:sp>
      <p:sp>
        <p:nvSpPr>
          <p:cNvPr name="TextBox 9" id="9"/>
          <p:cNvSpPr txBox="true"/>
          <p:nvPr/>
        </p:nvSpPr>
        <p:spPr>
          <a:xfrm rot="0">
            <a:off x="992238" y="2931166"/>
            <a:ext cx="1160952" cy="433387"/>
          </a:xfrm>
          <a:prstGeom prst="rect">
            <a:avLst/>
          </a:prstGeom>
        </p:spPr>
        <p:txBody>
          <a:bodyPr anchor="t" rtlCol="false" tIns="0" lIns="0" bIns="0" rIns="0">
            <a:spAutoFit/>
          </a:bodyPr>
          <a:lstStyle/>
          <a:p>
            <a:pPr algn="l">
              <a:lnSpc>
                <a:spcPts val="3562"/>
              </a:lnSpc>
            </a:pPr>
            <a:r>
              <a:rPr lang="en-US" sz="2187">
                <a:solidFill>
                  <a:srgbClr val="5B5F71"/>
                </a:solidFill>
                <a:latin typeface="Arimo"/>
                <a:ea typeface="Arimo"/>
                <a:cs typeface="Arimo"/>
                <a:sym typeface="Arimo"/>
              </a:rPr>
              <a:t>01</a:t>
            </a:r>
          </a:p>
        </p:txBody>
      </p:sp>
      <p:grpSp>
        <p:nvGrpSpPr>
          <p:cNvPr name="Group 10" id="10"/>
          <p:cNvGrpSpPr/>
          <p:nvPr/>
        </p:nvGrpSpPr>
        <p:grpSpPr>
          <a:xfrm rot="0">
            <a:off x="992238" y="3479749"/>
            <a:ext cx="4580934" cy="38100"/>
            <a:chOff x="0" y="0"/>
            <a:chExt cx="6107913" cy="50800"/>
          </a:xfrm>
        </p:grpSpPr>
        <p:sp>
          <p:nvSpPr>
            <p:cNvPr name="Freeform 11" id="11" descr="preencoded.png"/>
            <p:cNvSpPr/>
            <p:nvPr/>
          </p:nvSpPr>
          <p:spPr>
            <a:xfrm flipH="false" flipV="false" rot="0">
              <a:off x="0" y="0"/>
              <a:ext cx="6107938" cy="50800"/>
            </a:xfrm>
            <a:custGeom>
              <a:avLst/>
              <a:gdLst/>
              <a:ahLst/>
              <a:cxnLst/>
              <a:rect r="r" b="b" t="t" l="l"/>
              <a:pathLst>
                <a:path h="50800" w="6107938">
                  <a:moveTo>
                    <a:pt x="0" y="0"/>
                  </a:moveTo>
                  <a:lnTo>
                    <a:pt x="6107938" y="0"/>
                  </a:lnTo>
                  <a:lnTo>
                    <a:pt x="6107938" y="50800"/>
                  </a:lnTo>
                  <a:lnTo>
                    <a:pt x="0" y="50800"/>
                  </a:lnTo>
                  <a:lnTo>
                    <a:pt x="0" y="0"/>
                  </a:lnTo>
                  <a:close/>
                </a:path>
              </a:pathLst>
            </a:custGeom>
            <a:blipFill>
              <a:blip r:embed="rId4"/>
              <a:stretch>
                <a:fillRect l="-6" t="0" r="-6" b="0"/>
              </a:stretch>
            </a:blipFill>
          </p:spPr>
        </p:sp>
      </p:grpSp>
      <p:sp>
        <p:nvSpPr>
          <p:cNvPr name="TextBox 12" id="12"/>
          <p:cNvSpPr txBox="true"/>
          <p:nvPr/>
        </p:nvSpPr>
        <p:spPr>
          <a:xfrm rot="0">
            <a:off x="992238" y="3659534"/>
            <a:ext cx="5634023" cy="449262"/>
          </a:xfrm>
          <a:prstGeom prst="rect">
            <a:avLst/>
          </a:prstGeom>
        </p:spPr>
        <p:txBody>
          <a:bodyPr anchor="t" rtlCol="false" tIns="0" lIns="0" bIns="0" rIns="0">
            <a:spAutoFit/>
          </a:bodyPr>
          <a:lstStyle/>
          <a:p>
            <a:pPr algn="l">
              <a:lnSpc>
                <a:spcPts val="3437"/>
              </a:lnSpc>
            </a:pPr>
            <a:r>
              <a:rPr lang="en-US" sz="2750" b="true">
                <a:solidFill>
                  <a:srgbClr val="5B5F71"/>
                </a:solidFill>
                <a:latin typeface="Arimo Bold"/>
                <a:ea typeface="Arimo Bold"/>
                <a:cs typeface="Arimo Bold"/>
                <a:sym typeface="Arimo Bold"/>
              </a:rPr>
              <a:t>Existing Conditions Survey</a:t>
            </a:r>
          </a:p>
        </p:txBody>
      </p:sp>
      <p:sp>
        <p:nvSpPr>
          <p:cNvPr name="TextBox 13" id="13"/>
          <p:cNvSpPr txBox="true"/>
          <p:nvPr/>
        </p:nvSpPr>
        <p:spPr>
          <a:xfrm rot="0">
            <a:off x="992238" y="4205878"/>
            <a:ext cx="4580934" cy="1465659"/>
          </a:xfrm>
          <a:prstGeom prst="rect">
            <a:avLst/>
          </a:prstGeom>
        </p:spPr>
        <p:txBody>
          <a:bodyPr anchor="t" rtlCol="false" tIns="0" lIns="0" bIns="0" rIns="0">
            <a:spAutoFit/>
          </a:bodyPr>
          <a:lstStyle/>
          <a:p>
            <a:pPr algn="l">
              <a:lnSpc>
                <a:spcPts val="3562"/>
              </a:lnSpc>
            </a:pPr>
            <a:r>
              <a:rPr lang="en-US" sz="2187">
                <a:solidFill>
                  <a:srgbClr val="5B5F71"/>
                </a:solidFill>
                <a:latin typeface="Arimo"/>
                <a:ea typeface="Arimo"/>
                <a:cs typeface="Arimo"/>
                <a:sym typeface="Arimo"/>
              </a:rPr>
              <a:t>Detailed layout of your property including all structures and significant features.</a:t>
            </a:r>
          </a:p>
        </p:txBody>
      </p:sp>
      <p:sp>
        <p:nvSpPr>
          <p:cNvPr name="TextBox 14" id="14"/>
          <p:cNvSpPr txBox="true"/>
          <p:nvPr/>
        </p:nvSpPr>
        <p:spPr>
          <a:xfrm rot="0">
            <a:off x="5856684" y="2931166"/>
            <a:ext cx="1539155" cy="433387"/>
          </a:xfrm>
          <a:prstGeom prst="rect">
            <a:avLst/>
          </a:prstGeom>
        </p:spPr>
        <p:txBody>
          <a:bodyPr anchor="t" rtlCol="false" tIns="0" lIns="0" bIns="0" rIns="0">
            <a:spAutoFit/>
          </a:bodyPr>
          <a:lstStyle/>
          <a:p>
            <a:pPr algn="l">
              <a:lnSpc>
                <a:spcPts val="3562"/>
              </a:lnSpc>
            </a:pPr>
            <a:r>
              <a:rPr lang="en-US" sz="2187">
                <a:solidFill>
                  <a:srgbClr val="5B5F71"/>
                </a:solidFill>
                <a:latin typeface="Arimo"/>
                <a:ea typeface="Arimo"/>
                <a:cs typeface="Arimo"/>
                <a:sym typeface="Arimo"/>
              </a:rPr>
              <a:t>02</a:t>
            </a:r>
          </a:p>
        </p:txBody>
      </p:sp>
      <p:grpSp>
        <p:nvGrpSpPr>
          <p:cNvPr name="Group 15" id="15"/>
          <p:cNvGrpSpPr/>
          <p:nvPr/>
        </p:nvGrpSpPr>
        <p:grpSpPr>
          <a:xfrm rot="0">
            <a:off x="5856684" y="3479749"/>
            <a:ext cx="4581077" cy="38100"/>
            <a:chOff x="0" y="0"/>
            <a:chExt cx="6108103" cy="50800"/>
          </a:xfrm>
        </p:grpSpPr>
        <p:sp>
          <p:nvSpPr>
            <p:cNvPr name="Freeform 16" id="16" descr="preencoded.png"/>
            <p:cNvSpPr/>
            <p:nvPr/>
          </p:nvSpPr>
          <p:spPr>
            <a:xfrm flipH="false" flipV="false" rot="0">
              <a:off x="0" y="0"/>
              <a:ext cx="6108065" cy="50800"/>
            </a:xfrm>
            <a:custGeom>
              <a:avLst/>
              <a:gdLst/>
              <a:ahLst/>
              <a:cxnLst/>
              <a:rect r="r" b="b" t="t" l="l"/>
              <a:pathLst>
                <a:path h="50800" w="6108065">
                  <a:moveTo>
                    <a:pt x="0" y="0"/>
                  </a:moveTo>
                  <a:lnTo>
                    <a:pt x="6108065" y="0"/>
                  </a:lnTo>
                  <a:lnTo>
                    <a:pt x="6108065" y="50800"/>
                  </a:lnTo>
                  <a:lnTo>
                    <a:pt x="0" y="50800"/>
                  </a:lnTo>
                  <a:lnTo>
                    <a:pt x="0" y="0"/>
                  </a:lnTo>
                  <a:close/>
                </a:path>
              </a:pathLst>
            </a:custGeom>
            <a:blipFill>
              <a:blip r:embed="rId4"/>
              <a:stretch>
                <a:fillRect l="-4" t="0" r="-5" b="0"/>
              </a:stretch>
            </a:blipFill>
          </p:spPr>
        </p:sp>
      </p:grpSp>
      <p:sp>
        <p:nvSpPr>
          <p:cNvPr name="TextBox 17" id="17"/>
          <p:cNvSpPr txBox="true"/>
          <p:nvPr/>
        </p:nvSpPr>
        <p:spPr>
          <a:xfrm rot="0">
            <a:off x="5856684" y="3659534"/>
            <a:ext cx="5083209" cy="449262"/>
          </a:xfrm>
          <a:prstGeom prst="rect">
            <a:avLst/>
          </a:prstGeom>
        </p:spPr>
        <p:txBody>
          <a:bodyPr anchor="t" rtlCol="false" tIns="0" lIns="0" bIns="0" rIns="0">
            <a:spAutoFit/>
          </a:bodyPr>
          <a:lstStyle/>
          <a:p>
            <a:pPr algn="l">
              <a:lnSpc>
                <a:spcPts val="3437"/>
              </a:lnSpc>
            </a:pPr>
            <a:r>
              <a:rPr lang="en-US" sz="2750" b="true">
                <a:solidFill>
                  <a:srgbClr val="5B5F71"/>
                </a:solidFill>
                <a:latin typeface="Arimo Bold"/>
                <a:ea typeface="Arimo Bold"/>
                <a:cs typeface="Arimo Bold"/>
                <a:sym typeface="Arimo Bold"/>
              </a:rPr>
              <a:t>Certified Documentation</a:t>
            </a:r>
          </a:p>
        </p:txBody>
      </p:sp>
      <p:sp>
        <p:nvSpPr>
          <p:cNvPr name="TextBox 18" id="18"/>
          <p:cNvSpPr txBox="true"/>
          <p:nvPr/>
        </p:nvSpPr>
        <p:spPr>
          <a:xfrm rot="0">
            <a:off x="5856684" y="4205878"/>
            <a:ext cx="4581077" cy="1465659"/>
          </a:xfrm>
          <a:prstGeom prst="rect">
            <a:avLst/>
          </a:prstGeom>
        </p:spPr>
        <p:txBody>
          <a:bodyPr anchor="t" rtlCol="false" tIns="0" lIns="0" bIns="0" rIns="0">
            <a:spAutoFit/>
          </a:bodyPr>
          <a:lstStyle/>
          <a:p>
            <a:pPr algn="l">
              <a:lnSpc>
                <a:spcPts val="3562"/>
              </a:lnSpc>
            </a:pPr>
            <a:r>
              <a:rPr lang="en-US" sz="2187">
                <a:solidFill>
                  <a:srgbClr val="5B5F71"/>
                </a:solidFill>
                <a:latin typeface="Arimo"/>
                <a:ea typeface="Arimo"/>
                <a:cs typeface="Arimo"/>
                <a:sym typeface="Arimo"/>
              </a:rPr>
              <a:t>Plans essential for any construction or renovation project permit.</a:t>
            </a:r>
          </a:p>
        </p:txBody>
      </p:sp>
      <p:sp>
        <p:nvSpPr>
          <p:cNvPr name="TextBox 19" id="19"/>
          <p:cNvSpPr txBox="true"/>
          <p:nvPr/>
        </p:nvSpPr>
        <p:spPr>
          <a:xfrm rot="0">
            <a:off x="992238" y="6062815"/>
            <a:ext cx="994543" cy="433387"/>
          </a:xfrm>
          <a:prstGeom prst="rect">
            <a:avLst/>
          </a:prstGeom>
        </p:spPr>
        <p:txBody>
          <a:bodyPr anchor="t" rtlCol="false" tIns="0" lIns="0" bIns="0" rIns="0">
            <a:spAutoFit/>
          </a:bodyPr>
          <a:lstStyle/>
          <a:p>
            <a:pPr algn="l">
              <a:lnSpc>
                <a:spcPts val="3562"/>
              </a:lnSpc>
            </a:pPr>
            <a:r>
              <a:rPr lang="en-US" sz="2187">
                <a:solidFill>
                  <a:srgbClr val="5B5F71"/>
                </a:solidFill>
                <a:latin typeface="Arimo"/>
                <a:ea typeface="Arimo"/>
                <a:cs typeface="Arimo"/>
                <a:sym typeface="Arimo"/>
              </a:rPr>
              <a:t>03</a:t>
            </a:r>
          </a:p>
        </p:txBody>
      </p:sp>
      <p:grpSp>
        <p:nvGrpSpPr>
          <p:cNvPr name="Group 20" id="20"/>
          <p:cNvGrpSpPr/>
          <p:nvPr/>
        </p:nvGrpSpPr>
        <p:grpSpPr>
          <a:xfrm rot="0">
            <a:off x="992238" y="6583118"/>
            <a:ext cx="9445523" cy="38100"/>
            <a:chOff x="0" y="0"/>
            <a:chExt cx="12594031" cy="50800"/>
          </a:xfrm>
        </p:grpSpPr>
        <p:sp>
          <p:nvSpPr>
            <p:cNvPr name="Freeform 21" id="21" descr="preencoded.png"/>
            <p:cNvSpPr/>
            <p:nvPr/>
          </p:nvSpPr>
          <p:spPr>
            <a:xfrm flipH="false" flipV="false" rot="0">
              <a:off x="0" y="0"/>
              <a:ext cx="12594082" cy="50800"/>
            </a:xfrm>
            <a:custGeom>
              <a:avLst/>
              <a:gdLst/>
              <a:ahLst/>
              <a:cxnLst/>
              <a:rect r="r" b="b" t="t" l="l"/>
              <a:pathLst>
                <a:path h="50800" w="12594082">
                  <a:moveTo>
                    <a:pt x="0" y="0"/>
                  </a:moveTo>
                  <a:lnTo>
                    <a:pt x="12594082" y="0"/>
                  </a:lnTo>
                  <a:lnTo>
                    <a:pt x="12594082" y="50800"/>
                  </a:lnTo>
                  <a:lnTo>
                    <a:pt x="0" y="50800"/>
                  </a:lnTo>
                  <a:lnTo>
                    <a:pt x="0" y="0"/>
                  </a:lnTo>
                  <a:close/>
                </a:path>
              </a:pathLst>
            </a:custGeom>
            <a:blipFill>
              <a:blip r:embed="rId5"/>
              <a:stretch>
                <a:fillRect l="-17" t="0" r="-16" b="0"/>
              </a:stretch>
            </a:blipFill>
          </p:spPr>
        </p:sp>
      </p:grpSp>
      <p:sp>
        <p:nvSpPr>
          <p:cNvPr name="TextBox 22" id="22"/>
          <p:cNvSpPr txBox="true"/>
          <p:nvPr/>
        </p:nvSpPr>
        <p:spPr>
          <a:xfrm rot="0">
            <a:off x="992238" y="6791173"/>
            <a:ext cx="3544043" cy="481012"/>
          </a:xfrm>
          <a:prstGeom prst="rect">
            <a:avLst/>
          </a:prstGeom>
        </p:spPr>
        <p:txBody>
          <a:bodyPr anchor="t" rtlCol="false" tIns="0" lIns="0" bIns="0" rIns="0">
            <a:spAutoFit/>
          </a:bodyPr>
          <a:lstStyle/>
          <a:p>
            <a:pPr algn="l">
              <a:lnSpc>
                <a:spcPts val="3437"/>
              </a:lnSpc>
            </a:pPr>
            <a:r>
              <a:rPr lang="en-US" sz="2750" b="true">
                <a:solidFill>
                  <a:srgbClr val="5B5F71"/>
                </a:solidFill>
                <a:latin typeface="Arimo Bold"/>
                <a:ea typeface="Arimo Bold"/>
                <a:cs typeface="Arimo Bold"/>
                <a:sym typeface="Arimo Bold"/>
              </a:rPr>
              <a:t>Permit Approval</a:t>
            </a:r>
          </a:p>
        </p:txBody>
      </p:sp>
      <p:sp>
        <p:nvSpPr>
          <p:cNvPr name="TextBox 23" id="23"/>
          <p:cNvSpPr txBox="true"/>
          <p:nvPr/>
        </p:nvSpPr>
        <p:spPr>
          <a:xfrm rot="0">
            <a:off x="992238" y="7337527"/>
            <a:ext cx="9445523" cy="1012031"/>
          </a:xfrm>
          <a:prstGeom prst="rect">
            <a:avLst/>
          </a:prstGeom>
        </p:spPr>
        <p:txBody>
          <a:bodyPr anchor="t" rtlCol="false" tIns="0" lIns="0" bIns="0" rIns="0">
            <a:spAutoFit/>
          </a:bodyPr>
          <a:lstStyle/>
          <a:p>
            <a:pPr algn="l">
              <a:lnSpc>
                <a:spcPts val="3562"/>
              </a:lnSpc>
            </a:pPr>
            <a:r>
              <a:rPr lang="en-US" sz="2187">
                <a:solidFill>
                  <a:srgbClr val="5B5F71"/>
                </a:solidFill>
                <a:latin typeface="Arimo"/>
                <a:ea typeface="Arimo"/>
                <a:cs typeface="Arimo"/>
                <a:sym typeface="Arimo"/>
              </a:rPr>
              <a:t>Plans that meet zoning requirements and help your project move smoothly through permitting.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preencoded.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alpha val="90196"/>
              </a:srgbClr>
            </a:solidFill>
          </p:spPr>
        </p:sp>
      </p:grpSp>
      <p:grpSp>
        <p:nvGrpSpPr>
          <p:cNvPr name="Group 6" id="6"/>
          <p:cNvGrpSpPr/>
          <p:nvPr/>
        </p:nvGrpSpPr>
        <p:grpSpPr>
          <a:xfrm rot="0">
            <a:off x="16049015" y="9686925"/>
            <a:ext cx="2153260" cy="514350"/>
            <a:chOff x="0" y="0"/>
            <a:chExt cx="2871013" cy="685800"/>
          </a:xfrm>
        </p:grpSpPr>
        <p:sp>
          <p:nvSpPr>
            <p:cNvPr name="Freeform 7" id="7" descr="preencoded.png">
              <a:hlinkClick r:id="rId3" tooltip="https://gamma.app/?utm_source=made-with-gamma"/>
            </p:cNvPr>
            <p:cNvSpPr/>
            <p:nvPr/>
          </p:nvSpPr>
          <p:spPr>
            <a:xfrm flipH="false" flipV="false" rot="0">
              <a:off x="0" y="0"/>
              <a:ext cx="2870962" cy="685800"/>
            </a:xfrm>
            <a:custGeom>
              <a:avLst/>
              <a:gdLst/>
              <a:ahLst/>
              <a:cxnLst/>
              <a:rect r="r" b="b" t="t" l="l"/>
              <a:pathLst>
                <a:path h="685800" w="2870962">
                  <a:moveTo>
                    <a:pt x="0" y="0"/>
                  </a:moveTo>
                  <a:lnTo>
                    <a:pt x="2870962" y="0"/>
                  </a:lnTo>
                  <a:lnTo>
                    <a:pt x="2870962" y="685800"/>
                  </a:lnTo>
                  <a:lnTo>
                    <a:pt x="0" y="685800"/>
                  </a:lnTo>
                  <a:lnTo>
                    <a:pt x="0" y="0"/>
                  </a:lnTo>
                  <a:close/>
                </a:path>
              </a:pathLst>
            </a:custGeom>
            <a:blipFill>
              <a:blip r:embed="rId4"/>
              <a:stretch>
                <a:fillRect l="0" t="0" r="-1" b="0"/>
              </a:stretch>
            </a:blipFill>
          </p:spPr>
        </p:sp>
      </p:grpSp>
      <p:grpSp>
        <p:nvGrpSpPr>
          <p:cNvPr name="Group 8" id="8"/>
          <p:cNvGrpSpPr/>
          <p:nvPr/>
        </p:nvGrpSpPr>
        <p:grpSpPr>
          <a:xfrm rot="0">
            <a:off x="11430000" y="0"/>
            <a:ext cx="6858000" cy="10287000"/>
            <a:chOff x="0" y="0"/>
            <a:chExt cx="9144000" cy="13716000"/>
          </a:xfrm>
        </p:grpSpPr>
        <p:sp>
          <p:nvSpPr>
            <p:cNvPr name="Freeform 9" id="9" descr="preencoded.png"/>
            <p:cNvSpPr/>
            <p:nvPr/>
          </p:nvSpPr>
          <p:spPr>
            <a:xfrm flipH="false" flipV="false" rot="0">
              <a:off x="0" y="0"/>
              <a:ext cx="9144000" cy="13716000"/>
            </a:xfrm>
            <a:custGeom>
              <a:avLst/>
              <a:gdLst/>
              <a:ahLst/>
              <a:cxnLst/>
              <a:rect r="r" b="b" t="t" l="l"/>
              <a:pathLst>
                <a:path h="13716000" w="9144000">
                  <a:moveTo>
                    <a:pt x="0" y="0"/>
                  </a:moveTo>
                  <a:lnTo>
                    <a:pt x="9144000" y="0"/>
                  </a:lnTo>
                  <a:lnTo>
                    <a:pt x="9144000" y="13716000"/>
                  </a:lnTo>
                  <a:lnTo>
                    <a:pt x="0" y="13716000"/>
                  </a:lnTo>
                  <a:lnTo>
                    <a:pt x="0" y="0"/>
                  </a:lnTo>
                  <a:close/>
                </a:path>
              </a:pathLst>
            </a:custGeom>
            <a:blipFill>
              <a:blip r:embed="rId5"/>
              <a:stretch>
                <a:fillRect l="0" t="0" r="0" b="0"/>
              </a:stretch>
            </a:blipFill>
          </p:spPr>
        </p:sp>
      </p:grpSp>
      <p:sp>
        <p:nvSpPr>
          <p:cNvPr name="TextBox 10" id="10"/>
          <p:cNvSpPr txBox="true"/>
          <p:nvPr/>
        </p:nvSpPr>
        <p:spPr>
          <a:xfrm rot="0">
            <a:off x="992238" y="1507484"/>
            <a:ext cx="9382716" cy="943127"/>
          </a:xfrm>
          <a:prstGeom prst="rect">
            <a:avLst/>
          </a:prstGeom>
        </p:spPr>
        <p:txBody>
          <a:bodyPr anchor="t" rtlCol="false" tIns="0" lIns="0" bIns="0" rIns="0">
            <a:spAutoFit/>
          </a:bodyPr>
          <a:lstStyle/>
          <a:p>
            <a:pPr algn="l">
              <a:lnSpc>
                <a:spcPts val="6937"/>
              </a:lnSpc>
            </a:pPr>
            <a:r>
              <a:rPr lang="en-US" sz="5562" b="true">
                <a:solidFill>
                  <a:srgbClr val="505468"/>
                </a:solidFill>
                <a:latin typeface="Arimo Bold"/>
                <a:ea typeface="Arimo Bold"/>
                <a:cs typeface="Arimo Bold"/>
                <a:sym typeface="Arimo Bold"/>
              </a:rPr>
              <a:t>Ready to Start Your Project?</a:t>
            </a:r>
          </a:p>
        </p:txBody>
      </p:sp>
      <p:grpSp>
        <p:nvGrpSpPr>
          <p:cNvPr name="Group 11" id="11"/>
          <p:cNvGrpSpPr/>
          <p:nvPr/>
        </p:nvGrpSpPr>
        <p:grpSpPr>
          <a:xfrm rot="0">
            <a:off x="987476" y="2871045"/>
            <a:ext cx="4590459" cy="3466062"/>
            <a:chOff x="0" y="0"/>
            <a:chExt cx="6120613" cy="4621416"/>
          </a:xfrm>
        </p:grpSpPr>
        <p:sp>
          <p:nvSpPr>
            <p:cNvPr name="Freeform 12" id="12"/>
            <p:cNvSpPr/>
            <p:nvPr/>
          </p:nvSpPr>
          <p:spPr>
            <a:xfrm flipH="false" flipV="false" rot="0">
              <a:off x="6350" y="6350"/>
              <a:ext cx="6107938" cy="4608703"/>
            </a:xfrm>
            <a:custGeom>
              <a:avLst/>
              <a:gdLst/>
              <a:ahLst/>
              <a:cxnLst/>
              <a:rect r="r" b="b" t="t" l="l"/>
              <a:pathLst>
                <a:path h="4608703" w="6107938">
                  <a:moveTo>
                    <a:pt x="0" y="158750"/>
                  </a:moveTo>
                  <a:cubicBezTo>
                    <a:pt x="0" y="71120"/>
                    <a:pt x="71120" y="0"/>
                    <a:pt x="158877" y="0"/>
                  </a:cubicBezTo>
                  <a:lnTo>
                    <a:pt x="5949061" y="0"/>
                  </a:lnTo>
                  <a:cubicBezTo>
                    <a:pt x="6036818" y="0"/>
                    <a:pt x="6107938" y="71120"/>
                    <a:pt x="6107938" y="158750"/>
                  </a:cubicBezTo>
                  <a:lnTo>
                    <a:pt x="6107938" y="4449953"/>
                  </a:lnTo>
                  <a:cubicBezTo>
                    <a:pt x="6107938" y="4537583"/>
                    <a:pt x="6036818" y="4608703"/>
                    <a:pt x="5949061" y="4608703"/>
                  </a:cubicBezTo>
                  <a:lnTo>
                    <a:pt x="158877" y="4608703"/>
                  </a:lnTo>
                  <a:cubicBezTo>
                    <a:pt x="71120" y="4608703"/>
                    <a:pt x="0" y="4537583"/>
                    <a:pt x="0" y="4449953"/>
                  </a:cubicBezTo>
                  <a:close/>
                </a:path>
              </a:pathLst>
            </a:custGeom>
            <a:solidFill>
              <a:srgbClr val="E2E3E9"/>
            </a:solidFill>
          </p:spPr>
        </p:sp>
        <p:sp>
          <p:nvSpPr>
            <p:cNvPr name="Freeform 13" id="13"/>
            <p:cNvSpPr/>
            <p:nvPr/>
          </p:nvSpPr>
          <p:spPr>
            <a:xfrm flipH="false" flipV="false" rot="0">
              <a:off x="0" y="0"/>
              <a:ext cx="6120638" cy="4621403"/>
            </a:xfrm>
            <a:custGeom>
              <a:avLst/>
              <a:gdLst/>
              <a:ahLst/>
              <a:cxnLst/>
              <a:rect r="r" b="b" t="t" l="l"/>
              <a:pathLst>
                <a:path h="4621403" w="6120638">
                  <a:moveTo>
                    <a:pt x="0" y="165100"/>
                  </a:moveTo>
                  <a:cubicBezTo>
                    <a:pt x="0" y="73914"/>
                    <a:pt x="74041" y="0"/>
                    <a:pt x="165227" y="0"/>
                  </a:cubicBezTo>
                  <a:lnTo>
                    <a:pt x="5955411" y="0"/>
                  </a:lnTo>
                  <a:lnTo>
                    <a:pt x="5955411" y="6350"/>
                  </a:lnTo>
                  <a:lnTo>
                    <a:pt x="5955411" y="0"/>
                  </a:lnTo>
                  <a:cubicBezTo>
                    <a:pt x="6046597" y="0"/>
                    <a:pt x="6120638" y="73914"/>
                    <a:pt x="6120638" y="165100"/>
                  </a:cubicBezTo>
                  <a:lnTo>
                    <a:pt x="6114288" y="165100"/>
                  </a:lnTo>
                  <a:lnTo>
                    <a:pt x="6120638" y="165100"/>
                  </a:lnTo>
                  <a:lnTo>
                    <a:pt x="6120638" y="4456303"/>
                  </a:lnTo>
                  <a:lnTo>
                    <a:pt x="6114288" y="4456303"/>
                  </a:lnTo>
                  <a:lnTo>
                    <a:pt x="6120638" y="4456303"/>
                  </a:lnTo>
                  <a:cubicBezTo>
                    <a:pt x="6120638" y="4547489"/>
                    <a:pt x="6046597" y="4621403"/>
                    <a:pt x="5955411" y="4621403"/>
                  </a:cubicBezTo>
                  <a:lnTo>
                    <a:pt x="5955411" y="4615053"/>
                  </a:lnTo>
                  <a:lnTo>
                    <a:pt x="5955411" y="4621403"/>
                  </a:lnTo>
                  <a:lnTo>
                    <a:pt x="165227" y="4621403"/>
                  </a:lnTo>
                  <a:lnTo>
                    <a:pt x="165227" y="4615053"/>
                  </a:lnTo>
                  <a:lnTo>
                    <a:pt x="165227" y="4621403"/>
                  </a:lnTo>
                  <a:cubicBezTo>
                    <a:pt x="74041" y="4621403"/>
                    <a:pt x="0" y="4547489"/>
                    <a:pt x="0" y="4456303"/>
                  </a:cubicBezTo>
                  <a:lnTo>
                    <a:pt x="0" y="165100"/>
                  </a:lnTo>
                  <a:lnTo>
                    <a:pt x="6350" y="165100"/>
                  </a:lnTo>
                  <a:lnTo>
                    <a:pt x="0" y="165100"/>
                  </a:lnTo>
                  <a:moveTo>
                    <a:pt x="12700" y="165100"/>
                  </a:moveTo>
                  <a:lnTo>
                    <a:pt x="12700" y="4456303"/>
                  </a:lnTo>
                  <a:lnTo>
                    <a:pt x="6350" y="4456303"/>
                  </a:lnTo>
                  <a:lnTo>
                    <a:pt x="12700" y="4456303"/>
                  </a:lnTo>
                  <a:cubicBezTo>
                    <a:pt x="12700" y="4540504"/>
                    <a:pt x="81026" y="4608703"/>
                    <a:pt x="165227" y="4608703"/>
                  </a:cubicBezTo>
                  <a:lnTo>
                    <a:pt x="5955411" y="4608703"/>
                  </a:lnTo>
                  <a:cubicBezTo>
                    <a:pt x="6039612" y="4608703"/>
                    <a:pt x="6107938" y="4540504"/>
                    <a:pt x="6107938" y="4456303"/>
                  </a:cubicBezTo>
                  <a:lnTo>
                    <a:pt x="6107938" y="165100"/>
                  </a:lnTo>
                  <a:cubicBezTo>
                    <a:pt x="6107938" y="80899"/>
                    <a:pt x="6039612" y="12700"/>
                    <a:pt x="5955411" y="12700"/>
                  </a:cubicBezTo>
                  <a:lnTo>
                    <a:pt x="165227" y="12700"/>
                  </a:lnTo>
                  <a:lnTo>
                    <a:pt x="165227" y="6350"/>
                  </a:lnTo>
                  <a:lnTo>
                    <a:pt x="165227" y="12700"/>
                  </a:lnTo>
                  <a:cubicBezTo>
                    <a:pt x="81026" y="12700"/>
                    <a:pt x="12700" y="80899"/>
                    <a:pt x="12700" y="165100"/>
                  </a:cubicBezTo>
                  <a:close/>
                </a:path>
              </a:pathLst>
            </a:custGeom>
            <a:solidFill>
              <a:srgbClr val="C8C9CF"/>
            </a:solidFill>
          </p:spPr>
        </p:sp>
      </p:grpSp>
      <p:sp>
        <p:nvSpPr>
          <p:cNvPr name="TextBox 14" id="14"/>
          <p:cNvSpPr txBox="true"/>
          <p:nvPr/>
        </p:nvSpPr>
        <p:spPr>
          <a:xfrm rot="0">
            <a:off x="1285284" y="3130753"/>
            <a:ext cx="3584372" cy="481012"/>
          </a:xfrm>
          <a:prstGeom prst="rect">
            <a:avLst/>
          </a:prstGeom>
        </p:spPr>
        <p:txBody>
          <a:bodyPr anchor="t" rtlCol="false" tIns="0" lIns="0" bIns="0" rIns="0">
            <a:spAutoFit/>
          </a:bodyPr>
          <a:lstStyle/>
          <a:p>
            <a:pPr algn="l">
              <a:lnSpc>
                <a:spcPts val="3437"/>
              </a:lnSpc>
            </a:pPr>
            <a:r>
              <a:rPr lang="en-US" sz="2750" b="true">
                <a:solidFill>
                  <a:srgbClr val="5B5F71"/>
                </a:solidFill>
                <a:latin typeface="Arimo Bold"/>
                <a:ea typeface="Arimo Bold"/>
                <a:cs typeface="Arimo Bold"/>
                <a:sym typeface="Arimo Bold"/>
              </a:rPr>
              <a:t>Request a Free Quote</a:t>
            </a:r>
          </a:p>
        </p:txBody>
      </p:sp>
      <p:sp>
        <p:nvSpPr>
          <p:cNvPr name="TextBox 15" id="15"/>
          <p:cNvSpPr txBox="true"/>
          <p:nvPr/>
        </p:nvSpPr>
        <p:spPr>
          <a:xfrm rot="0">
            <a:off x="1285284" y="3677098"/>
            <a:ext cx="3994842" cy="1465659"/>
          </a:xfrm>
          <a:prstGeom prst="rect">
            <a:avLst/>
          </a:prstGeom>
        </p:spPr>
        <p:txBody>
          <a:bodyPr anchor="t" rtlCol="false" tIns="0" lIns="0" bIns="0" rIns="0">
            <a:spAutoFit/>
          </a:bodyPr>
          <a:lstStyle/>
          <a:p>
            <a:pPr algn="l">
              <a:lnSpc>
                <a:spcPts val="3562"/>
              </a:lnSpc>
            </a:pPr>
            <a:r>
              <a:rPr lang="en-US" sz="2187">
                <a:solidFill>
                  <a:srgbClr val="5B5F71"/>
                </a:solidFill>
                <a:latin typeface="Arimo"/>
                <a:ea typeface="Arimo"/>
                <a:cs typeface="Arimo"/>
                <a:sym typeface="Arimo"/>
              </a:rPr>
              <a:t>Get a detailed estimate within 24 hours for your residential land surveying needs.</a:t>
            </a:r>
          </a:p>
        </p:txBody>
      </p:sp>
      <p:grpSp>
        <p:nvGrpSpPr>
          <p:cNvPr name="Group 16" id="16"/>
          <p:cNvGrpSpPr/>
          <p:nvPr/>
        </p:nvGrpSpPr>
        <p:grpSpPr>
          <a:xfrm rot="0">
            <a:off x="5851922" y="2871045"/>
            <a:ext cx="4590602" cy="3466062"/>
            <a:chOff x="0" y="0"/>
            <a:chExt cx="6120803" cy="4621416"/>
          </a:xfrm>
        </p:grpSpPr>
        <p:sp>
          <p:nvSpPr>
            <p:cNvPr name="Freeform 17" id="17"/>
            <p:cNvSpPr/>
            <p:nvPr/>
          </p:nvSpPr>
          <p:spPr>
            <a:xfrm flipH="false" flipV="false" rot="0">
              <a:off x="6350" y="6350"/>
              <a:ext cx="6108065" cy="4608703"/>
            </a:xfrm>
            <a:custGeom>
              <a:avLst/>
              <a:gdLst/>
              <a:ahLst/>
              <a:cxnLst/>
              <a:rect r="r" b="b" t="t" l="l"/>
              <a:pathLst>
                <a:path h="4608703" w="6108065">
                  <a:moveTo>
                    <a:pt x="0" y="158750"/>
                  </a:moveTo>
                  <a:cubicBezTo>
                    <a:pt x="0" y="71120"/>
                    <a:pt x="71120" y="0"/>
                    <a:pt x="158877" y="0"/>
                  </a:cubicBezTo>
                  <a:lnTo>
                    <a:pt x="5949188" y="0"/>
                  </a:lnTo>
                  <a:cubicBezTo>
                    <a:pt x="6036945" y="0"/>
                    <a:pt x="6108065" y="71120"/>
                    <a:pt x="6108065" y="158750"/>
                  </a:cubicBezTo>
                  <a:lnTo>
                    <a:pt x="6108065" y="4449953"/>
                  </a:lnTo>
                  <a:cubicBezTo>
                    <a:pt x="6108065" y="4537583"/>
                    <a:pt x="6036945" y="4608703"/>
                    <a:pt x="5949188" y="4608703"/>
                  </a:cubicBezTo>
                  <a:lnTo>
                    <a:pt x="158877" y="4608703"/>
                  </a:lnTo>
                  <a:cubicBezTo>
                    <a:pt x="71120" y="4608703"/>
                    <a:pt x="0" y="4537583"/>
                    <a:pt x="0" y="4449953"/>
                  </a:cubicBezTo>
                  <a:close/>
                </a:path>
              </a:pathLst>
            </a:custGeom>
            <a:solidFill>
              <a:srgbClr val="E2E3E9"/>
            </a:solidFill>
          </p:spPr>
        </p:sp>
        <p:sp>
          <p:nvSpPr>
            <p:cNvPr name="Freeform 18" id="18"/>
            <p:cNvSpPr/>
            <p:nvPr/>
          </p:nvSpPr>
          <p:spPr>
            <a:xfrm flipH="false" flipV="false" rot="0">
              <a:off x="0" y="0"/>
              <a:ext cx="6120765" cy="4621403"/>
            </a:xfrm>
            <a:custGeom>
              <a:avLst/>
              <a:gdLst/>
              <a:ahLst/>
              <a:cxnLst/>
              <a:rect r="r" b="b" t="t" l="l"/>
              <a:pathLst>
                <a:path h="4621403" w="6120765">
                  <a:moveTo>
                    <a:pt x="0" y="165100"/>
                  </a:moveTo>
                  <a:cubicBezTo>
                    <a:pt x="0" y="73914"/>
                    <a:pt x="74041" y="0"/>
                    <a:pt x="165227" y="0"/>
                  </a:cubicBezTo>
                  <a:lnTo>
                    <a:pt x="5955538" y="0"/>
                  </a:lnTo>
                  <a:lnTo>
                    <a:pt x="5955538" y="6350"/>
                  </a:lnTo>
                  <a:lnTo>
                    <a:pt x="5955538" y="0"/>
                  </a:lnTo>
                  <a:cubicBezTo>
                    <a:pt x="6046724" y="0"/>
                    <a:pt x="6120765" y="73914"/>
                    <a:pt x="6120765" y="165100"/>
                  </a:cubicBezTo>
                  <a:lnTo>
                    <a:pt x="6114415" y="165100"/>
                  </a:lnTo>
                  <a:lnTo>
                    <a:pt x="6120765" y="165100"/>
                  </a:lnTo>
                  <a:lnTo>
                    <a:pt x="6120765" y="4456303"/>
                  </a:lnTo>
                  <a:lnTo>
                    <a:pt x="6114415" y="4456303"/>
                  </a:lnTo>
                  <a:lnTo>
                    <a:pt x="6120765" y="4456303"/>
                  </a:lnTo>
                  <a:cubicBezTo>
                    <a:pt x="6120765" y="4547489"/>
                    <a:pt x="6046724" y="4621403"/>
                    <a:pt x="5955538" y="4621403"/>
                  </a:cubicBezTo>
                  <a:lnTo>
                    <a:pt x="5955538" y="4615053"/>
                  </a:lnTo>
                  <a:lnTo>
                    <a:pt x="5955538" y="4621403"/>
                  </a:lnTo>
                  <a:lnTo>
                    <a:pt x="165227" y="4621403"/>
                  </a:lnTo>
                  <a:lnTo>
                    <a:pt x="165227" y="4615053"/>
                  </a:lnTo>
                  <a:lnTo>
                    <a:pt x="165227" y="4621403"/>
                  </a:lnTo>
                  <a:cubicBezTo>
                    <a:pt x="74041" y="4621403"/>
                    <a:pt x="0" y="4547489"/>
                    <a:pt x="0" y="4456303"/>
                  </a:cubicBezTo>
                  <a:lnTo>
                    <a:pt x="0" y="165100"/>
                  </a:lnTo>
                  <a:lnTo>
                    <a:pt x="6350" y="165100"/>
                  </a:lnTo>
                  <a:lnTo>
                    <a:pt x="0" y="165100"/>
                  </a:lnTo>
                  <a:moveTo>
                    <a:pt x="12700" y="165100"/>
                  </a:moveTo>
                  <a:lnTo>
                    <a:pt x="12700" y="4456303"/>
                  </a:lnTo>
                  <a:lnTo>
                    <a:pt x="6350" y="4456303"/>
                  </a:lnTo>
                  <a:lnTo>
                    <a:pt x="12700" y="4456303"/>
                  </a:lnTo>
                  <a:cubicBezTo>
                    <a:pt x="12700" y="4540504"/>
                    <a:pt x="81026" y="4608703"/>
                    <a:pt x="165227" y="4608703"/>
                  </a:cubicBezTo>
                  <a:lnTo>
                    <a:pt x="5955538" y="4608703"/>
                  </a:lnTo>
                  <a:cubicBezTo>
                    <a:pt x="6039739" y="4608703"/>
                    <a:pt x="6108065" y="4540504"/>
                    <a:pt x="6108065" y="4456303"/>
                  </a:cubicBezTo>
                  <a:lnTo>
                    <a:pt x="6108065" y="165100"/>
                  </a:lnTo>
                  <a:cubicBezTo>
                    <a:pt x="6108065" y="80899"/>
                    <a:pt x="6039739" y="12700"/>
                    <a:pt x="5955538" y="12700"/>
                  </a:cubicBezTo>
                  <a:lnTo>
                    <a:pt x="165227" y="12700"/>
                  </a:lnTo>
                  <a:lnTo>
                    <a:pt x="165227" y="6350"/>
                  </a:lnTo>
                  <a:lnTo>
                    <a:pt x="165227" y="12700"/>
                  </a:lnTo>
                  <a:cubicBezTo>
                    <a:pt x="81026" y="12700"/>
                    <a:pt x="12700" y="80899"/>
                    <a:pt x="12700" y="165100"/>
                  </a:cubicBezTo>
                  <a:close/>
                </a:path>
              </a:pathLst>
            </a:custGeom>
            <a:solidFill>
              <a:srgbClr val="C8C9CF"/>
            </a:solidFill>
          </p:spPr>
        </p:sp>
      </p:grpSp>
      <p:sp>
        <p:nvSpPr>
          <p:cNvPr name="TextBox 19" id="19"/>
          <p:cNvSpPr txBox="true"/>
          <p:nvPr/>
        </p:nvSpPr>
        <p:spPr>
          <a:xfrm rot="0">
            <a:off x="6149731" y="3130753"/>
            <a:ext cx="3994995" cy="923925"/>
          </a:xfrm>
          <a:prstGeom prst="rect">
            <a:avLst/>
          </a:prstGeom>
        </p:spPr>
        <p:txBody>
          <a:bodyPr anchor="t" rtlCol="false" tIns="0" lIns="0" bIns="0" rIns="0">
            <a:spAutoFit/>
          </a:bodyPr>
          <a:lstStyle/>
          <a:p>
            <a:pPr algn="l">
              <a:lnSpc>
                <a:spcPts val="3437"/>
              </a:lnSpc>
            </a:pPr>
            <a:r>
              <a:rPr lang="en-US" sz="2750" b="true">
                <a:solidFill>
                  <a:srgbClr val="5B5F71"/>
                </a:solidFill>
                <a:latin typeface="Arimo Bold"/>
                <a:ea typeface="Arimo Bold"/>
                <a:cs typeface="Arimo Bold"/>
                <a:sym typeface="Arimo Bold"/>
              </a:rPr>
              <a:t>Schedule a Consultation</a:t>
            </a:r>
          </a:p>
        </p:txBody>
      </p:sp>
      <p:sp>
        <p:nvSpPr>
          <p:cNvPr name="TextBox 20" id="20"/>
          <p:cNvSpPr txBox="true"/>
          <p:nvPr/>
        </p:nvSpPr>
        <p:spPr>
          <a:xfrm rot="0">
            <a:off x="6149731" y="4120010"/>
            <a:ext cx="3994995" cy="1776413"/>
          </a:xfrm>
          <a:prstGeom prst="rect">
            <a:avLst/>
          </a:prstGeom>
        </p:spPr>
        <p:txBody>
          <a:bodyPr anchor="t" rtlCol="false" tIns="0" lIns="0" bIns="0" rIns="0">
            <a:spAutoFit/>
          </a:bodyPr>
          <a:lstStyle/>
          <a:p>
            <a:pPr algn="l">
              <a:lnSpc>
                <a:spcPts val="3562"/>
              </a:lnSpc>
            </a:pPr>
            <a:r>
              <a:rPr lang="en-US" sz="2187">
                <a:solidFill>
                  <a:srgbClr val="5B5F71"/>
                </a:solidFill>
                <a:latin typeface="Arimo"/>
                <a:ea typeface="Arimo"/>
                <a:cs typeface="Arimo"/>
                <a:sym typeface="Arimo"/>
              </a:rPr>
              <a:t>Visit our </a:t>
            </a:r>
            <a:r>
              <a:rPr lang="en-US" b="true" sz="2187" u="sng">
                <a:solidFill>
                  <a:srgbClr val="5B5F71"/>
                </a:solidFill>
                <a:latin typeface="Arimo Bold"/>
                <a:ea typeface="Arimo Bold"/>
                <a:cs typeface="Arimo Bold"/>
                <a:sym typeface="Arimo Bold"/>
                <a:hlinkClick r:id="rId6" tooltip="https://maps.app.goo.gl/NGS94KX8qEpUxeH99"/>
              </a:rPr>
              <a:t>Newton</a:t>
            </a:r>
            <a:r>
              <a:rPr lang="en-US" sz="2187" b="true">
                <a:solidFill>
                  <a:srgbClr val="5B5F71"/>
                </a:solidFill>
                <a:latin typeface="Arimo Bold"/>
                <a:ea typeface="Arimo Bold"/>
                <a:cs typeface="Arimo Bold"/>
                <a:sym typeface="Arimo Bold"/>
              </a:rPr>
              <a:t> </a:t>
            </a:r>
            <a:r>
              <a:rPr lang="en-US" sz="2187">
                <a:solidFill>
                  <a:srgbClr val="5B5F71"/>
                </a:solidFill>
                <a:latin typeface="Arimo"/>
                <a:ea typeface="Arimo"/>
                <a:cs typeface="Arimo"/>
                <a:sym typeface="Arimo"/>
              </a:rPr>
              <a:t>or </a:t>
            </a:r>
            <a:r>
              <a:rPr lang="en-US" b="true" sz="2187" u="sng">
                <a:solidFill>
                  <a:srgbClr val="5B5F71"/>
                </a:solidFill>
                <a:latin typeface="Arimo Bold"/>
                <a:ea typeface="Arimo Bold"/>
                <a:cs typeface="Arimo Bold"/>
                <a:sym typeface="Arimo Bold"/>
                <a:hlinkClick r:id="rId7" tooltip="https://maps.app.goo.gl/Jhh8Gtddk9YCZ5PF8"/>
              </a:rPr>
              <a:t>Marlborough </a:t>
            </a:r>
            <a:r>
              <a:rPr lang="en-US" sz="2187">
                <a:solidFill>
                  <a:srgbClr val="5B5F71"/>
                </a:solidFill>
                <a:latin typeface="Arimo"/>
                <a:ea typeface="Arimo"/>
                <a:cs typeface="Arimo"/>
                <a:sym typeface="Arimo"/>
              </a:rPr>
              <a:t>office to discuss your project with our experienced team.</a:t>
            </a:r>
          </a:p>
        </p:txBody>
      </p:sp>
      <p:grpSp>
        <p:nvGrpSpPr>
          <p:cNvPr name="Group 21" id="21"/>
          <p:cNvGrpSpPr/>
          <p:nvPr/>
        </p:nvGrpSpPr>
        <p:grpSpPr>
          <a:xfrm rot="0">
            <a:off x="987476" y="6611093"/>
            <a:ext cx="9455048" cy="2115893"/>
            <a:chOff x="0" y="0"/>
            <a:chExt cx="12606731" cy="2821191"/>
          </a:xfrm>
        </p:grpSpPr>
        <p:sp>
          <p:nvSpPr>
            <p:cNvPr name="Freeform 22" id="22"/>
            <p:cNvSpPr/>
            <p:nvPr/>
          </p:nvSpPr>
          <p:spPr>
            <a:xfrm flipH="false" flipV="false" rot="0">
              <a:off x="6350" y="6350"/>
              <a:ext cx="12594082" cy="2808478"/>
            </a:xfrm>
            <a:custGeom>
              <a:avLst/>
              <a:gdLst/>
              <a:ahLst/>
              <a:cxnLst/>
              <a:rect r="r" b="b" t="t" l="l"/>
              <a:pathLst>
                <a:path h="2808478" w="12594082">
                  <a:moveTo>
                    <a:pt x="0" y="158750"/>
                  </a:moveTo>
                  <a:cubicBezTo>
                    <a:pt x="0" y="71120"/>
                    <a:pt x="71374" y="0"/>
                    <a:pt x="159385" y="0"/>
                  </a:cubicBezTo>
                  <a:lnTo>
                    <a:pt x="12434697" y="0"/>
                  </a:lnTo>
                  <a:cubicBezTo>
                    <a:pt x="12522708" y="0"/>
                    <a:pt x="12594082" y="71120"/>
                    <a:pt x="12594082" y="158750"/>
                  </a:cubicBezTo>
                  <a:lnTo>
                    <a:pt x="12594082" y="2649728"/>
                  </a:lnTo>
                  <a:cubicBezTo>
                    <a:pt x="12594082" y="2737485"/>
                    <a:pt x="12522708" y="2808478"/>
                    <a:pt x="12434697" y="2808478"/>
                  </a:cubicBezTo>
                  <a:lnTo>
                    <a:pt x="159385" y="2808478"/>
                  </a:lnTo>
                  <a:cubicBezTo>
                    <a:pt x="71374" y="2808478"/>
                    <a:pt x="0" y="2737358"/>
                    <a:pt x="0" y="2649728"/>
                  </a:cubicBezTo>
                  <a:close/>
                </a:path>
              </a:pathLst>
            </a:custGeom>
            <a:solidFill>
              <a:srgbClr val="E2E3E9"/>
            </a:solidFill>
          </p:spPr>
        </p:sp>
        <p:sp>
          <p:nvSpPr>
            <p:cNvPr name="Freeform 23" id="23"/>
            <p:cNvSpPr/>
            <p:nvPr/>
          </p:nvSpPr>
          <p:spPr>
            <a:xfrm flipH="false" flipV="false" rot="0">
              <a:off x="0" y="0"/>
              <a:ext cx="12606782" cy="2821178"/>
            </a:xfrm>
            <a:custGeom>
              <a:avLst/>
              <a:gdLst/>
              <a:ahLst/>
              <a:cxnLst/>
              <a:rect r="r" b="b" t="t" l="l"/>
              <a:pathLst>
                <a:path h="2821178" w="12606782">
                  <a:moveTo>
                    <a:pt x="0" y="165100"/>
                  </a:moveTo>
                  <a:cubicBezTo>
                    <a:pt x="0" y="73914"/>
                    <a:pt x="74168" y="0"/>
                    <a:pt x="165735" y="0"/>
                  </a:cubicBezTo>
                  <a:lnTo>
                    <a:pt x="12441047" y="0"/>
                  </a:lnTo>
                  <a:lnTo>
                    <a:pt x="12441047" y="6350"/>
                  </a:lnTo>
                  <a:lnTo>
                    <a:pt x="12441047" y="0"/>
                  </a:lnTo>
                  <a:cubicBezTo>
                    <a:pt x="12532487" y="0"/>
                    <a:pt x="12606782" y="73914"/>
                    <a:pt x="12606782" y="165100"/>
                  </a:cubicBezTo>
                  <a:lnTo>
                    <a:pt x="12600432" y="165100"/>
                  </a:lnTo>
                  <a:lnTo>
                    <a:pt x="12606782" y="165100"/>
                  </a:lnTo>
                  <a:lnTo>
                    <a:pt x="12606782" y="2656078"/>
                  </a:lnTo>
                  <a:lnTo>
                    <a:pt x="12600432" y="2656078"/>
                  </a:lnTo>
                  <a:lnTo>
                    <a:pt x="12606782" y="2656078"/>
                  </a:lnTo>
                  <a:cubicBezTo>
                    <a:pt x="12606782" y="2747264"/>
                    <a:pt x="12532614" y="2821178"/>
                    <a:pt x="12441047" y="2821178"/>
                  </a:cubicBezTo>
                  <a:lnTo>
                    <a:pt x="12441047" y="2814828"/>
                  </a:lnTo>
                  <a:lnTo>
                    <a:pt x="12441047" y="2821178"/>
                  </a:lnTo>
                  <a:lnTo>
                    <a:pt x="165735" y="2821178"/>
                  </a:lnTo>
                  <a:lnTo>
                    <a:pt x="165735" y="2814828"/>
                  </a:lnTo>
                  <a:lnTo>
                    <a:pt x="165735" y="2821178"/>
                  </a:lnTo>
                  <a:cubicBezTo>
                    <a:pt x="74295" y="2821178"/>
                    <a:pt x="0" y="2747264"/>
                    <a:pt x="0" y="2656078"/>
                  </a:cubicBezTo>
                  <a:lnTo>
                    <a:pt x="0" y="165100"/>
                  </a:lnTo>
                  <a:lnTo>
                    <a:pt x="6350" y="165100"/>
                  </a:lnTo>
                  <a:lnTo>
                    <a:pt x="0" y="165100"/>
                  </a:lnTo>
                  <a:moveTo>
                    <a:pt x="12700" y="165100"/>
                  </a:moveTo>
                  <a:lnTo>
                    <a:pt x="12700" y="2656078"/>
                  </a:lnTo>
                  <a:lnTo>
                    <a:pt x="6350" y="2656078"/>
                  </a:lnTo>
                  <a:lnTo>
                    <a:pt x="12700" y="2656078"/>
                  </a:lnTo>
                  <a:cubicBezTo>
                    <a:pt x="12700" y="2740279"/>
                    <a:pt x="81153" y="2808478"/>
                    <a:pt x="165735" y="2808478"/>
                  </a:cubicBezTo>
                  <a:lnTo>
                    <a:pt x="12441047" y="2808478"/>
                  </a:lnTo>
                  <a:cubicBezTo>
                    <a:pt x="12525628" y="2808478"/>
                    <a:pt x="12594082" y="2740152"/>
                    <a:pt x="12594082" y="2656078"/>
                  </a:cubicBezTo>
                  <a:lnTo>
                    <a:pt x="12594082" y="165100"/>
                  </a:lnTo>
                  <a:cubicBezTo>
                    <a:pt x="12594082" y="80899"/>
                    <a:pt x="12525628" y="12700"/>
                    <a:pt x="12441047" y="12700"/>
                  </a:cubicBezTo>
                  <a:lnTo>
                    <a:pt x="165735" y="12700"/>
                  </a:lnTo>
                  <a:lnTo>
                    <a:pt x="165735" y="6350"/>
                  </a:lnTo>
                  <a:lnTo>
                    <a:pt x="165735" y="12700"/>
                  </a:lnTo>
                  <a:cubicBezTo>
                    <a:pt x="81153" y="12700"/>
                    <a:pt x="12700" y="81026"/>
                    <a:pt x="12700" y="165100"/>
                  </a:cubicBezTo>
                  <a:close/>
                </a:path>
              </a:pathLst>
            </a:custGeom>
            <a:solidFill>
              <a:srgbClr val="C8C9CF"/>
            </a:solidFill>
          </p:spPr>
        </p:sp>
      </p:grpSp>
      <p:sp>
        <p:nvSpPr>
          <p:cNvPr name="TextBox 24" id="24"/>
          <p:cNvSpPr txBox="true"/>
          <p:nvPr/>
        </p:nvSpPr>
        <p:spPr>
          <a:xfrm rot="0">
            <a:off x="1285284" y="6870802"/>
            <a:ext cx="3544043" cy="481012"/>
          </a:xfrm>
          <a:prstGeom prst="rect">
            <a:avLst/>
          </a:prstGeom>
        </p:spPr>
        <p:txBody>
          <a:bodyPr anchor="t" rtlCol="false" tIns="0" lIns="0" bIns="0" rIns="0">
            <a:spAutoFit/>
          </a:bodyPr>
          <a:lstStyle/>
          <a:p>
            <a:pPr algn="l">
              <a:lnSpc>
                <a:spcPts val="3437"/>
              </a:lnSpc>
            </a:pPr>
            <a:r>
              <a:rPr lang="en-US" sz="2750" b="true">
                <a:solidFill>
                  <a:srgbClr val="5B5F71"/>
                </a:solidFill>
                <a:latin typeface="Arimo Bold"/>
                <a:ea typeface="Arimo Bold"/>
                <a:cs typeface="Arimo Bold"/>
                <a:sym typeface="Arimo Bold"/>
              </a:rPr>
              <a:t>Call Today</a:t>
            </a:r>
          </a:p>
        </p:txBody>
      </p:sp>
      <p:sp>
        <p:nvSpPr>
          <p:cNvPr name="TextBox 25" id="25"/>
          <p:cNvSpPr txBox="true"/>
          <p:nvPr/>
        </p:nvSpPr>
        <p:spPr>
          <a:xfrm rot="0">
            <a:off x="1285284" y="7417146"/>
            <a:ext cx="8859441" cy="1012031"/>
          </a:xfrm>
          <a:prstGeom prst="rect">
            <a:avLst/>
          </a:prstGeom>
        </p:spPr>
        <p:txBody>
          <a:bodyPr anchor="t" rtlCol="false" tIns="0" lIns="0" bIns="0" rIns="0">
            <a:spAutoFit/>
          </a:bodyPr>
          <a:lstStyle/>
          <a:p>
            <a:pPr algn="l">
              <a:lnSpc>
                <a:spcPts val="3562"/>
              </a:lnSpc>
            </a:pPr>
            <a:r>
              <a:rPr lang="en-US" sz="2187">
                <a:solidFill>
                  <a:srgbClr val="5B5F71"/>
                </a:solidFill>
                <a:latin typeface="Arimo"/>
                <a:ea typeface="Arimo"/>
                <a:cs typeface="Arimo"/>
                <a:sym typeface="Arimo"/>
              </a:rPr>
              <a:t>Contact us at (508) 318-1399 or 774-570-0642 to speak with a professional land surveyor.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DAHE12r_sFQ</dc:identifier>
  <dcterms:modified xsi:type="dcterms:W3CDTF">2011-08-01T06:04:30Z</dcterms:modified>
  <cp:revision>1</cp:revision>
  <dc:title>Residential Property Survey</dc:title>
</cp:coreProperties>
</file>