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Poppins Ultra-Bold" charset="1" panose="00000900000000000000"/>
      <p:regular r:id="rId13"/>
    </p:embeddedFont>
    <p:embeddedFont>
      <p:font typeface="Poppins Bold" charset="1" panose="00000800000000000000"/>
      <p:regular r:id="rId14"/>
    </p:embeddedFont>
    <p:embeddedFont>
      <p:font typeface="Montserrat" charset="1" panose="00000500000000000000"/>
      <p:regular r:id="rId15"/>
    </p:embeddedFont>
    <p:embeddedFont>
      <p:font typeface="Georgia Pro" charset="1" panose="02040502050405020303"/>
      <p:regular r:id="rId16"/>
    </p:embeddedFont>
    <p:embeddedFont>
      <p:font typeface="Montserrat Bold" charset="1" panose="00000800000000000000"/>
      <p:regular r:id="rId17"/>
    </p:embeddedFont>
    <p:embeddedFont>
      <p:font typeface="Canva Sans Bold" charset="1" panose="020B0803030501040103"/>
      <p:regular r:id="rId18"/>
    </p:embeddedFont>
    <p:embeddedFont>
      <p:font typeface="Georgia Pro Bold" charset="1" panose="020408020504050202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https://arouzaa.com" TargetMode="External" Type="http://schemas.openxmlformats.org/officeDocument/2006/relationships/hyperlink"/><Relationship Id="rId7" Target="https://arouzaa.com"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https://arouzaa.com/collections/for-her"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https://arouzaa.com/collections/for-her"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https://arouzaa.com/collections/for-her"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https://arouzaa.com/collections/for-him"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21.png" Type="http://schemas.openxmlformats.org/officeDocument/2006/relationships/image"/><Relationship Id="rId8" Target="../media/image4.png" Type="http://schemas.openxmlformats.org/officeDocument/2006/relationships/image"/><Relationship Id="rId9" Target="https://arouzaa.com"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AF9F9"/>
        </a:solidFill>
      </p:bgPr>
    </p:bg>
    <p:spTree>
      <p:nvGrpSpPr>
        <p:cNvPr id="1" name=""/>
        <p:cNvGrpSpPr/>
        <p:nvPr/>
      </p:nvGrpSpPr>
      <p:grpSpPr>
        <a:xfrm>
          <a:off x="0" y="0"/>
          <a:ext cx="0" cy="0"/>
          <a:chOff x="0" y="0"/>
          <a:chExt cx="0" cy="0"/>
        </a:xfrm>
      </p:grpSpPr>
      <p:sp>
        <p:nvSpPr>
          <p:cNvPr name="AutoShape 2" id="2"/>
          <p:cNvSpPr/>
          <p:nvPr/>
        </p:nvSpPr>
        <p:spPr>
          <a:xfrm rot="0">
            <a:off x="1028700" y="9258300"/>
            <a:ext cx="8927055" cy="1028700"/>
          </a:xfrm>
          <a:prstGeom prst="rect">
            <a:avLst/>
          </a:prstGeom>
          <a:solidFill>
            <a:srgbClr val="C2DEE0"/>
          </a:solidFill>
        </p:spPr>
      </p:sp>
      <p:grpSp>
        <p:nvGrpSpPr>
          <p:cNvPr name="Group 3" id="3"/>
          <p:cNvGrpSpPr/>
          <p:nvPr/>
        </p:nvGrpSpPr>
        <p:grpSpPr>
          <a:xfrm rot="0">
            <a:off x="13901644" y="8024332"/>
            <a:ext cx="18463293" cy="5386686"/>
            <a:chOff x="0" y="0"/>
            <a:chExt cx="20201909" cy="5893929"/>
          </a:xfrm>
        </p:grpSpPr>
        <p:sp>
          <p:nvSpPr>
            <p:cNvPr name="Freeform 4" id="4"/>
            <p:cNvSpPr/>
            <p:nvPr/>
          </p:nvSpPr>
          <p:spPr>
            <a:xfrm flipH="false" flipV="false" rot="0">
              <a:off x="0" y="0"/>
              <a:ext cx="20201910" cy="5893929"/>
            </a:xfrm>
            <a:custGeom>
              <a:avLst/>
              <a:gdLst/>
              <a:ahLst/>
              <a:cxnLst/>
              <a:rect r="r" b="b" t="t" l="l"/>
              <a:pathLst>
                <a:path h="5893929" w="20201910">
                  <a:moveTo>
                    <a:pt x="19897110" y="0"/>
                  </a:moveTo>
                  <a:lnTo>
                    <a:pt x="304800" y="0"/>
                  </a:lnTo>
                  <a:cubicBezTo>
                    <a:pt x="135890" y="0"/>
                    <a:pt x="0" y="135890"/>
                    <a:pt x="0" y="304800"/>
                  </a:cubicBezTo>
                  <a:lnTo>
                    <a:pt x="0" y="5589129"/>
                  </a:lnTo>
                  <a:cubicBezTo>
                    <a:pt x="0" y="5758039"/>
                    <a:pt x="135890" y="5893929"/>
                    <a:pt x="304800" y="5893929"/>
                  </a:cubicBezTo>
                  <a:lnTo>
                    <a:pt x="19897110" y="5893929"/>
                  </a:lnTo>
                  <a:cubicBezTo>
                    <a:pt x="20066019" y="5893929"/>
                    <a:pt x="20201910" y="5758039"/>
                    <a:pt x="20201910" y="5589129"/>
                  </a:cubicBezTo>
                  <a:lnTo>
                    <a:pt x="20201910" y="304800"/>
                  </a:lnTo>
                  <a:cubicBezTo>
                    <a:pt x="20201910" y="135890"/>
                    <a:pt x="20066019" y="0"/>
                    <a:pt x="19897110" y="0"/>
                  </a:cubicBezTo>
                  <a:close/>
                </a:path>
              </a:pathLst>
            </a:custGeom>
            <a:solidFill>
              <a:srgbClr val="C2DEE0"/>
            </a:solidFill>
          </p:spPr>
        </p:sp>
      </p:grpSp>
      <p:sp>
        <p:nvSpPr>
          <p:cNvPr name="Freeform 5" id="5"/>
          <p:cNvSpPr/>
          <p:nvPr/>
        </p:nvSpPr>
        <p:spPr>
          <a:xfrm flipH="false" flipV="false" rot="0">
            <a:off x="16835395" y="9001503"/>
            <a:ext cx="197413" cy="256797"/>
          </a:xfrm>
          <a:custGeom>
            <a:avLst/>
            <a:gdLst/>
            <a:ahLst/>
            <a:cxnLst/>
            <a:rect r="r" b="b" t="t" l="l"/>
            <a:pathLst>
              <a:path h="256797" w="197413">
                <a:moveTo>
                  <a:pt x="0" y="0"/>
                </a:moveTo>
                <a:lnTo>
                  <a:pt x="197413" y="0"/>
                </a:lnTo>
                <a:lnTo>
                  <a:pt x="197413" y="256797"/>
                </a:lnTo>
                <a:lnTo>
                  <a:pt x="0" y="2567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0670941" y="8423372"/>
            <a:ext cx="2707058" cy="834928"/>
            <a:chOff x="0" y="0"/>
            <a:chExt cx="2967570" cy="915277"/>
          </a:xfrm>
        </p:grpSpPr>
        <p:sp>
          <p:nvSpPr>
            <p:cNvPr name="Freeform 7" id="7"/>
            <p:cNvSpPr/>
            <p:nvPr/>
          </p:nvSpPr>
          <p:spPr>
            <a:xfrm flipH="false" flipV="false" rot="0">
              <a:off x="0" y="0"/>
              <a:ext cx="2967570" cy="915277"/>
            </a:xfrm>
            <a:custGeom>
              <a:avLst/>
              <a:gdLst/>
              <a:ahLst/>
              <a:cxnLst/>
              <a:rect r="r" b="b" t="t" l="l"/>
              <a:pathLst>
                <a:path h="915277" w="2967570">
                  <a:moveTo>
                    <a:pt x="2843110" y="59690"/>
                  </a:moveTo>
                  <a:cubicBezTo>
                    <a:pt x="2878670" y="59690"/>
                    <a:pt x="2907880" y="88900"/>
                    <a:pt x="2907880" y="124460"/>
                  </a:cubicBezTo>
                  <a:lnTo>
                    <a:pt x="2907880" y="790817"/>
                  </a:lnTo>
                  <a:cubicBezTo>
                    <a:pt x="2907880" y="826377"/>
                    <a:pt x="2878670" y="855587"/>
                    <a:pt x="2843110" y="855587"/>
                  </a:cubicBezTo>
                  <a:lnTo>
                    <a:pt x="124460" y="855587"/>
                  </a:lnTo>
                  <a:cubicBezTo>
                    <a:pt x="88900" y="855587"/>
                    <a:pt x="59690" y="826377"/>
                    <a:pt x="59690" y="790817"/>
                  </a:cubicBezTo>
                  <a:lnTo>
                    <a:pt x="59690" y="124460"/>
                  </a:lnTo>
                  <a:cubicBezTo>
                    <a:pt x="59690" y="88900"/>
                    <a:pt x="88900" y="59690"/>
                    <a:pt x="124460" y="59690"/>
                  </a:cubicBezTo>
                  <a:lnTo>
                    <a:pt x="2843110" y="59690"/>
                  </a:lnTo>
                  <a:moveTo>
                    <a:pt x="2843110" y="0"/>
                  </a:moveTo>
                  <a:lnTo>
                    <a:pt x="124460" y="0"/>
                  </a:lnTo>
                  <a:cubicBezTo>
                    <a:pt x="55880" y="0"/>
                    <a:pt x="0" y="55880"/>
                    <a:pt x="0" y="124460"/>
                  </a:cubicBezTo>
                  <a:lnTo>
                    <a:pt x="0" y="790817"/>
                  </a:lnTo>
                  <a:cubicBezTo>
                    <a:pt x="0" y="859397"/>
                    <a:pt x="55880" y="915277"/>
                    <a:pt x="124460" y="915277"/>
                  </a:cubicBezTo>
                  <a:lnTo>
                    <a:pt x="2843110" y="915277"/>
                  </a:lnTo>
                  <a:cubicBezTo>
                    <a:pt x="2911690" y="915277"/>
                    <a:pt x="2967570" y="859397"/>
                    <a:pt x="2967570" y="790817"/>
                  </a:cubicBezTo>
                  <a:lnTo>
                    <a:pt x="2967570" y="124460"/>
                  </a:lnTo>
                  <a:cubicBezTo>
                    <a:pt x="2967570" y="55880"/>
                    <a:pt x="2911690" y="0"/>
                    <a:pt x="2843110" y="0"/>
                  </a:cubicBezTo>
                  <a:close/>
                </a:path>
              </a:pathLst>
            </a:custGeom>
            <a:solidFill>
              <a:srgbClr val="2DEFFD"/>
            </a:solidFill>
          </p:spPr>
        </p:sp>
      </p:grpSp>
      <p:grpSp>
        <p:nvGrpSpPr>
          <p:cNvPr name="Group 8" id="8"/>
          <p:cNvGrpSpPr/>
          <p:nvPr/>
        </p:nvGrpSpPr>
        <p:grpSpPr>
          <a:xfrm rot="0">
            <a:off x="9914808" y="-1770864"/>
            <a:ext cx="13218483" cy="5246370"/>
            <a:chOff x="0" y="0"/>
            <a:chExt cx="14463215" cy="5740400"/>
          </a:xfrm>
        </p:grpSpPr>
        <p:sp>
          <p:nvSpPr>
            <p:cNvPr name="Freeform 9" id="9"/>
            <p:cNvSpPr/>
            <p:nvPr/>
          </p:nvSpPr>
          <p:spPr>
            <a:xfrm flipH="false" flipV="false" rot="0">
              <a:off x="0" y="0"/>
              <a:ext cx="14463215" cy="5740400"/>
            </a:xfrm>
            <a:custGeom>
              <a:avLst/>
              <a:gdLst/>
              <a:ahLst/>
              <a:cxnLst/>
              <a:rect r="r" b="b" t="t" l="l"/>
              <a:pathLst>
                <a:path h="5740400" w="14463215">
                  <a:moveTo>
                    <a:pt x="14158415" y="0"/>
                  </a:moveTo>
                  <a:lnTo>
                    <a:pt x="304800" y="0"/>
                  </a:lnTo>
                  <a:cubicBezTo>
                    <a:pt x="135890" y="0"/>
                    <a:pt x="0" y="135890"/>
                    <a:pt x="0" y="304800"/>
                  </a:cubicBezTo>
                  <a:lnTo>
                    <a:pt x="0" y="5435600"/>
                  </a:lnTo>
                  <a:cubicBezTo>
                    <a:pt x="0" y="5604510"/>
                    <a:pt x="135890" y="5740400"/>
                    <a:pt x="304800" y="5740400"/>
                  </a:cubicBezTo>
                  <a:lnTo>
                    <a:pt x="14158415" y="5740400"/>
                  </a:lnTo>
                  <a:cubicBezTo>
                    <a:pt x="14327325" y="5740400"/>
                    <a:pt x="14463215" y="5604510"/>
                    <a:pt x="14463215" y="5435600"/>
                  </a:cubicBezTo>
                  <a:lnTo>
                    <a:pt x="14463215" y="304800"/>
                  </a:lnTo>
                  <a:cubicBezTo>
                    <a:pt x="14463215" y="135890"/>
                    <a:pt x="14327325" y="0"/>
                    <a:pt x="14158415" y="0"/>
                  </a:cubicBezTo>
                  <a:close/>
                </a:path>
              </a:pathLst>
            </a:custGeom>
            <a:solidFill>
              <a:srgbClr val="C2DEE0"/>
            </a:solidFill>
          </p:spPr>
        </p:sp>
      </p:grpSp>
      <p:grpSp>
        <p:nvGrpSpPr>
          <p:cNvPr name="Group 10" id="10"/>
          <p:cNvGrpSpPr>
            <a:grpSpLocks noChangeAspect="true"/>
          </p:cNvGrpSpPr>
          <p:nvPr/>
        </p:nvGrpSpPr>
        <p:grpSpPr>
          <a:xfrm rot="0">
            <a:off x="11479861" y="-407836"/>
            <a:ext cx="5779439" cy="7766685"/>
            <a:chOff x="0" y="0"/>
            <a:chExt cx="3663950" cy="4923790"/>
          </a:xfrm>
        </p:grpSpPr>
        <p:sp>
          <p:nvSpPr>
            <p:cNvPr name="Freeform 11" id="11"/>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4"/>
              <a:stretch>
                <a:fillRect l="0" t="-752" r="0" b="-752"/>
              </a:stretch>
            </a:blipFill>
          </p:spPr>
        </p:sp>
        <p:sp>
          <p:nvSpPr>
            <p:cNvPr name="Freeform 12" id="12"/>
            <p:cNvSpPr/>
            <p:nvPr/>
          </p:nvSpPr>
          <p:spPr>
            <a:xfrm flipH="false" flipV="false" rot="0">
              <a:off x="0" y="0"/>
              <a:ext cx="3662687" cy="4923790"/>
            </a:xfrm>
            <a:custGeom>
              <a:avLst/>
              <a:gdLst/>
              <a:ahLst/>
              <a:cxnLst/>
              <a:rect r="r" b="b" t="t" l="l"/>
              <a:pathLst>
                <a:path h="4923790" w="3662687">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2DEFFD"/>
            </a:solidFill>
          </p:spPr>
        </p:sp>
      </p:grpSp>
      <p:sp>
        <p:nvSpPr>
          <p:cNvPr name="Freeform 13" id="13"/>
          <p:cNvSpPr/>
          <p:nvPr/>
        </p:nvSpPr>
        <p:spPr>
          <a:xfrm flipH="false" flipV="false" rot="0">
            <a:off x="3293846" y="969578"/>
            <a:ext cx="4396763" cy="1494900"/>
          </a:xfrm>
          <a:custGeom>
            <a:avLst/>
            <a:gdLst/>
            <a:ahLst/>
            <a:cxnLst/>
            <a:rect r="r" b="b" t="t" l="l"/>
            <a:pathLst>
              <a:path h="1494900" w="4396763">
                <a:moveTo>
                  <a:pt x="0" y="0"/>
                </a:moveTo>
                <a:lnTo>
                  <a:pt x="4396763" y="0"/>
                </a:lnTo>
                <a:lnTo>
                  <a:pt x="4396763" y="1494900"/>
                </a:lnTo>
                <a:lnTo>
                  <a:pt x="0" y="1494900"/>
                </a:lnTo>
                <a:lnTo>
                  <a:pt x="0" y="0"/>
                </a:lnTo>
                <a:close/>
              </a:path>
            </a:pathLst>
          </a:custGeom>
          <a:blipFill>
            <a:blip r:embed="rId5"/>
            <a:stretch>
              <a:fillRect l="0" t="0" r="0" b="0"/>
            </a:stretch>
          </a:blipFill>
        </p:spPr>
      </p:sp>
      <p:sp>
        <p:nvSpPr>
          <p:cNvPr name="TextBox 14" id="14"/>
          <p:cNvSpPr txBox="true"/>
          <p:nvPr/>
        </p:nvSpPr>
        <p:spPr>
          <a:xfrm rot="0">
            <a:off x="433771" y="2635928"/>
            <a:ext cx="9713524" cy="1297027"/>
          </a:xfrm>
          <a:prstGeom prst="rect">
            <a:avLst/>
          </a:prstGeom>
        </p:spPr>
        <p:txBody>
          <a:bodyPr anchor="t" rtlCol="false" tIns="0" lIns="0" bIns="0" rIns="0">
            <a:spAutoFit/>
          </a:bodyPr>
          <a:lstStyle/>
          <a:p>
            <a:pPr algn="ctr">
              <a:lnSpc>
                <a:spcPts val="9843"/>
              </a:lnSpc>
            </a:pPr>
            <a:r>
              <a:rPr lang="en-US" sz="7401" b="true">
                <a:solidFill>
                  <a:srgbClr val="004AAD"/>
                </a:solidFill>
                <a:latin typeface="Poppins Ultra-Bold"/>
                <a:ea typeface="Poppins Ultra-Bold"/>
                <a:cs typeface="Poppins Ultra-Bold"/>
                <a:sym typeface="Poppins Ultra-Bold"/>
              </a:rPr>
              <a:t>Arouzaa</a:t>
            </a:r>
          </a:p>
        </p:txBody>
      </p:sp>
      <p:sp>
        <p:nvSpPr>
          <p:cNvPr name="TextBox 15" id="15"/>
          <p:cNvSpPr txBox="true"/>
          <p:nvPr/>
        </p:nvSpPr>
        <p:spPr>
          <a:xfrm rot="0">
            <a:off x="464557" y="4432470"/>
            <a:ext cx="10055340" cy="939919"/>
          </a:xfrm>
          <a:prstGeom prst="rect">
            <a:avLst/>
          </a:prstGeom>
        </p:spPr>
        <p:txBody>
          <a:bodyPr anchor="t" rtlCol="false" tIns="0" lIns="0" bIns="0" rIns="0">
            <a:spAutoFit/>
          </a:bodyPr>
          <a:lstStyle/>
          <a:p>
            <a:pPr algn="ctr">
              <a:lnSpc>
                <a:spcPts val="7151"/>
              </a:lnSpc>
            </a:pPr>
            <a:r>
              <a:rPr lang="en-US" sz="5377" b="true">
                <a:solidFill>
                  <a:srgbClr val="00234B"/>
                </a:solidFill>
                <a:latin typeface="Poppins Bold"/>
                <a:ea typeface="Poppins Bold"/>
                <a:cs typeface="Poppins Bold"/>
                <a:sym typeface="Poppins Bold"/>
              </a:rPr>
              <a:t>Toys for Her Online in India</a:t>
            </a:r>
          </a:p>
        </p:txBody>
      </p:sp>
      <p:sp>
        <p:nvSpPr>
          <p:cNvPr name="TextBox 16" id="16"/>
          <p:cNvSpPr txBox="true"/>
          <p:nvPr/>
        </p:nvSpPr>
        <p:spPr>
          <a:xfrm rot="0">
            <a:off x="1430840" y="7420264"/>
            <a:ext cx="8716455" cy="389255"/>
          </a:xfrm>
          <a:prstGeom prst="rect">
            <a:avLst/>
          </a:prstGeom>
        </p:spPr>
        <p:txBody>
          <a:bodyPr anchor="t" rtlCol="false" tIns="0" lIns="0" bIns="0" rIns="0">
            <a:spAutoFit/>
          </a:bodyPr>
          <a:lstStyle/>
          <a:p>
            <a:pPr algn="ctr">
              <a:lnSpc>
                <a:spcPts val="3220"/>
              </a:lnSpc>
            </a:pPr>
            <a:r>
              <a:rPr lang="en-US" sz="2300" spc="372" u="sng">
                <a:solidFill>
                  <a:srgbClr val="000000"/>
                </a:solidFill>
                <a:latin typeface="Montserrat"/>
                <a:ea typeface="Montserrat"/>
                <a:cs typeface="Montserrat"/>
                <a:sym typeface="Montserrat"/>
                <a:hlinkClick r:id="rId6" tooltip="https://arouzaa.com"/>
              </a:rPr>
              <a:t>https://arouzaa.com/</a:t>
            </a:r>
          </a:p>
        </p:txBody>
      </p:sp>
      <p:sp>
        <p:nvSpPr>
          <p:cNvPr name="TextBox 17" id="17"/>
          <p:cNvSpPr txBox="true"/>
          <p:nvPr/>
        </p:nvSpPr>
        <p:spPr>
          <a:xfrm rot="0">
            <a:off x="10670941" y="8653470"/>
            <a:ext cx="2707058" cy="371475"/>
          </a:xfrm>
          <a:prstGeom prst="rect">
            <a:avLst/>
          </a:prstGeom>
        </p:spPr>
        <p:txBody>
          <a:bodyPr anchor="t" rtlCol="false" tIns="0" lIns="0" bIns="0" rIns="0">
            <a:spAutoFit/>
          </a:bodyPr>
          <a:lstStyle/>
          <a:p>
            <a:pPr algn="ctr">
              <a:lnSpc>
                <a:spcPts val="2930"/>
              </a:lnSpc>
            </a:pPr>
            <a:r>
              <a:rPr lang="en-US" sz="2441" u="sng">
                <a:solidFill>
                  <a:srgbClr val="00234B"/>
                </a:solidFill>
                <a:latin typeface="Montserrat"/>
                <a:ea typeface="Montserrat"/>
                <a:cs typeface="Montserrat"/>
                <a:sym typeface="Montserrat"/>
                <a:hlinkClick r:id="rId7" tooltip="https://arouzaa.com"/>
              </a:rPr>
              <a:t>Learn More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AF9F9"/>
        </a:solidFill>
      </p:bgPr>
    </p:bg>
    <p:spTree>
      <p:nvGrpSpPr>
        <p:cNvPr id="1" name=""/>
        <p:cNvGrpSpPr/>
        <p:nvPr/>
      </p:nvGrpSpPr>
      <p:grpSpPr>
        <a:xfrm>
          <a:off x="0" y="0"/>
          <a:ext cx="0" cy="0"/>
          <a:chOff x="0" y="0"/>
          <a:chExt cx="0" cy="0"/>
        </a:xfrm>
      </p:grpSpPr>
      <p:sp>
        <p:nvSpPr>
          <p:cNvPr name="AutoShape 2" id="2"/>
          <p:cNvSpPr/>
          <p:nvPr/>
        </p:nvSpPr>
        <p:spPr>
          <a:xfrm rot="0">
            <a:off x="0" y="7190123"/>
            <a:ext cx="18288000" cy="3096877"/>
          </a:xfrm>
          <a:prstGeom prst="rect">
            <a:avLst/>
          </a:prstGeom>
          <a:solidFill>
            <a:srgbClr val="C2DEE0"/>
          </a:solidFill>
        </p:spPr>
      </p:sp>
      <p:grpSp>
        <p:nvGrpSpPr>
          <p:cNvPr name="Group 3" id="3"/>
          <p:cNvGrpSpPr/>
          <p:nvPr/>
        </p:nvGrpSpPr>
        <p:grpSpPr>
          <a:xfrm rot="0">
            <a:off x="8515875" y="5396419"/>
            <a:ext cx="8743425" cy="4890581"/>
            <a:chOff x="0" y="0"/>
            <a:chExt cx="8760709" cy="4900249"/>
          </a:xfrm>
        </p:grpSpPr>
        <p:sp>
          <p:nvSpPr>
            <p:cNvPr name="Freeform 4" id="4"/>
            <p:cNvSpPr/>
            <p:nvPr/>
          </p:nvSpPr>
          <p:spPr>
            <a:xfrm flipH="false" flipV="false" rot="0">
              <a:off x="0" y="0"/>
              <a:ext cx="8760709" cy="4900249"/>
            </a:xfrm>
            <a:custGeom>
              <a:avLst/>
              <a:gdLst/>
              <a:ahLst/>
              <a:cxnLst/>
              <a:rect r="r" b="b" t="t" l="l"/>
              <a:pathLst>
                <a:path h="4900249" w="8760709">
                  <a:moveTo>
                    <a:pt x="0" y="0"/>
                  </a:moveTo>
                  <a:lnTo>
                    <a:pt x="8760709" y="0"/>
                  </a:lnTo>
                  <a:lnTo>
                    <a:pt x="8760709" y="4900249"/>
                  </a:lnTo>
                  <a:lnTo>
                    <a:pt x="0" y="4900249"/>
                  </a:lnTo>
                  <a:close/>
                </a:path>
              </a:pathLst>
            </a:custGeom>
            <a:solidFill>
              <a:srgbClr val="AAD1E8"/>
            </a:solidFill>
          </p:spPr>
        </p:sp>
      </p:grpSp>
      <p:grpSp>
        <p:nvGrpSpPr>
          <p:cNvPr name="Group 5" id="5"/>
          <p:cNvGrpSpPr>
            <a:grpSpLocks noChangeAspect="true"/>
          </p:cNvGrpSpPr>
          <p:nvPr/>
        </p:nvGrpSpPr>
        <p:grpSpPr>
          <a:xfrm rot="0">
            <a:off x="12313846" y="2514918"/>
            <a:ext cx="5779439" cy="7766685"/>
            <a:chOff x="0" y="0"/>
            <a:chExt cx="3663950" cy="4923790"/>
          </a:xfrm>
        </p:grpSpPr>
        <p:sp>
          <p:nvSpPr>
            <p:cNvPr name="Freeform 6" id="6"/>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17477" t="0" r="-17477" b="0"/>
              </a:stretch>
            </a:blipFill>
          </p:spPr>
        </p:sp>
        <p:sp>
          <p:nvSpPr>
            <p:cNvPr name="Freeform 7" id="7"/>
            <p:cNvSpPr/>
            <p:nvPr/>
          </p:nvSpPr>
          <p:spPr>
            <a:xfrm flipH="false" flipV="false" rot="0">
              <a:off x="0" y="0"/>
              <a:ext cx="3662687" cy="4923790"/>
            </a:xfrm>
            <a:custGeom>
              <a:avLst/>
              <a:gdLst/>
              <a:ahLst/>
              <a:cxnLst/>
              <a:rect r="r" b="b" t="t" l="l"/>
              <a:pathLst>
                <a:path h="4923790" w="3662687">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2DEFFD"/>
            </a:solidFill>
          </p:spPr>
        </p:sp>
      </p:grpSp>
      <p:sp>
        <p:nvSpPr>
          <p:cNvPr name="Freeform 8" id="8"/>
          <p:cNvSpPr/>
          <p:nvPr/>
        </p:nvSpPr>
        <p:spPr>
          <a:xfrm flipH="false" flipV="false" rot="0">
            <a:off x="9267113" y="7841709"/>
            <a:ext cx="2625411" cy="2157610"/>
          </a:xfrm>
          <a:custGeom>
            <a:avLst/>
            <a:gdLst/>
            <a:ahLst/>
            <a:cxnLst/>
            <a:rect r="r" b="b" t="t" l="l"/>
            <a:pathLst>
              <a:path h="2157610" w="2625411">
                <a:moveTo>
                  <a:pt x="0" y="0"/>
                </a:moveTo>
                <a:lnTo>
                  <a:pt x="2625410" y="0"/>
                </a:lnTo>
                <a:lnTo>
                  <a:pt x="2625410" y="2157610"/>
                </a:lnTo>
                <a:lnTo>
                  <a:pt x="0" y="21576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603859" y="1923715"/>
            <a:ext cx="11522538" cy="2564765"/>
          </a:xfrm>
          <a:prstGeom prst="rect">
            <a:avLst/>
          </a:prstGeom>
        </p:spPr>
        <p:txBody>
          <a:bodyPr anchor="t" rtlCol="false" tIns="0" lIns="0" bIns="0" rIns="0">
            <a:spAutoFit/>
          </a:bodyPr>
          <a:lstStyle/>
          <a:p>
            <a:pPr algn="l" marL="0" indent="0" lvl="0">
              <a:lnSpc>
                <a:spcPts val="4060"/>
              </a:lnSpc>
              <a:spcBef>
                <a:spcPct val="0"/>
              </a:spcBef>
            </a:pPr>
            <a:r>
              <a:rPr lang="en-US" sz="2900">
                <a:solidFill>
                  <a:srgbClr val="000000"/>
                </a:solidFill>
                <a:latin typeface="Georgia Pro"/>
                <a:ea typeface="Georgia Pro"/>
                <a:cs typeface="Georgia Pro"/>
                <a:sym typeface="Georgia Pro"/>
              </a:rPr>
              <a:t>Looking for toys for her? At Arouzaa, we bring you a premium selection of vibrators, stimulators, and intimate accessories designed to bring comfort, confidence, and pleasure. Each product is made with body-safe materials and carefully handpicked to meet the highest quality standards.</a:t>
            </a:r>
          </a:p>
        </p:txBody>
      </p:sp>
      <p:sp>
        <p:nvSpPr>
          <p:cNvPr name="TextBox 10" id="10"/>
          <p:cNvSpPr txBox="true"/>
          <p:nvPr/>
        </p:nvSpPr>
        <p:spPr>
          <a:xfrm rot="0">
            <a:off x="1028700" y="809720"/>
            <a:ext cx="15648420" cy="773430"/>
          </a:xfrm>
          <a:prstGeom prst="rect">
            <a:avLst/>
          </a:prstGeom>
        </p:spPr>
        <p:txBody>
          <a:bodyPr anchor="t" rtlCol="false" tIns="0" lIns="0" bIns="0" rIns="0">
            <a:spAutoFit/>
          </a:bodyPr>
          <a:lstStyle/>
          <a:p>
            <a:pPr algn="ctr">
              <a:lnSpc>
                <a:spcPts val="5940"/>
              </a:lnSpc>
            </a:pPr>
            <a:r>
              <a:rPr lang="en-US" b="true" sz="5400">
                <a:solidFill>
                  <a:srgbClr val="00234B"/>
                </a:solidFill>
                <a:latin typeface="Montserrat Bold"/>
                <a:ea typeface="Montserrat Bold"/>
                <a:cs typeface="Montserrat Bold"/>
                <a:sym typeface="Montserrat Bold"/>
              </a:rPr>
              <a:t>Toys for Her Online in India</a:t>
            </a:r>
          </a:p>
        </p:txBody>
      </p:sp>
      <p:sp>
        <p:nvSpPr>
          <p:cNvPr name="TextBox 11" id="11"/>
          <p:cNvSpPr txBox="true"/>
          <p:nvPr/>
        </p:nvSpPr>
        <p:spPr>
          <a:xfrm rot="0">
            <a:off x="2811006" y="8352488"/>
            <a:ext cx="2939653" cy="695946"/>
          </a:xfrm>
          <a:prstGeom prst="rect">
            <a:avLst/>
          </a:prstGeom>
        </p:spPr>
        <p:txBody>
          <a:bodyPr anchor="t" rtlCol="false" tIns="0" lIns="0" bIns="0" rIns="0">
            <a:spAutoFit/>
          </a:bodyPr>
          <a:lstStyle/>
          <a:p>
            <a:pPr algn="ctr">
              <a:lnSpc>
                <a:spcPts val="5740"/>
              </a:lnSpc>
            </a:pPr>
            <a:r>
              <a:rPr lang="en-US" b="true" sz="4100" u="sng">
                <a:solidFill>
                  <a:srgbClr val="5170FF"/>
                </a:solidFill>
                <a:latin typeface="Canva Sans Bold"/>
                <a:ea typeface="Canva Sans Bold"/>
                <a:cs typeface="Canva Sans Bold"/>
                <a:sym typeface="Canva Sans Bold"/>
                <a:hlinkClick r:id="rId5" tooltip="https://arouzaa.com/collections/for-her"/>
              </a:rPr>
              <a:t>toys for her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AF9F9"/>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9439792" y="914841"/>
            <a:ext cx="6339873" cy="8519822"/>
            <a:chOff x="0" y="0"/>
            <a:chExt cx="3663950" cy="4923790"/>
          </a:xfrm>
        </p:grpSpPr>
        <p:sp>
          <p:nvSpPr>
            <p:cNvPr name="Freeform 3" id="3"/>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13146" t="0" r="-21809" b="0"/>
              </a:stretch>
            </a:blipFill>
          </p:spPr>
        </p:sp>
        <p:sp>
          <p:nvSpPr>
            <p:cNvPr name="Freeform 4" id="4"/>
            <p:cNvSpPr/>
            <p:nvPr/>
          </p:nvSpPr>
          <p:spPr>
            <a:xfrm flipH="false" flipV="false" rot="0">
              <a:off x="0" y="0"/>
              <a:ext cx="3662687" cy="4923790"/>
            </a:xfrm>
            <a:custGeom>
              <a:avLst/>
              <a:gdLst/>
              <a:ahLst/>
              <a:cxnLst/>
              <a:rect r="r" b="b" t="t" l="l"/>
              <a:pathLst>
                <a:path h="4923790" w="3662687">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2DEFFD"/>
            </a:solidFill>
          </p:spPr>
        </p:sp>
      </p:grpSp>
      <p:sp>
        <p:nvSpPr>
          <p:cNvPr name="AutoShape 5" id="5"/>
          <p:cNvSpPr/>
          <p:nvPr/>
        </p:nvSpPr>
        <p:spPr>
          <a:xfrm rot="0">
            <a:off x="0" y="0"/>
            <a:ext cx="9144000" cy="10287000"/>
          </a:xfrm>
          <a:prstGeom prst="rect">
            <a:avLst/>
          </a:prstGeom>
          <a:solidFill>
            <a:srgbClr val="C2DEE0"/>
          </a:solidFill>
        </p:spPr>
      </p:sp>
      <p:sp>
        <p:nvSpPr>
          <p:cNvPr name="AutoShape 6" id="6"/>
          <p:cNvSpPr/>
          <p:nvPr/>
        </p:nvSpPr>
        <p:spPr>
          <a:xfrm rot="0">
            <a:off x="8848208" y="4455412"/>
            <a:ext cx="591585" cy="4802888"/>
          </a:xfrm>
          <a:prstGeom prst="rect">
            <a:avLst/>
          </a:prstGeom>
          <a:solidFill>
            <a:srgbClr val="AAD1E8"/>
          </a:solidFill>
        </p:spPr>
      </p:sp>
      <p:grpSp>
        <p:nvGrpSpPr>
          <p:cNvPr name="Group 7" id="7"/>
          <p:cNvGrpSpPr/>
          <p:nvPr/>
        </p:nvGrpSpPr>
        <p:grpSpPr>
          <a:xfrm rot="0">
            <a:off x="16688697" y="7905163"/>
            <a:ext cx="18463293" cy="5386686"/>
            <a:chOff x="0" y="0"/>
            <a:chExt cx="20201909" cy="5893929"/>
          </a:xfrm>
        </p:grpSpPr>
        <p:sp>
          <p:nvSpPr>
            <p:cNvPr name="Freeform 8" id="8"/>
            <p:cNvSpPr/>
            <p:nvPr/>
          </p:nvSpPr>
          <p:spPr>
            <a:xfrm flipH="false" flipV="false" rot="0">
              <a:off x="0" y="0"/>
              <a:ext cx="20201910" cy="5893929"/>
            </a:xfrm>
            <a:custGeom>
              <a:avLst/>
              <a:gdLst/>
              <a:ahLst/>
              <a:cxnLst/>
              <a:rect r="r" b="b" t="t" l="l"/>
              <a:pathLst>
                <a:path h="5893929" w="20201910">
                  <a:moveTo>
                    <a:pt x="19897110" y="0"/>
                  </a:moveTo>
                  <a:lnTo>
                    <a:pt x="304800" y="0"/>
                  </a:lnTo>
                  <a:cubicBezTo>
                    <a:pt x="135890" y="0"/>
                    <a:pt x="0" y="135890"/>
                    <a:pt x="0" y="304800"/>
                  </a:cubicBezTo>
                  <a:lnTo>
                    <a:pt x="0" y="5589129"/>
                  </a:lnTo>
                  <a:cubicBezTo>
                    <a:pt x="0" y="5758039"/>
                    <a:pt x="135890" y="5893929"/>
                    <a:pt x="304800" y="5893929"/>
                  </a:cubicBezTo>
                  <a:lnTo>
                    <a:pt x="19897110" y="5893929"/>
                  </a:lnTo>
                  <a:cubicBezTo>
                    <a:pt x="20066019" y="5893929"/>
                    <a:pt x="20201910" y="5758039"/>
                    <a:pt x="20201910" y="5589129"/>
                  </a:cubicBezTo>
                  <a:lnTo>
                    <a:pt x="20201910" y="304800"/>
                  </a:lnTo>
                  <a:cubicBezTo>
                    <a:pt x="20201910" y="135890"/>
                    <a:pt x="20066019" y="0"/>
                    <a:pt x="19897110" y="0"/>
                  </a:cubicBezTo>
                  <a:close/>
                </a:path>
              </a:pathLst>
            </a:custGeom>
            <a:solidFill>
              <a:srgbClr val="AAD1E8"/>
            </a:solidFill>
          </p:spPr>
        </p:sp>
      </p:grpSp>
      <p:sp>
        <p:nvSpPr>
          <p:cNvPr name="Freeform 9" id="9"/>
          <p:cNvSpPr/>
          <p:nvPr/>
        </p:nvSpPr>
        <p:spPr>
          <a:xfrm flipH="false" flipV="false" rot="0">
            <a:off x="16959993" y="8736551"/>
            <a:ext cx="1081645" cy="698111"/>
          </a:xfrm>
          <a:custGeom>
            <a:avLst/>
            <a:gdLst/>
            <a:ahLst/>
            <a:cxnLst/>
            <a:rect r="r" b="b" t="t" l="l"/>
            <a:pathLst>
              <a:path h="698111" w="1081645">
                <a:moveTo>
                  <a:pt x="0" y="0"/>
                </a:moveTo>
                <a:lnTo>
                  <a:pt x="1081645" y="0"/>
                </a:lnTo>
                <a:lnTo>
                  <a:pt x="1081645" y="698112"/>
                </a:lnTo>
                <a:lnTo>
                  <a:pt x="0" y="6981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893477" y="776333"/>
            <a:ext cx="7357047" cy="1074879"/>
          </a:xfrm>
          <a:prstGeom prst="rect">
            <a:avLst/>
          </a:prstGeom>
        </p:spPr>
        <p:txBody>
          <a:bodyPr anchor="t" rtlCol="false" tIns="0" lIns="0" bIns="0" rIns="0">
            <a:spAutoFit/>
          </a:bodyPr>
          <a:lstStyle/>
          <a:p>
            <a:pPr algn="ctr">
              <a:lnSpc>
                <a:spcPts val="4234"/>
              </a:lnSpc>
            </a:pPr>
            <a:r>
              <a:rPr lang="en-US" b="true" sz="3849">
                <a:solidFill>
                  <a:srgbClr val="00234B"/>
                </a:solidFill>
                <a:latin typeface="Montserrat Bold"/>
                <a:ea typeface="Montserrat Bold"/>
                <a:cs typeface="Montserrat Bold"/>
                <a:sym typeface="Montserrat Bold"/>
              </a:rPr>
              <a:t>Intimate Gifts for Her Online India</a:t>
            </a:r>
          </a:p>
        </p:txBody>
      </p:sp>
      <p:sp>
        <p:nvSpPr>
          <p:cNvPr name="TextBox 11" id="11"/>
          <p:cNvSpPr txBox="true"/>
          <p:nvPr/>
        </p:nvSpPr>
        <p:spPr>
          <a:xfrm rot="0">
            <a:off x="294072" y="2240748"/>
            <a:ext cx="8554136" cy="7193915"/>
          </a:xfrm>
          <a:prstGeom prst="rect">
            <a:avLst/>
          </a:prstGeom>
        </p:spPr>
        <p:txBody>
          <a:bodyPr anchor="t" rtlCol="false" tIns="0" lIns="0" bIns="0" rIns="0">
            <a:spAutoFit/>
          </a:bodyPr>
          <a:lstStyle/>
          <a:p>
            <a:pPr algn="l" marL="0" indent="0" lvl="0">
              <a:lnSpc>
                <a:spcPts val="4060"/>
              </a:lnSpc>
              <a:spcBef>
                <a:spcPct val="0"/>
              </a:spcBef>
            </a:pPr>
            <a:r>
              <a:rPr lang="en-US" sz="2900">
                <a:solidFill>
                  <a:srgbClr val="000000"/>
                </a:solidFill>
                <a:latin typeface="Georgia Pro"/>
                <a:ea typeface="Georgia Pro"/>
                <a:cs typeface="Georgia Pro"/>
                <a:sym typeface="Georgia Pro"/>
              </a:rPr>
              <a:t>Surprise your partner with </a:t>
            </a:r>
            <a:r>
              <a:rPr lang="en-US" b="true" sz="2900" u="sng">
                <a:solidFill>
                  <a:srgbClr val="000000"/>
                </a:solidFill>
                <a:latin typeface="Georgia Pro Bold"/>
                <a:ea typeface="Georgia Pro Bold"/>
                <a:cs typeface="Georgia Pro Bold"/>
                <a:sym typeface="Georgia Pro Bold"/>
                <a:hlinkClick r:id="rId5" tooltip="https://arouzaa.com/collections/for-her"/>
              </a:rPr>
              <a:t>intimate gifts for her</a:t>
            </a:r>
            <a:r>
              <a:rPr lang="en-US" sz="2900">
                <a:solidFill>
                  <a:srgbClr val="000000"/>
                </a:solidFill>
                <a:latin typeface="Georgia Pro"/>
                <a:ea typeface="Georgia Pro"/>
                <a:cs typeface="Georgia Pro"/>
                <a:sym typeface="Georgia Pro"/>
              </a:rPr>
              <a:t> from Arouzaa, the trusted name in discreet and safe intimate wellness products. Our collection includes vibrators, stimulators, and playful accessories designed to create connection, passion, and joy in relationships. Each product is body-safe, stylish, and delivered privately to ensure comfort and confidence. Whether it’s a romantic gesture, anniversary, or special occasion, our intimate gifts are curated to make her feel loved and empowered. At Arouzaa, we make gifting stigma-free, celebrating self-care and pleasure with products that respect her body and enhance your relationship with excitement and affection.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AF9F9"/>
        </a:solidFill>
      </p:bgPr>
    </p:bg>
    <p:spTree>
      <p:nvGrpSpPr>
        <p:cNvPr id="1" name=""/>
        <p:cNvGrpSpPr/>
        <p:nvPr/>
      </p:nvGrpSpPr>
      <p:grpSpPr>
        <a:xfrm>
          <a:off x="0" y="0"/>
          <a:ext cx="0" cy="0"/>
          <a:chOff x="0" y="0"/>
          <a:chExt cx="0" cy="0"/>
        </a:xfrm>
      </p:grpSpPr>
      <p:grpSp>
        <p:nvGrpSpPr>
          <p:cNvPr name="Group 2" id="2"/>
          <p:cNvGrpSpPr/>
          <p:nvPr/>
        </p:nvGrpSpPr>
        <p:grpSpPr>
          <a:xfrm rot="0">
            <a:off x="9131627" y="-156698"/>
            <a:ext cx="9144000" cy="6585267"/>
            <a:chOff x="0" y="0"/>
            <a:chExt cx="12192000" cy="8780356"/>
          </a:xfrm>
        </p:grpSpPr>
        <p:pic>
          <p:nvPicPr>
            <p:cNvPr name="Picture 3" id="3"/>
            <p:cNvPicPr>
              <a:picLocks noChangeAspect="true"/>
            </p:cNvPicPr>
            <p:nvPr/>
          </p:nvPicPr>
          <p:blipFill>
            <a:blip r:embed="rId2"/>
            <a:srcRect l="0" t="13991" r="0" b="13991"/>
            <a:stretch>
              <a:fillRect/>
            </a:stretch>
          </p:blipFill>
          <p:spPr>
            <a:xfrm flipH="false" flipV="false">
              <a:off x="0" y="0"/>
              <a:ext cx="12192000" cy="8780356"/>
            </a:xfrm>
            <a:prstGeom prst="rect">
              <a:avLst/>
            </a:prstGeom>
          </p:spPr>
        </p:pic>
      </p:grpSp>
      <p:sp>
        <p:nvSpPr>
          <p:cNvPr name="AutoShape 4" id="4"/>
          <p:cNvSpPr/>
          <p:nvPr/>
        </p:nvSpPr>
        <p:spPr>
          <a:xfrm rot="0">
            <a:off x="0" y="0"/>
            <a:ext cx="9144000" cy="6585267"/>
          </a:xfrm>
          <a:prstGeom prst="rect">
            <a:avLst/>
          </a:prstGeom>
          <a:solidFill>
            <a:srgbClr val="C2DEE0"/>
          </a:solidFill>
        </p:spPr>
      </p:sp>
      <p:grpSp>
        <p:nvGrpSpPr>
          <p:cNvPr name="Group 5" id="5"/>
          <p:cNvGrpSpPr/>
          <p:nvPr/>
        </p:nvGrpSpPr>
        <p:grpSpPr>
          <a:xfrm rot="0">
            <a:off x="8251811" y="5143500"/>
            <a:ext cx="5303415" cy="1597579"/>
            <a:chOff x="0" y="0"/>
            <a:chExt cx="6353461" cy="1913890"/>
          </a:xfrm>
        </p:grpSpPr>
        <p:sp>
          <p:nvSpPr>
            <p:cNvPr name="Freeform 6" id="6"/>
            <p:cNvSpPr/>
            <p:nvPr/>
          </p:nvSpPr>
          <p:spPr>
            <a:xfrm flipH="false" flipV="false" rot="0">
              <a:off x="0" y="0"/>
              <a:ext cx="6353461" cy="1913890"/>
            </a:xfrm>
            <a:custGeom>
              <a:avLst/>
              <a:gdLst/>
              <a:ahLst/>
              <a:cxnLst/>
              <a:rect r="r" b="b" t="t" l="l"/>
              <a:pathLst>
                <a:path h="1913890" w="6353461">
                  <a:moveTo>
                    <a:pt x="0" y="0"/>
                  </a:moveTo>
                  <a:lnTo>
                    <a:pt x="6353461" y="0"/>
                  </a:lnTo>
                  <a:lnTo>
                    <a:pt x="6353461" y="1913890"/>
                  </a:lnTo>
                  <a:lnTo>
                    <a:pt x="0" y="1913890"/>
                  </a:lnTo>
                  <a:close/>
                </a:path>
              </a:pathLst>
            </a:custGeom>
            <a:solidFill>
              <a:srgbClr val="C2DEE0"/>
            </a:solidFill>
          </p:spPr>
        </p:sp>
      </p:grpSp>
      <p:grpSp>
        <p:nvGrpSpPr>
          <p:cNvPr name="Group 7" id="7"/>
          <p:cNvGrpSpPr/>
          <p:nvPr/>
        </p:nvGrpSpPr>
        <p:grpSpPr>
          <a:xfrm rot="0">
            <a:off x="7049626" y="5143500"/>
            <a:ext cx="1529284" cy="1529284"/>
            <a:chOff x="0" y="0"/>
            <a:chExt cx="1913890" cy="1913890"/>
          </a:xfrm>
        </p:grpSpPr>
        <p:sp>
          <p:nvSpPr>
            <p:cNvPr name="Freeform 8" id="8"/>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C2DEE0"/>
            </a:solidFill>
          </p:spPr>
        </p:sp>
      </p:grpSp>
      <p:sp>
        <p:nvSpPr>
          <p:cNvPr name="Freeform 9" id="9"/>
          <p:cNvSpPr/>
          <p:nvPr/>
        </p:nvSpPr>
        <p:spPr>
          <a:xfrm flipH="false" flipV="false" rot="0">
            <a:off x="7520648" y="5728500"/>
            <a:ext cx="875085" cy="700068"/>
          </a:xfrm>
          <a:custGeom>
            <a:avLst/>
            <a:gdLst/>
            <a:ahLst/>
            <a:cxnLst/>
            <a:rect r="r" b="b" t="t" l="l"/>
            <a:pathLst>
              <a:path h="700068" w="875085">
                <a:moveTo>
                  <a:pt x="0" y="0"/>
                </a:moveTo>
                <a:lnTo>
                  <a:pt x="875085" y="0"/>
                </a:lnTo>
                <a:lnTo>
                  <a:pt x="875085" y="700068"/>
                </a:lnTo>
                <a:lnTo>
                  <a:pt x="0" y="7000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293131" y="6585267"/>
            <a:ext cx="18849516" cy="3701733"/>
            <a:chOff x="0" y="0"/>
            <a:chExt cx="25132688" cy="4935644"/>
          </a:xfrm>
        </p:grpSpPr>
        <p:pic>
          <p:nvPicPr>
            <p:cNvPr name="Picture 11" id="11"/>
            <p:cNvPicPr>
              <a:picLocks noChangeAspect="true"/>
            </p:cNvPicPr>
            <p:nvPr/>
          </p:nvPicPr>
          <p:blipFill>
            <a:blip r:embed="rId5"/>
            <a:srcRect l="0" t="40193" r="0" b="40193"/>
            <a:stretch>
              <a:fillRect/>
            </a:stretch>
          </p:blipFill>
          <p:spPr>
            <a:xfrm flipH="false" flipV="false">
              <a:off x="0" y="0"/>
              <a:ext cx="25132688" cy="4935644"/>
            </a:xfrm>
            <a:prstGeom prst="rect">
              <a:avLst/>
            </a:prstGeom>
          </p:spPr>
        </p:pic>
      </p:grpSp>
      <p:sp>
        <p:nvSpPr>
          <p:cNvPr name="TextBox 12" id="12"/>
          <p:cNvSpPr txBox="true"/>
          <p:nvPr/>
        </p:nvSpPr>
        <p:spPr>
          <a:xfrm rot="0">
            <a:off x="8849068" y="5719251"/>
            <a:ext cx="4497065" cy="359283"/>
          </a:xfrm>
          <a:prstGeom prst="rect">
            <a:avLst/>
          </a:prstGeom>
        </p:spPr>
        <p:txBody>
          <a:bodyPr anchor="t" rtlCol="false" tIns="0" lIns="0" bIns="0" rIns="0">
            <a:spAutoFit/>
          </a:bodyPr>
          <a:lstStyle/>
          <a:p>
            <a:pPr algn="ctr">
              <a:lnSpc>
                <a:spcPts val="2976"/>
              </a:lnSpc>
            </a:pPr>
            <a:r>
              <a:rPr lang="en-US" b="true" sz="2400" u="sng">
                <a:solidFill>
                  <a:srgbClr val="023672"/>
                </a:solidFill>
                <a:latin typeface="Montserrat Bold"/>
                <a:ea typeface="Montserrat Bold"/>
                <a:cs typeface="Montserrat Bold"/>
                <a:sym typeface="Montserrat Bold"/>
                <a:hlinkClick r:id="rId6" tooltip="https://arouzaa.com/collections/for-her"/>
              </a:rPr>
              <a:t>naughty gifts for girlfriend</a:t>
            </a:r>
          </a:p>
        </p:txBody>
      </p:sp>
      <p:sp>
        <p:nvSpPr>
          <p:cNvPr name="TextBox 13" id="13"/>
          <p:cNvSpPr txBox="true"/>
          <p:nvPr/>
        </p:nvSpPr>
        <p:spPr>
          <a:xfrm rot="0">
            <a:off x="72375" y="800463"/>
            <a:ext cx="8999249" cy="485049"/>
          </a:xfrm>
          <a:prstGeom prst="rect">
            <a:avLst/>
          </a:prstGeom>
        </p:spPr>
        <p:txBody>
          <a:bodyPr anchor="t" rtlCol="false" tIns="0" lIns="0" bIns="0" rIns="0">
            <a:spAutoFit/>
          </a:bodyPr>
          <a:lstStyle/>
          <a:p>
            <a:pPr algn="ctr">
              <a:lnSpc>
                <a:spcPts val="3719"/>
              </a:lnSpc>
            </a:pPr>
            <a:r>
              <a:rPr lang="en-US" b="true" sz="3381">
                <a:solidFill>
                  <a:srgbClr val="00234B"/>
                </a:solidFill>
                <a:latin typeface="Montserrat Bold"/>
                <a:ea typeface="Montserrat Bold"/>
                <a:cs typeface="Montserrat Bold"/>
                <a:sym typeface="Montserrat Bold"/>
              </a:rPr>
              <a:t>Naughty Gifts for Girlfriend Online</a:t>
            </a:r>
          </a:p>
        </p:txBody>
      </p:sp>
      <p:sp>
        <p:nvSpPr>
          <p:cNvPr name="TextBox 14" id="14"/>
          <p:cNvSpPr txBox="true"/>
          <p:nvPr/>
        </p:nvSpPr>
        <p:spPr>
          <a:xfrm rot="0">
            <a:off x="294932" y="2064385"/>
            <a:ext cx="8554136" cy="4107815"/>
          </a:xfrm>
          <a:prstGeom prst="rect">
            <a:avLst/>
          </a:prstGeom>
        </p:spPr>
        <p:txBody>
          <a:bodyPr anchor="t" rtlCol="false" tIns="0" lIns="0" bIns="0" rIns="0">
            <a:spAutoFit/>
          </a:bodyPr>
          <a:lstStyle/>
          <a:p>
            <a:pPr algn="l" marL="0" indent="0" lvl="0">
              <a:lnSpc>
                <a:spcPts val="4060"/>
              </a:lnSpc>
              <a:spcBef>
                <a:spcPct val="0"/>
              </a:spcBef>
            </a:pPr>
            <a:r>
              <a:rPr lang="en-US" sz="2900">
                <a:solidFill>
                  <a:srgbClr val="000000"/>
                </a:solidFill>
                <a:latin typeface="Georgia Pro"/>
                <a:ea typeface="Georgia Pro"/>
                <a:cs typeface="Georgia Pro"/>
                <a:sym typeface="Georgia Pro"/>
              </a:rPr>
              <a:t>Explore naughty gifts for girlfriend at Arouzaa, where fun meets intimacy in the most thoughtful way. Our range of premium products includes vibrators, couple’s toys, and playful accessories, all designed to add spark, laughter, and connection to your relationship. Each item is crafted with body-safe materials and discreetly delivered for complete privacy.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AF9F9"/>
        </a:solidFill>
      </p:bgPr>
    </p:bg>
    <p:spTree>
      <p:nvGrpSpPr>
        <p:cNvPr id="1" name=""/>
        <p:cNvGrpSpPr/>
        <p:nvPr/>
      </p:nvGrpSpPr>
      <p:grpSpPr>
        <a:xfrm>
          <a:off x="0" y="0"/>
          <a:ext cx="0" cy="0"/>
          <a:chOff x="0" y="0"/>
          <a:chExt cx="0" cy="0"/>
        </a:xfrm>
      </p:grpSpPr>
      <p:sp>
        <p:nvSpPr>
          <p:cNvPr name="AutoShape 2" id="2"/>
          <p:cNvSpPr/>
          <p:nvPr/>
        </p:nvSpPr>
        <p:spPr>
          <a:xfrm rot="0">
            <a:off x="0" y="4511597"/>
            <a:ext cx="18288000" cy="4746703"/>
          </a:xfrm>
          <a:prstGeom prst="rect">
            <a:avLst/>
          </a:prstGeom>
          <a:solidFill>
            <a:srgbClr val="C2DEE0"/>
          </a:solidFill>
        </p:spPr>
      </p:sp>
      <p:grpSp>
        <p:nvGrpSpPr>
          <p:cNvPr name="Group 3" id="3"/>
          <p:cNvGrpSpPr>
            <a:grpSpLocks noChangeAspect="true"/>
          </p:cNvGrpSpPr>
          <p:nvPr/>
        </p:nvGrpSpPr>
        <p:grpSpPr>
          <a:xfrm rot="0">
            <a:off x="11690273" y="0"/>
            <a:ext cx="6339873" cy="8519822"/>
            <a:chOff x="0" y="0"/>
            <a:chExt cx="3663950" cy="4923790"/>
          </a:xfrm>
        </p:grpSpPr>
        <p:sp>
          <p:nvSpPr>
            <p:cNvPr name="Freeform 4" id="4"/>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11550" t="0" r="-23574" b="0"/>
              </a:stretch>
            </a:blipFill>
          </p:spPr>
        </p:sp>
        <p:sp>
          <p:nvSpPr>
            <p:cNvPr name="Freeform 5" id="5"/>
            <p:cNvSpPr/>
            <p:nvPr/>
          </p:nvSpPr>
          <p:spPr>
            <a:xfrm flipH="false" flipV="false" rot="0">
              <a:off x="0" y="0"/>
              <a:ext cx="3662687" cy="4923790"/>
            </a:xfrm>
            <a:custGeom>
              <a:avLst/>
              <a:gdLst/>
              <a:ahLst/>
              <a:cxnLst/>
              <a:rect r="r" b="b" t="t" l="l"/>
              <a:pathLst>
                <a:path h="4923790" w="3662687">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2DEFFD"/>
            </a:solidFill>
          </p:spPr>
        </p:sp>
      </p:grpSp>
      <p:sp>
        <p:nvSpPr>
          <p:cNvPr name="TextBox 6" id="6"/>
          <p:cNvSpPr txBox="true"/>
          <p:nvPr/>
        </p:nvSpPr>
        <p:spPr>
          <a:xfrm rot="0">
            <a:off x="248018" y="1970291"/>
            <a:ext cx="11014055" cy="550499"/>
          </a:xfrm>
          <a:prstGeom prst="rect">
            <a:avLst/>
          </a:prstGeom>
        </p:spPr>
        <p:txBody>
          <a:bodyPr anchor="t" rtlCol="false" tIns="0" lIns="0" bIns="0" rIns="0">
            <a:spAutoFit/>
          </a:bodyPr>
          <a:lstStyle/>
          <a:p>
            <a:pPr algn="ctr">
              <a:lnSpc>
                <a:spcPts val="4286"/>
              </a:lnSpc>
            </a:pPr>
            <a:r>
              <a:rPr lang="en-US" b="true" sz="3897">
                <a:solidFill>
                  <a:srgbClr val="00234B"/>
                </a:solidFill>
                <a:latin typeface="Montserrat Bold"/>
                <a:ea typeface="Montserrat Bold"/>
                <a:cs typeface="Montserrat Bold"/>
                <a:sym typeface="Montserrat Bold"/>
              </a:rPr>
              <a:t>Adult Toy for Her Online in India</a:t>
            </a:r>
          </a:p>
        </p:txBody>
      </p:sp>
      <p:sp>
        <p:nvSpPr>
          <p:cNvPr name="TextBox 7" id="7"/>
          <p:cNvSpPr txBox="true"/>
          <p:nvPr/>
        </p:nvSpPr>
        <p:spPr>
          <a:xfrm rot="0">
            <a:off x="386522" y="5054878"/>
            <a:ext cx="10737048" cy="3079115"/>
          </a:xfrm>
          <a:prstGeom prst="rect">
            <a:avLst/>
          </a:prstGeom>
        </p:spPr>
        <p:txBody>
          <a:bodyPr anchor="t" rtlCol="false" tIns="0" lIns="0" bIns="0" rIns="0">
            <a:spAutoFit/>
          </a:bodyPr>
          <a:lstStyle/>
          <a:p>
            <a:pPr algn="l" marL="0" indent="0" lvl="0">
              <a:lnSpc>
                <a:spcPts val="4060"/>
              </a:lnSpc>
              <a:spcBef>
                <a:spcPct val="0"/>
              </a:spcBef>
            </a:pPr>
            <a:r>
              <a:rPr lang="en-US" sz="2900">
                <a:solidFill>
                  <a:srgbClr val="000000"/>
                </a:solidFill>
                <a:latin typeface="Georgia Pro"/>
                <a:ea typeface="Georgia Pro"/>
                <a:cs typeface="Georgia Pro"/>
                <a:sym typeface="Georgia Pro"/>
              </a:rPr>
              <a:t>Discover the best adult toy for her at Arouzaa, where intimate wellness and empowerment come together. Our collection includes vibrators, stimulators, and other body-safe toys designed to provide comfort, confidence, and excitement. With discreet delivery and premium quality, you can shop without worry or judgment.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AF9F9"/>
        </a:solidFill>
      </p:bgPr>
    </p:bg>
    <p:spTree>
      <p:nvGrpSpPr>
        <p:cNvPr id="1" name=""/>
        <p:cNvGrpSpPr/>
        <p:nvPr/>
      </p:nvGrpSpPr>
      <p:grpSpPr>
        <a:xfrm>
          <a:off x="0" y="0"/>
          <a:ext cx="0" cy="0"/>
          <a:chOff x="0" y="0"/>
          <a:chExt cx="0" cy="0"/>
        </a:xfrm>
      </p:grpSpPr>
      <p:sp>
        <p:nvSpPr>
          <p:cNvPr name="AutoShape 2" id="2"/>
          <p:cNvSpPr/>
          <p:nvPr/>
        </p:nvSpPr>
        <p:spPr>
          <a:xfrm rot="0">
            <a:off x="9144000" y="0"/>
            <a:ext cx="9144000" cy="10287000"/>
          </a:xfrm>
          <a:prstGeom prst="rect">
            <a:avLst/>
          </a:prstGeom>
          <a:solidFill>
            <a:srgbClr val="C2DEE0"/>
          </a:solidFill>
        </p:spPr>
      </p:sp>
      <p:grpSp>
        <p:nvGrpSpPr>
          <p:cNvPr name="Group 3" id="3"/>
          <p:cNvGrpSpPr/>
          <p:nvPr/>
        </p:nvGrpSpPr>
        <p:grpSpPr>
          <a:xfrm rot="0">
            <a:off x="5957116" y="9258300"/>
            <a:ext cx="2340569" cy="615436"/>
            <a:chOff x="0" y="0"/>
            <a:chExt cx="3233108" cy="850123"/>
          </a:xfrm>
        </p:grpSpPr>
        <p:sp>
          <p:nvSpPr>
            <p:cNvPr name="Freeform 4" id="4"/>
            <p:cNvSpPr/>
            <p:nvPr/>
          </p:nvSpPr>
          <p:spPr>
            <a:xfrm flipH="false" flipV="false" rot="0">
              <a:off x="0" y="0"/>
              <a:ext cx="3233108" cy="850123"/>
            </a:xfrm>
            <a:custGeom>
              <a:avLst/>
              <a:gdLst/>
              <a:ahLst/>
              <a:cxnLst/>
              <a:rect r="r" b="b" t="t" l="l"/>
              <a:pathLst>
                <a:path h="850123" w="3233108">
                  <a:moveTo>
                    <a:pt x="0" y="0"/>
                  </a:moveTo>
                  <a:lnTo>
                    <a:pt x="3233108" y="0"/>
                  </a:lnTo>
                  <a:lnTo>
                    <a:pt x="3233108" y="850123"/>
                  </a:lnTo>
                  <a:lnTo>
                    <a:pt x="0" y="850123"/>
                  </a:lnTo>
                  <a:close/>
                </a:path>
              </a:pathLst>
            </a:custGeom>
            <a:solidFill>
              <a:srgbClr val="2FABCE"/>
            </a:solidFill>
            <a:ln cap="sq">
              <a:noFill/>
              <a:prstDash val="solid"/>
              <a:miter/>
            </a:ln>
          </p:spPr>
        </p:sp>
        <p:sp>
          <p:nvSpPr>
            <p:cNvPr name="TextBox 5" id="5"/>
            <p:cNvSpPr txBox="true"/>
            <p:nvPr/>
          </p:nvSpPr>
          <p:spPr>
            <a:xfrm>
              <a:off x="0" y="-9525"/>
              <a:ext cx="3233108" cy="859648"/>
            </a:xfrm>
            <a:prstGeom prst="rect">
              <a:avLst/>
            </a:prstGeom>
          </p:spPr>
          <p:txBody>
            <a:bodyPr anchor="ctr" rtlCol="false" tIns="50800" lIns="50800" bIns="50800" rIns="50800"/>
            <a:lstStyle/>
            <a:p>
              <a:pPr algn="ctr">
                <a:lnSpc>
                  <a:spcPts val="4059"/>
                </a:lnSpc>
              </a:pPr>
            </a:p>
          </p:txBody>
        </p:sp>
      </p:grpSp>
      <p:grpSp>
        <p:nvGrpSpPr>
          <p:cNvPr name="Group 6" id="6"/>
          <p:cNvGrpSpPr/>
          <p:nvPr/>
        </p:nvGrpSpPr>
        <p:grpSpPr>
          <a:xfrm rot="0">
            <a:off x="0" y="2952737"/>
            <a:ext cx="9144000" cy="5515661"/>
            <a:chOff x="0" y="0"/>
            <a:chExt cx="12192000" cy="7354215"/>
          </a:xfrm>
        </p:grpSpPr>
        <p:pic>
          <p:nvPicPr>
            <p:cNvPr name="Picture 7" id="7"/>
            <p:cNvPicPr>
              <a:picLocks noChangeAspect="true"/>
            </p:cNvPicPr>
            <p:nvPr/>
          </p:nvPicPr>
          <p:blipFill>
            <a:blip r:embed="rId2"/>
            <a:srcRect l="0" t="19839" r="0" b="19839"/>
            <a:stretch>
              <a:fillRect/>
            </a:stretch>
          </p:blipFill>
          <p:spPr>
            <a:xfrm flipH="false" flipV="false">
              <a:off x="0" y="0"/>
              <a:ext cx="12192000" cy="7354215"/>
            </a:xfrm>
            <a:prstGeom prst="rect">
              <a:avLst/>
            </a:prstGeom>
          </p:spPr>
        </p:pic>
      </p:grpSp>
      <p:sp>
        <p:nvSpPr>
          <p:cNvPr name="AutoShape 8" id="8"/>
          <p:cNvSpPr/>
          <p:nvPr/>
        </p:nvSpPr>
        <p:spPr>
          <a:xfrm rot="-5400000">
            <a:off x="4176547" y="354309"/>
            <a:ext cx="591585" cy="4605272"/>
          </a:xfrm>
          <a:prstGeom prst="rect">
            <a:avLst/>
          </a:prstGeom>
          <a:solidFill>
            <a:srgbClr val="2FABCE"/>
          </a:solidFill>
        </p:spPr>
      </p:sp>
      <p:sp>
        <p:nvSpPr>
          <p:cNvPr name="TextBox 9" id="9"/>
          <p:cNvSpPr txBox="true"/>
          <p:nvPr/>
        </p:nvSpPr>
        <p:spPr>
          <a:xfrm rot="0">
            <a:off x="9563846" y="815789"/>
            <a:ext cx="8724154" cy="773430"/>
          </a:xfrm>
          <a:prstGeom prst="rect">
            <a:avLst/>
          </a:prstGeom>
        </p:spPr>
        <p:txBody>
          <a:bodyPr anchor="t" rtlCol="false" tIns="0" lIns="0" bIns="0" rIns="0">
            <a:spAutoFit/>
          </a:bodyPr>
          <a:lstStyle/>
          <a:p>
            <a:pPr algn="ctr">
              <a:lnSpc>
                <a:spcPts val="5940"/>
              </a:lnSpc>
            </a:pPr>
            <a:r>
              <a:rPr lang="en-US" b="true" sz="5400">
                <a:solidFill>
                  <a:srgbClr val="000000"/>
                </a:solidFill>
                <a:latin typeface="Montserrat Bold"/>
                <a:ea typeface="Montserrat Bold"/>
                <a:cs typeface="Montserrat Bold"/>
                <a:sym typeface="Montserrat Bold"/>
              </a:rPr>
              <a:t>g</a:t>
            </a:r>
            <a:r>
              <a:rPr lang="en-US" b="true" sz="5400">
                <a:solidFill>
                  <a:srgbClr val="000000"/>
                </a:solidFill>
                <a:latin typeface="Montserrat Bold"/>
                <a:ea typeface="Montserrat Bold"/>
                <a:cs typeface="Montserrat Bold"/>
                <a:sym typeface="Montserrat Bold"/>
              </a:rPr>
              <a:t>ifts for boyfriend</a:t>
            </a:r>
          </a:p>
        </p:txBody>
      </p:sp>
      <p:sp>
        <p:nvSpPr>
          <p:cNvPr name="TextBox 10" id="10"/>
          <p:cNvSpPr txBox="true"/>
          <p:nvPr/>
        </p:nvSpPr>
        <p:spPr>
          <a:xfrm rot="0">
            <a:off x="5957116" y="9367327"/>
            <a:ext cx="2340569" cy="359283"/>
          </a:xfrm>
          <a:prstGeom prst="rect">
            <a:avLst/>
          </a:prstGeom>
        </p:spPr>
        <p:txBody>
          <a:bodyPr anchor="t" rtlCol="false" tIns="0" lIns="0" bIns="0" rIns="0">
            <a:spAutoFit/>
          </a:bodyPr>
          <a:lstStyle/>
          <a:p>
            <a:pPr algn="ctr">
              <a:lnSpc>
                <a:spcPts val="2976"/>
              </a:lnSpc>
            </a:pPr>
            <a:r>
              <a:rPr lang="en-US" b="true" sz="2400" u="sng">
                <a:solidFill>
                  <a:srgbClr val="03417F"/>
                </a:solidFill>
                <a:latin typeface="Montserrat Bold"/>
                <a:ea typeface="Montserrat Bold"/>
                <a:cs typeface="Montserrat Bold"/>
                <a:sym typeface="Montserrat Bold"/>
                <a:hlinkClick r:id="rId3" tooltip="https://arouzaa.com/collections/for-him"/>
              </a:rPr>
              <a:t>More Info</a:t>
            </a:r>
          </a:p>
        </p:txBody>
      </p:sp>
      <p:sp>
        <p:nvSpPr>
          <p:cNvPr name="TextBox 11" id="11"/>
          <p:cNvSpPr txBox="true"/>
          <p:nvPr/>
        </p:nvSpPr>
        <p:spPr>
          <a:xfrm rot="0">
            <a:off x="9372924" y="1970652"/>
            <a:ext cx="8686152" cy="6679565"/>
          </a:xfrm>
          <a:prstGeom prst="rect">
            <a:avLst/>
          </a:prstGeom>
        </p:spPr>
        <p:txBody>
          <a:bodyPr anchor="t" rtlCol="false" tIns="0" lIns="0" bIns="0" rIns="0">
            <a:spAutoFit/>
          </a:bodyPr>
          <a:lstStyle/>
          <a:p>
            <a:pPr algn="l" marL="0" indent="0" lvl="0">
              <a:lnSpc>
                <a:spcPts val="4060"/>
              </a:lnSpc>
              <a:spcBef>
                <a:spcPct val="0"/>
              </a:spcBef>
            </a:pPr>
            <a:r>
              <a:rPr lang="en-US" sz="2900">
                <a:solidFill>
                  <a:srgbClr val="000000"/>
                </a:solidFill>
                <a:latin typeface="Georgia Pro"/>
                <a:ea typeface="Georgia Pro"/>
                <a:cs typeface="Georgia Pro"/>
                <a:sym typeface="Georgia Pro"/>
              </a:rPr>
              <a:t>Looking for fun and</a:t>
            </a:r>
            <a:r>
              <a:rPr lang="en-US" sz="2900" u="none">
                <a:solidFill>
                  <a:srgbClr val="000000"/>
                </a:solidFill>
                <a:latin typeface="Georgia Pro"/>
                <a:ea typeface="Georgia Pro"/>
                <a:cs typeface="Georgia Pro"/>
                <a:sym typeface="Georgia Pro"/>
              </a:rPr>
              <a:t> u</a:t>
            </a:r>
            <a:r>
              <a:rPr lang="en-US" sz="2900">
                <a:solidFill>
                  <a:srgbClr val="000000"/>
                </a:solidFill>
                <a:latin typeface="Georgia Pro"/>
                <a:ea typeface="Georgia Pro"/>
                <a:cs typeface="Georgia Pro"/>
                <a:sym typeface="Georgia Pro"/>
              </a:rPr>
              <a:t>n</a:t>
            </a:r>
            <a:r>
              <a:rPr lang="en-US" sz="2900" u="none">
                <a:solidFill>
                  <a:srgbClr val="000000"/>
                </a:solidFill>
                <a:latin typeface="Georgia Pro"/>
                <a:ea typeface="Georgia Pro"/>
                <a:cs typeface="Georgia Pro"/>
                <a:sym typeface="Georgia Pro"/>
              </a:rPr>
              <a:t>i</a:t>
            </a:r>
            <a:r>
              <a:rPr lang="en-US" sz="2900">
                <a:solidFill>
                  <a:srgbClr val="000000"/>
                </a:solidFill>
                <a:latin typeface="Georgia Pro"/>
                <a:ea typeface="Georgia Pro"/>
                <a:cs typeface="Georgia Pro"/>
                <a:sym typeface="Georgia Pro"/>
              </a:rPr>
              <a:t>que</a:t>
            </a:r>
            <a:r>
              <a:rPr lang="en-US" sz="2900" u="none">
                <a:solidFill>
                  <a:srgbClr val="000000"/>
                </a:solidFill>
                <a:latin typeface="Georgia Pro"/>
                <a:ea typeface="Georgia Pro"/>
                <a:cs typeface="Georgia Pro"/>
                <a:sym typeface="Georgia Pro"/>
              </a:rPr>
              <a:t> </a:t>
            </a:r>
            <a:r>
              <a:rPr lang="en-US" sz="2900">
                <a:solidFill>
                  <a:srgbClr val="000000"/>
                </a:solidFill>
                <a:latin typeface="Georgia Pro"/>
                <a:ea typeface="Georgia Pro"/>
                <a:cs typeface="Georgia Pro"/>
                <a:sym typeface="Georgia Pro"/>
              </a:rPr>
              <a:t>gift</a:t>
            </a:r>
            <a:r>
              <a:rPr lang="en-US" sz="2900" u="none">
                <a:solidFill>
                  <a:srgbClr val="000000"/>
                </a:solidFill>
                <a:latin typeface="Georgia Pro"/>
                <a:ea typeface="Georgia Pro"/>
                <a:cs typeface="Georgia Pro"/>
                <a:sym typeface="Georgia Pro"/>
              </a:rPr>
              <a:t>s</a:t>
            </a:r>
            <a:r>
              <a:rPr lang="en-US" sz="2900">
                <a:solidFill>
                  <a:srgbClr val="000000"/>
                </a:solidFill>
                <a:latin typeface="Georgia Pro"/>
                <a:ea typeface="Georgia Pro"/>
                <a:cs typeface="Georgia Pro"/>
                <a:sym typeface="Georgia Pro"/>
              </a:rPr>
              <a:t> f</a:t>
            </a:r>
            <a:r>
              <a:rPr lang="en-US" sz="2900" u="none">
                <a:solidFill>
                  <a:srgbClr val="000000"/>
                </a:solidFill>
                <a:latin typeface="Georgia Pro"/>
                <a:ea typeface="Georgia Pro"/>
                <a:cs typeface="Georgia Pro"/>
                <a:sym typeface="Georgia Pro"/>
              </a:rPr>
              <a:t>or</a:t>
            </a:r>
            <a:r>
              <a:rPr lang="en-US" sz="2900">
                <a:solidFill>
                  <a:srgbClr val="000000"/>
                </a:solidFill>
                <a:latin typeface="Georgia Pro"/>
                <a:ea typeface="Georgia Pro"/>
                <a:cs typeface="Georgia Pro"/>
                <a:sym typeface="Georgia Pro"/>
              </a:rPr>
              <a:t> boyfriend? Arouzaa brings you a curated range of intimate gifts and playful accessories designed to add spark to your relationship. From male toys to couple’s essentials, every product is body-safe, premium, and discreetly delivered. Perfect for birthdays, anniversaries, or just to surprise him, these gifts are designed to show affection while keeping intimacy exciting. At Arouzaa, we ensure privacy, quality, and inclusivity, making gifting stigma-free and enjoyable. Explore our collection and find the perfect way to surprise your boyfriend with gifts that bring confidence, fun, and passion into your connection.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AF9F9"/>
        </a:solidFill>
      </p:bgPr>
    </p:bg>
    <p:spTree>
      <p:nvGrpSpPr>
        <p:cNvPr id="1" name=""/>
        <p:cNvGrpSpPr/>
        <p:nvPr/>
      </p:nvGrpSpPr>
      <p:grpSpPr>
        <a:xfrm>
          <a:off x="0" y="0"/>
          <a:ext cx="0" cy="0"/>
          <a:chOff x="0" y="0"/>
          <a:chExt cx="0" cy="0"/>
        </a:xfrm>
      </p:grpSpPr>
      <p:sp>
        <p:nvSpPr>
          <p:cNvPr name="AutoShape 2" id="2"/>
          <p:cNvSpPr/>
          <p:nvPr/>
        </p:nvSpPr>
        <p:spPr>
          <a:xfrm rot="0">
            <a:off x="9282904" y="5109111"/>
            <a:ext cx="9857868" cy="3791613"/>
          </a:xfrm>
          <a:prstGeom prst="rect">
            <a:avLst/>
          </a:prstGeom>
          <a:solidFill>
            <a:srgbClr val="C2DEE0"/>
          </a:solidFill>
        </p:spPr>
      </p:sp>
      <p:sp>
        <p:nvSpPr>
          <p:cNvPr name="AutoShape 3" id="3"/>
          <p:cNvSpPr/>
          <p:nvPr/>
        </p:nvSpPr>
        <p:spPr>
          <a:xfrm rot="0">
            <a:off x="8459408" y="8606174"/>
            <a:ext cx="10487599" cy="4011826"/>
          </a:xfrm>
          <a:prstGeom prst="rect">
            <a:avLst/>
          </a:prstGeom>
          <a:solidFill>
            <a:srgbClr val="C2DEE0"/>
          </a:solidFill>
        </p:spPr>
      </p:sp>
      <p:sp>
        <p:nvSpPr>
          <p:cNvPr name="AutoShape 4" id="4"/>
          <p:cNvSpPr/>
          <p:nvPr/>
        </p:nvSpPr>
        <p:spPr>
          <a:xfrm rot="0">
            <a:off x="-1436560" y="-2762913"/>
            <a:ext cx="18695860" cy="3791613"/>
          </a:xfrm>
          <a:prstGeom prst="rect">
            <a:avLst/>
          </a:prstGeom>
          <a:solidFill>
            <a:srgbClr val="C2DEE0"/>
          </a:solidFill>
        </p:spPr>
      </p:sp>
      <p:grpSp>
        <p:nvGrpSpPr>
          <p:cNvPr name="Group 5" id="5"/>
          <p:cNvGrpSpPr>
            <a:grpSpLocks noChangeAspect="true"/>
          </p:cNvGrpSpPr>
          <p:nvPr/>
        </p:nvGrpSpPr>
        <p:grpSpPr>
          <a:xfrm rot="0">
            <a:off x="9144000" y="3490909"/>
            <a:ext cx="9183078" cy="5267303"/>
            <a:chOff x="0" y="0"/>
            <a:chExt cx="7981950" cy="4578350"/>
          </a:xfrm>
        </p:grpSpPr>
        <p:sp>
          <p:nvSpPr>
            <p:cNvPr name="Freeform 6" id="6"/>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2E85A4"/>
            </a:solidFill>
          </p:spPr>
        </p:sp>
        <p:sp>
          <p:nvSpPr>
            <p:cNvPr name="Freeform 7" id="7"/>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C2DEE0"/>
            </a:solidFill>
          </p:spPr>
        </p:sp>
        <p:sp>
          <p:nvSpPr>
            <p:cNvPr name="Freeform 8" id="8"/>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name="Freeform 9" id="9"/>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name="Freeform 10" id="10"/>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2"/>
              <a:stretch>
                <a:fillRect l="0" t="-7887" r="0" b="-110996"/>
              </a:stretch>
            </a:blipFill>
          </p:spPr>
        </p:sp>
      </p:grpSp>
      <p:grpSp>
        <p:nvGrpSpPr>
          <p:cNvPr name="Group 11" id="11"/>
          <p:cNvGrpSpPr/>
          <p:nvPr/>
        </p:nvGrpSpPr>
        <p:grpSpPr>
          <a:xfrm rot="0">
            <a:off x="1189621" y="3633421"/>
            <a:ext cx="7546277" cy="1910114"/>
            <a:chOff x="0" y="0"/>
            <a:chExt cx="7561195" cy="1913890"/>
          </a:xfrm>
        </p:grpSpPr>
        <p:sp>
          <p:nvSpPr>
            <p:cNvPr name="Freeform 12" id="12"/>
            <p:cNvSpPr/>
            <p:nvPr/>
          </p:nvSpPr>
          <p:spPr>
            <a:xfrm flipH="false" flipV="false" rot="0">
              <a:off x="0" y="0"/>
              <a:ext cx="7561194" cy="1913890"/>
            </a:xfrm>
            <a:custGeom>
              <a:avLst/>
              <a:gdLst/>
              <a:ahLst/>
              <a:cxnLst/>
              <a:rect r="r" b="b" t="t" l="l"/>
              <a:pathLst>
                <a:path h="1913890" w="7561194">
                  <a:moveTo>
                    <a:pt x="0" y="0"/>
                  </a:moveTo>
                  <a:lnTo>
                    <a:pt x="7561194" y="0"/>
                  </a:lnTo>
                  <a:lnTo>
                    <a:pt x="7561194" y="1913890"/>
                  </a:lnTo>
                  <a:lnTo>
                    <a:pt x="0" y="1913890"/>
                  </a:lnTo>
                  <a:close/>
                </a:path>
              </a:pathLst>
            </a:custGeom>
            <a:solidFill>
              <a:srgbClr val="C2DEE0"/>
            </a:solidFill>
          </p:spPr>
        </p:sp>
      </p:grpSp>
      <p:grpSp>
        <p:nvGrpSpPr>
          <p:cNvPr name="Group 13" id="13"/>
          <p:cNvGrpSpPr/>
          <p:nvPr/>
        </p:nvGrpSpPr>
        <p:grpSpPr>
          <a:xfrm rot="0">
            <a:off x="1189621" y="5819760"/>
            <a:ext cx="7546277" cy="1910114"/>
            <a:chOff x="0" y="0"/>
            <a:chExt cx="7561195" cy="1913890"/>
          </a:xfrm>
        </p:grpSpPr>
        <p:sp>
          <p:nvSpPr>
            <p:cNvPr name="Freeform 14" id="14"/>
            <p:cNvSpPr/>
            <p:nvPr/>
          </p:nvSpPr>
          <p:spPr>
            <a:xfrm flipH="false" flipV="false" rot="0">
              <a:off x="0" y="0"/>
              <a:ext cx="7561194" cy="1913890"/>
            </a:xfrm>
            <a:custGeom>
              <a:avLst/>
              <a:gdLst/>
              <a:ahLst/>
              <a:cxnLst/>
              <a:rect r="r" b="b" t="t" l="l"/>
              <a:pathLst>
                <a:path h="1913890" w="7561194">
                  <a:moveTo>
                    <a:pt x="0" y="0"/>
                  </a:moveTo>
                  <a:lnTo>
                    <a:pt x="7561194" y="0"/>
                  </a:lnTo>
                  <a:lnTo>
                    <a:pt x="7561194" y="1913890"/>
                  </a:lnTo>
                  <a:lnTo>
                    <a:pt x="0" y="1913890"/>
                  </a:lnTo>
                  <a:close/>
                </a:path>
              </a:pathLst>
            </a:custGeom>
            <a:solidFill>
              <a:srgbClr val="C2DEE0"/>
            </a:solidFill>
          </p:spPr>
        </p:sp>
      </p:grpSp>
      <p:sp>
        <p:nvSpPr>
          <p:cNvPr name="Freeform 15" id="15"/>
          <p:cNvSpPr/>
          <p:nvPr/>
        </p:nvSpPr>
        <p:spPr>
          <a:xfrm flipH="false" flipV="false" rot="0">
            <a:off x="1329614" y="3972651"/>
            <a:ext cx="975576" cy="975576"/>
          </a:xfrm>
          <a:custGeom>
            <a:avLst/>
            <a:gdLst/>
            <a:ahLst/>
            <a:cxnLst/>
            <a:rect r="r" b="b" t="t" l="l"/>
            <a:pathLst>
              <a:path h="975576" w="975576">
                <a:moveTo>
                  <a:pt x="0" y="0"/>
                </a:moveTo>
                <a:lnTo>
                  <a:pt x="975576" y="0"/>
                </a:lnTo>
                <a:lnTo>
                  <a:pt x="975576" y="975576"/>
                </a:lnTo>
                <a:lnTo>
                  <a:pt x="0" y="97557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1329614" y="6124560"/>
            <a:ext cx="953033" cy="1131125"/>
          </a:xfrm>
          <a:custGeom>
            <a:avLst/>
            <a:gdLst/>
            <a:ahLst/>
            <a:cxnLst/>
            <a:rect r="r" b="b" t="t" l="l"/>
            <a:pathLst>
              <a:path h="1131125" w="953033">
                <a:moveTo>
                  <a:pt x="0" y="0"/>
                </a:moveTo>
                <a:lnTo>
                  <a:pt x="953033" y="0"/>
                </a:lnTo>
                <a:lnTo>
                  <a:pt x="953033" y="1131125"/>
                </a:lnTo>
                <a:lnTo>
                  <a:pt x="0" y="11311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16688697" y="-3362382"/>
            <a:ext cx="18463293" cy="5386686"/>
            <a:chOff x="0" y="0"/>
            <a:chExt cx="20201909" cy="5893929"/>
          </a:xfrm>
        </p:grpSpPr>
        <p:sp>
          <p:nvSpPr>
            <p:cNvPr name="Freeform 18" id="18"/>
            <p:cNvSpPr/>
            <p:nvPr/>
          </p:nvSpPr>
          <p:spPr>
            <a:xfrm flipH="false" flipV="false" rot="0">
              <a:off x="0" y="0"/>
              <a:ext cx="20201910" cy="5893929"/>
            </a:xfrm>
            <a:custGeom>
              <a:avLst/>
              <a:gdLst/>
              <a:ahLst/>
              <a:cxnLst/>
              <a:rect r="r" b="b" t="t" l="l"/>
              <a:pathLst>
                <a:path h="5893929" w="20201910">
                  <a:moveTo>
                    <a:pt x="19897110" y="0"/>
                  </a:moveTo>
                  <a:lnTo>
                    <a:pt x="304800" y="0"/>
                  </a:lnTo>
                  <a:cubicBezTo>
                    <a:pt x="135890" y="0"/>
                    <a:pt x="0" y="135890"/>
                    <a:pt x="0" y="304800"/>
                  </a:cubicBezTo>
                  <a:lnTo>
                    <a:pt x="0" y="5589129"/>
                  </a:lnTo>
                  <a:cubicBezTo>
                    <a:pt x="0" y="5758039"/>
                    <a:pt x="135890" y="5893929"/>
                    <a:pt x="304800" y="5893929"/>
                  </a:cubicBezTo>
                  <a:lnTo>
                    <a:pt x="19897110" y="5893929"/>
                  </a:lnTo>
                  <a:cubicBezTo>
                    <a:pt x="20066019" y="5893929"/>
                    <a:pt x="20201910" y="5758039"/>
                    <a:pt x="20201910" y="5589129"/>
                  </a:cubicBezTo>
                  <a:lnTo>
                    <a:pt x="20201910" y="304800"/>
                  </a:lnTo>
                  <a:cubicBezTo>
                    <a:pt x="20201910" y="135890"/>
                    <a:pt x="20066019" y="0"/>
                    <a:pt x="19897110" y="0"/>
                  </a:cubicBezTo>
                  <a:close/>
                </a:path>
              </a:pathLst>
            </a:custGeom>
            <a:solidFill>
              <a:srgbClr val="2E85A4"/>
            </a:solidFill>
          </p:spPr>
        </p:sp>
      </p:grpSp>
      <p:sp>
        <p:nvSpPr>
          <p:cNvPr name="Freeform 19" id="19"/>
          <p:cNvSpPr/>
          <p:nvPr/>
        </p:nvSpPr>
        <p:spPr>
          <a:xfrm flipH="false" flipV="false" rot="0">
            <a:off x="2573618" y="8006099"/>
            <a:ext cx="3606618" cy="2006181"/>
          </a:xfrm>
          <a:custGeom>
            <a:avLst/>
            <a:gdLst/>
            <a:ahLst/>
            <a:cxnLst/>
            <a:rect r="r" b="b" t="t" l="l"/>
            <a:pathLst>
              <a:path h="2006181" w="3606618">
                <a:moveTo>
                  <a:pt x="0" y="0"/>
                </a:moveTo>
                <a:lnTo>
                  <a:pt x="3606618" y="0"/>
                </a:lnTo>
                <a:lnTo>
                  <a:pt x="3606618" y="2006182"/>
                </a:lnTo>
                <a:lnTo>
                  <a:pt x="0" y="2006182"/>
                </a:lnTo>
                <a:lnTo>
                  <a:pt x="0" y="0"/>
                </a:lnTo>
                <a:close/>
              </a:path>
            </a:pathLst>
          </a:custGeom>
          <a:blipFill>
            <a:blip r:embed="rId7"/>
            <a:stretch>
              <a:fillRect l="0" t="0" r="0" b="0"/>
            </a:stretch>
          </a:blipFill>
        </p:spPr>
      </p:sp>
      <p:sp>
        <p:nvSpPr>
          <p:cNvPr name="Freeform 20" id="20"/>
          <p:cNvSpPr/>
          <p:nvPr/>
        </p:nvSpPr>
        <p:spPr>
          <a:xfrm flipH="false" flipV="false" rot="0">
            <a:off x="10814465" y="1672985"/>
            <a:ext cx="4396763" cy="1494900"/>
          </a:xfrm>
          <a:custGeom>
            <a:avLst/>
            <a:gdLst/>
            <a:ahLst/>
            <a:cxnLst/>
            <a:rect r="r" b="b" t="t" l="l"/>
            <a:pathLst>
              <a:path h="1494900" w="4396763">
                <a:moveTo>
                  <a:pt x="0" y="0"/>
                </a:moveTo>
                <a:lnTo>
                  <a:pt x="4396764" y="0"/>
                </a:lnTo>
                <a:lnTo>
                  <a:pt x="4396764" y="1494899"/>
                </a:lnTo>
                <a:lnTo>
                  <a:pt x="0" y="1494899"/>
                </a:lnTo>
                <a:lnTo>
                  <a:pt x="0" y="0"/>
                </a:lnTo>
                <a:close/>
              </a:path>
            </a:pathLst>
          </a:custGeom>
          <a:blipFill>
            <a:blip r:embed="rId8"/>
            <a:stretch>
              <a:fillRect l="0" t="0" r="0" b="0"/>
            </a:stretch>
          </a:blipFill>
        </p:spPr>
      </p:sp>
      <p:sp>
        <p:nvSpPr>
          <p:cNvPr name="TextBox 21" id="21"/>
          <p:cNvSpPr txBox="true"/>
          <p:nvPr/>
        </p:nvSpPr>
        <p:spPr>
          <a:xfrm rot="0">
            <a:off x="2642005" y="4179070"/>
            <a:ext cx="5712827" cy="553212"/>
          </a:xfrm>
          <a:prstGeom prst="rect">
            <a:avLst/>
          </a:prstGeom>
        </p:spPr>
        <p:txBody>
          <a:bodyPr anchor="t" rtlCol="false" tIns="0" lIns="0" bIns="0" rIns="0">
            <a:spAutoFit/>
          </a:bodyPr>
          <a:lstStyle/>
          <a:p>
            <a:pPr algn="l">
              <a:lnSpc>
                <a:spcPts val="4463"/>
              </a:lnSpc>
            </a:pPr>
            <a:r>
              <a:rPr lang="en-US" sz="3599" b="true">
                <a:solidFill>
                  <a:srgbClr val="004AAD"/>
                </a:solidFill>
                <a:latin typeface="Montserrat Bold"/>
                <a:ea typeface="Montserrat Bold"/>
                <a:cs typeface="Montserrat Bold"/>
                <a:sym typeface="Montserrat Bold"/>
              </a:rPr>
              <a:t>7375881075</a:t>
            </a:r>
          </a:p>
        </p:txBody>
      </p:sp>
      <p:sp>
        <p:nvSpPr>
          <p:cNvPr name="TextBox 22" id="22"/>
          <p:cNvSpPr txBox="true"/>
          <p:nvPr/>
        </p:nvSpPr>
        <p:spPr>
          <a:xfrm rot="0">
            <a:off x="2568277" y="6415534"/>
            <a:ext cx="6167621" cy="359283"/>
          </a:xfrm>
          <a:prstGeom prst="rect">
            <a:avLst/>
          </a:prstGeom>
        </p:spPr>
        <p:txBody>
          <a:bodyPr anchor="t" rtlCol="false" tIns="0" lIns="0" bIns="0" rIns="0">
            <a:spAutoFit/>
          </a:bodyPr>
          <a:lstStyle/>
          <a:p>
            <a:pPr algn="l">
              <a:lnSpc>
                <a:spcPts val="2976"/>
              </a:lnSpc>
            </a:pPr>
            <a:r>
              <a:rPr lang="en-US" b="true" sz="2400" u="sng">
                <a:solidFill>
                  <a:srgbClr val="004AAD"/>
                </a:solidFill>
                <a:latin typeface="Montserrat Bold"/>
                <a:ea typeface="Montserrat Bold"/>
                <a:cs typeface="Montserrat Bold"/>
                <a:sym typeface="Montserrat Bold"/>
                <a:hlinkClick r:id="rId9" tooltip="https://arouzaa.com"/>
              </a:rPr>
              <a:t>https://arouzaa.com/</a:t>
            </a:r>
          </a:p>
        </p:txBody>
      </p:sp>
      <p:sp>
        <p:nvSpPr>
          <p:cNvPr name="TextBox 23" id="23"/>
          <p:cNvSpPr txBox="true"/>
          <p:nvPr/>
        </p:nvSpPr>
        <p:spPr>
          <a:xfrm rot="0">
            <a:off x="1028700" y="1661402"/>
            <a:ext cx="6925122" cy="773430"/>
          </a:xfrm>
          <a:prstGeom prst="rect">
            <a:avLst/>
          </a:prstGeom>
        </p:spPr>
        <p:txBody>
          <a:bodyPr anchor="t" rtlCol="false" tIns="0" lIns="0" bIns="0" rIns="0">
            <a:spAutoFit/>
          </a:bodyPr>
          <a:lstStyle/>
          <a:p>
            <a:pPr algn="l">
              <a:lnSpc>
                <a:spcPts val="5940"/>
              </a:lnSpc>
            </a:pPr>
            <a:r>
              <a:rPr lang="en-US" b="true" sz="5400">
                <a:solidFill>
                  <a:srgbClr val="2E85A4"/>
                </a:solidFill>
                <a:latin typeface="Montserrat Bold"/>
                <a:ea typeface="Montserrat Bold"/>
                <a:cs typeface="Montserrat Bold"/>
                <a:sym typeface="Montserrat Bold"/>
              </a:rPr>
              <a:t>Contact</a:t>
            </a:r>
          </a:p>
        </p:txBody>
      </p:sp>
      <p:sp>
        <p:nvSpPr>
          <p:cNvPr name="TextBox 24" id="24"/>
          <p:cNvSpPr txBox="true"/>
          <p:nvPr/>
        </p:nvSpPr>
        <p:spPr>
          <a:xfrm rot="0">
            <a:off x="1028700" y="2394454"/>
            <a:ext cx="6925122" cy="773430"/>
          </a:xfrm>
          <a:prstGeom prst="rect">
            <a:avLst/>
          </a:prstGeom>
        </p:spPr>
        <p:txBody>
          <a:bodyPr anchor="t" rtlCol="false" tIns="0" lIns="0" bIns="0" rIns="0">
            <a:spAutoFit/>
          </a:bodyPr>
          <a:lstStyle/>
          <a:p>
            <a:pPr algn="l">
              <a:lnSpc>
                <a:spcPts val="5940"/>
              </a:lnSpc>
            </a:pPr>
            <a:r>
              <a:rPr lang="en-US" b="true" sz="5400">
                <a:solidFill>
                  <a:srgbClr val="22C8ED"/>
                </a:solidFill>
                <a:latin typeface="Montserrat Bold"/>
                <a:ea typeface="Montserrat Bold"/>
                <a:cs typeface="Montserrat Bold"/>
                <a:sym typeface="Montserrat Bold"/>
              </a:rPr>
              <a:t>Information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DAG5xWlCXc4</dc:identifier>
  <dcterms:modified xsi:type="dcterms:W3CDTF">2011-08-01T06:04:30Z</dcterms:modified>
  <cp:revision>1</cp:revision>
  <dc:title>Premium Adult Toys Online India Arouzaa</dc:title>
</cp:coreProperties>
</file>