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94287" t="0" r="-94287"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3485"/>
            <a:ext cx="18288000" cy="4928427"/>
          </a:xfrm>
          <a:prstGeom prst="rect">
            <a:avLst/>
          </a:prstGeom>
        </p:spPr>
        <p:txBody>
          <a:bodyPr anchor="t" rtlCol="false" tIns="0" lIns="0" bIns="0" rIns="0">
            <a:spAutoFit/>
          </a:bodyPr>
          <a:lstStyle/>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This makes it easier t</a:t>
            </a:r>
            <a:r>
              <a:rPr lang="en-US" sz="2733">
                <a:solidFill>
                  <a:srgbClr val="000000"/>
                </a:solidFill>
                <a:latin typeface="Canva Sans"/>
                <a:ea typeface="Canva Sans"/>
                <a:cs typeface="Canva Sans"/>
                <a:sym typeface="Canva Sans"/>
              </a:rPr>
              <a:t>o analyze user behavior, identify areas for improvement, and tailor marketing strategies to optimize conversions.</a:t>
            </a:r>
          </a:p>
          <a:p>
            <a:pPr algn="ctr">
              <a:lnSpc>
                <a:spcPts val="4373"/>
              </a:lnSpc>
              <a:spcBef>
                <a:spcPct val="0"/>
              </a:spcBef>
            </a:pPr>
            <a:r>
              <a:rPr lang="en-US" sz="2733">
                <a:solidFill>
                  <a:srgbClr val="000000"/>
                </a:solidFill>
                <a:latin typeface="Canva Sans"/>
                <a:ea typeface="Canva Sans"/>
                <a:cs typeface="Canva Sans"/>
                <a:sym typeface="Canva Sans"/>
              </a:rPr>
              <a:t>10. Compliance with Industry Standards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Many industries and markets now have guidelines or regulations that require websites to be mobile-friendly. For example, the Americans with Disabilities Act (ADA) mandates that websites be accessible to all, including people with disabilities, which is often supported by responsive web design principles.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Responsive web design and development are no longer optional in today’s digital world. A responsive website ensures better user experience, improved SEO, cost-efficiency, and higher conversion rates.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25985"/>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It is essential for businesses that want to stay competitive, future-proof their digital presence, and meet the expectations of modern consumers. Whether you’re a startup or an established enterprise, adopting responsive web design is an investment that pays off by increasing your online visibility and business success.</a:t>
            </a:r>
          </a:p>
        </p:txBody>
      </p:sp>
      <p:sp>
        <p:nvSpPr>
          <p:cNvPr name="TextBox 3" id="3"/>
          <p:cNvSpPr txBox="true"/>
          <p:nvPr/>
        </p:nvSpPr>
        <p:spPr>
          <a:xfrm rot="0">
            <a:off x="0" y="7122865"/>
            <a:ext cx="18288000" cy="21661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Creating a website involves multiple steps that combine both creativity and technical skills. Here's a step-by-step breakdown of the website design and development process, from concept to launch:</a:t>
            </a:r>
          </a:p>
          <a:p>
            <a:pPr algn="ctr">
              <a:lnSpc>
                <a:spcPts val="4373"/>
              </a:lnSpc>
              <a:spcBef>
                <a:spcPct val="0"/>
              </a:spcBef>
            </a:pPr>
            <a:r>
              <a:rPr lang="en-US" sz="2733">
                <a:solidFill>
                  <a:srgbClr val="000000"/>
                </a:solidFill>
                <a:latin typeface="Canva Sans"/>
                <a:ea typeface="Canva Sans"/>
                <a:cs typeface="Canva Sans"/>
                <a:sym typeface="Canva Sans"/>
              </a:rPr>
              <a:t>1. Defining the Project Scope</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47175"/>
            <a:ext cx="18288000" cy="5480877"/>
          </a:xfrm>
          <a:prstGeom prst="rect">
            <a:avLst/>
          </a:prstGeom>
        </p:spPr>
        <p:txBody>
          <a:bodyPr anchor="t" rtlCol="false" tIns="0" lIns="0" bIns="0" rIns="0">
            <a:spAutoFit/>
          </a:bodyPr>
          <a:lstStyle/>
          <a:p>
            <a:pPr algn="ctr">
              <a:lnSpc>
                <a:spcPts val="4373"/>
              </a:lnSpc>
            </a:pP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Goal Setting: Begin by defining the main objectives of the website. Is it an e-commerce site, a blog, or a business portfolio? Establish clear g</a:t>
            </a:r>
            <a:r>
              <a:rPr lang="en-US" sz="2733">
                <a:solidFill>
                  <a:srgbClr val="000000"/>
                </a:solidFill>
                <a:latin typeface="Canva Sans"/>
                <a:ea typeface="Canva Sans"/>
                <a:cs typeface="Canva Sans"/>
                <a:sym typeface="Canva Sans"/>
              </a:rPr>
              <a:t>oals to ensure all efforts are aligned.</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Target Audience: Identify the primary users of the website. Knowing the audience helps in choosing the right design elements, content, and functionality.</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Budget and Timeline: Set a realistic budget and timeline for the project. This will guide the scope of the work and help in managing client expectations.</a:t>
            </a:r>
          </a:p>
          <a:p>
            <a:pPr algn="ctr">
              <a:lnSpc>
                <a:spcPts val="4373"/>
              </a:lnSpc>
              <a:spcBef>
                <a:spcPct val="0"/>
              </a:spcBef>
            </a:pPr>
            <a:r>
              <a:rPr lang="en-US" sz="2733">
                <a:solidFill>
                  <a:srgbClr val="000000"/>
                </a:solidFill>
                <a:latin typeface="Canva Sans"/>
                <a:ea typeface="Canva Sans"/>
                <a:cs typeface="Canva Sans"/>
                <a:sym typeface="Canva Sans"/>
              </a:rPr>
              <a:t>2. Research and Inspiration</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Competitor Analysis: Look at competitors' websites to see what works and what doesn't. This will help in creating a competitive edge.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25985"/>
            <a:ext cx="18288000" cy="492842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Design Inspiration: Br</a:t>
            </a:r>
            <a:r>
              <a:rPr lang="en-US" sz="2733">
                <a:solidFill>
                  <a:srgbClr val="000000"/>
                </a:solidFill>
                <a:latin typeface="Canva Sans"/>
                <a:ea typeface="Canva Sans"/>
                <a:cs typeface="Canva Sans"/>
                <a:sym typeface="Canva Sans"/>
              </a:rPr>
              <a:t>owse design galleries like Behance or Dribbble for inspiration. Identify trends that align with the brand’s message and the user experience you want to create.</a:t>
            </a:r>
          </a:p>
          <a:p>
            <a:pPr algn="ctr">
              <a:lnSpc>
                <a:spcPts val="4373"/>
              </a:lnSpc>
              <a:spcBef>
                <a:spcPct val="0"/>
              </a:spcBef>
            </a:pPr>
            <a:r>
              <a:rPr lang="en-US" sz="2733">
                <a:solidFill>
                  <a:srgbClr val="000000"/>
                </a:solidFill>
                <a:latin typeface="Canva Sans"/>
                <a:ea typeface="Canva Sans"/>
                <a:cs typeface="Canva Sans"/>
                <a:sym typeface="Canva Sans"/>
              </a:rPr>
              <a:t>3. Wireframing and Prototyping</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Wireframes: Create simple, low-fidelity wireframes to outline the structure of the website. Wireframes help in deciding the layout of key elements like navigation, content areas, and calls to action.</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Prototypes: Once wireframes are approved, build interactive prototypes to simulate user interaction. This gives a better sense of the flow and user experience.</a:t>
            </a:r>
          </a:p>
          <a:p>
            <a:pPr algn="ctr">
              <a:lnSpc>
                <a:spcPts val="4373"/>
              </a:lnSpc>
              <a:spcBef>
                <a:spcPct val="0"/>
              </a:spcBef>
            </a:pPr>
            <a:r>
              <a:rPr lang="en-US" sz="2733">
                <a:solidFill>
                  <a:srgbClr val="000000"/>
                </a:solidFill>
                <a:latin typeface="Canva Sans"/>
                <a:ea typeface="Canva Sans"/>
                <a:cs typeface="Canva Sans"/>
                <a:sym typeface="Canva Sans"/>
              </a:rPr>
              <a:t>4. Design Phase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77230"/>
            <a:ext cx="18288000" cy="5702808"/>
          </a:xfrm>
          <a:prstGeom prst="rect">
            <a:avLst/>
          </a:prstGeom>
        </p:spPr>
        <p:txBody>
          <a:bodyPr anchor="t" rtlCol="false" tIns="0" lIns="0" bIns="0" rIns="0">
            <a:spAutoFit/>
          </a:bodyPr>
          <a:lstStyle/>
          <a:p>
            <a:pPr algn="ctr">
              <a:lnSpc>
                <a:spcPts val="3821"/>
              </a:lnSpc>
            </a:pP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Visual Design: Develop high-fidelity designs based on the wireframes and prototypes. At this stage, the design should reflect the brand's color scheme, typography, and overall style.</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Feedback and Revisions: Share the designs with stakeholders or clients for feedback. Iterate and make necessary revisions until the design is approved.</a:t>
            </a:r>
          </a:p>
          <a:p>
            <a:pPr algn="ctr">
              <a:lnSpc>
                <a:spcPts val="3821"/>
              </a:lnSpc>
            </a:pPr>
            <a:r>
              <a:rPr lang="en-US" sz="2729">
                <a:solidFill>
                  <a:srgbClr val="000000"/>
                </a:solidFill>
                <a:latin typeface="Canva Sans"/>
                <a:ea typeface="Canva Sans"/>
                <a:cs typeface="Canva Sans"/>
                <a:sym typeface="Canva Sans"/>
              </a:rPr>
              <a:t>5. Development Phase</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Front-End Development: Front-end developers translate the design into HTML, CSS, and JavaScript. This is where the website’s user interface (UI) comes to life.</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Back-End Development: Back-end developers work on the server-side, setting up databases, integrating APIs, and handling business logic. They ensure that the website functions correctly and securely.</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Responsive Design: Ensure the website is mobile-friendly and optimized for various screen sizes. This is essential for user experience and SEO.</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98302"/>
            <a:ext cx="18288000" cy="5702808"/>
          </a:xfrm>
          <a:prstGeom prst="rect">
            <a:avLst/>
          </a:prstGeom>
        </p:spPr>
        <p:txBody>
          <a:bodyPr anchor="t" rtlCol="false" tIns="0" lIns="0" bIns="0" rIns="0">
            <a:spAutoFit/>
          </a:bodyPr>
          <a:lstStyle/>
          <a:p>
            <a:pPr algn="ctr" marL="589407" indent="-294704" lvl="1">
              <a:lnSpc>
                <a:spcPts val="3821"/>
              </a:lnSpc>
              <a:buFont typeface="Arial"/>
              <a:buChar char="•"/>
            </a:pP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Content Management System (CMS): If applicable, set up a CMS (e.g., WordPress, Joomla) to allow easy content management by the client.</a:t>
            </a:r>
          </a:p>
          <a:p>
            <a:pPr algn="ctr">
              <a:lnSpc>
                <a:spcPts val="3821"/>
              </a:lnSpc>
            </a:pPr>
            <a:r>
              <a:rPr lang="en-US" sz="2729">
                <a:solidFill>
                  <a:srgbClr val="000000"/>
                </a:solidFill>
                <a:latin typeface="Canva Sans"/>
                <a:ea typeface="Canva Sans"/>
                <a:cs typeface="Canva Sans"/>
                <a:sym typeface="Canva Sans"/>
              </a:rPr>
              <a:t>6. Testing and Quality Assurance</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Cross-Browser Testing: Test the website across various browsers (Chrome, Firefox, Safari, etc.) t</a:t>
            </a:r>
            <a:r>
              <a:rPr lang="en-US" sz="2729">
                <a:solidFill>
                  <a:srgbClr val="000000"/>
                </a:solidFill>
                <a:latin typeface="Canva Sans"/>
                <a:ea typeface="Canva Sans"/>
                <a:cs typeface="Canva Sans"/>
                <a:sym typeface="Canva Sans"/>
              </a:rPr>
              <a:t>o ensure it works seamlessly on each.</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Responsive Testing: Ensure the website looks and functions well on different devices like smartphones, tablets, and desktops.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Performance Testing: Test the website’s speed and optimize it for fast loading times. Tools like Google PageSpeed Insights can help here.</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User Testing: Conduct usability testing to ensure the website is intuitive. Get feedback from real users to identify any pain points or areas for improvement.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66635"/>
            <a:ext cx="18288000" cy="5226558"/>
          </a:xfrm>
          <a:prstGeom prst="rect">
            <a:avLst/>
          </a:prstGeom>
        </p:spPr>
        <p:txBody>
          <a:bodyPr anchor="t" rtlCol="false" tIns="0" lIns="0" bIns="0" rIns="0">
            <a:spAutoFit/>
          </a:bodyPr>
          <a:lstStyle/>
          <a:p>
            <a:pPr algn="ctr" marL="589407" indent="-294704" lvl="1">
              <a:lnSpc>
                <a:spcPts val="3821"/>
              </a:lnSpc>
              <a:buFont typeface="Arial"/>
              <a:buChar char="•"/>
            </a:pPr>
          </a:p>
          <a:p>
            <a:pPr algn="ctr">
              <a:lnSpc>
                <a:spcPts val="3821"/>
              </a:lnSpc>
            </a:pPr>
            <a:r>
              <a:rPr lang="en-US" sz="2729">
                <a:solidFill>
                  <a:srgbClr val="000000"/>
                </a:solidFill>
                <a:latin typeface="Canva Sans"/>
                <a:ea typeface="Canva Sans"/>
                <a:cs typeface="Canva Sans"/>
                <a:sym typeface="Canva Sans"/>
              </a:rPr>
              <a:t>7. Launch</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Depl</a:t>
            </a:r>
            <a:r>
              <a:rPr lang="en-US" sz="2729">
                <a:solidFill>
                  <a:srgbClr val="000000"/>
                </a:solidFill>
                <a:latin typeface="Canva Sans"/>
                <a:ea typeface="Canva Sans"/>
                <a:cs typeface="Canva Sans"/>
                <a:sym typeface="Canva Sans"/>
              </a:rPr>
              <a:t>oy to Server: Once everything is tested and approved, the website is ready to go live. The files are uploaded to the server, and the domain name is pointed to the site.</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Final Review: Before launching, double-check everything: content, images, SEO settings, and tracking codes (Google Analytics, etc.).</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Launch: The website is officially live, and the world can access it!</a:t>
            </a:r>
          </a:p>
          <a:p>
            <a:pPr algn="ctr">
              <a:lnSpc>
                <a:spcPts val="3821"/>
              </a:lnSpc>
              <a:spcBef>
                <a:spcPct val="0"/>
              </a:spcBef>
            </a:pPr>
            <a:r>
              <a:rPr lang="en-US" sz="2729">
                <a:solidFill>
                  <a:srgbClr val="000000"/>
                </a:solidFill>
                <a:latin typeface="Canva Sans"/>
                <a:ea typeface="Canva Sans"/>
                <a:cs typeface="Canva Sans"/>
                <a:sym typeface="Canva Sans"/>
              </a:rPr>
              <a:t>8. Post-Launch</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Monitor Performance: After launch, monitor the website’s performance. Use tools like Google Analytics to track user behavior, and ensure the site is running smoothly.</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Feedback Collection: Ask for feedback from users and clients to improve the website.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460492"/>
            <a:ext cx="18288000" cy="3797808"/>
          </a:xfrm>
          <a:prstGeom prst="rect">
            <a:avLst/>
          </a:prstGeom>
        </p:spPr>
        <p:txBody>
          <a:bodyPr anchor="t" rtlCol="false" tIns="0" lIns="0" bIns="0" rIns="0">
            <a:spAutoFit/>
          </a:bodyPr>
          <a:lstStyle/>
          <a:p>
            <a:pPr algn="ctr" marL="589407" indent="-294704" lvl="1">
              <a:lnSpc>
                <a:spcPts val="3821"/>
              </a:lnSpc>
              <a:buFont typeface="Arial"/>
              <a:buChar char="•"/>
            </a:pP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Regular Updates and Maintenance: Regularly update the website’s c</a:t>
            </a:r>
            <a:r>
              <a:rPr lang="en-US" sz="2729">
                <a:solidFill>
                  <a:srgbClr val="000000"/>
                </a:solidFill>
                <a:latin typeface="Canva Sans"/>
                <a:ea typeface="Canva Sans"/>
                <a:cs typeface="Canva Sans"/>
                <a:sym typeface="Canva Sans"/>
              </a:rPr>
              <a:t>ontent, features, and security patches. Websites are dynamic and require ongoing maintenance to stay relevant.</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The website design and development process involves careful planning, creative design, technical expertise, and testing. By following these steps, you ensure that the final product is user-friendly, visually appealing, and functional. Keep in mind that a successful website is never truly “finished” — it requires ongoing improvements and updates to adapt to changing trends and user needs.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0" t="-8260" r="0" b="-826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73215" y="289405"/>
            <a:ext cx="14551493" cy="7173122"/>
          </a:xfrm>
          <a:custGeom>
            <a:avLst/>
            <a:gdLst/>
            <a:ahLst/>
            <a:cxnLst/>
            <a:rect r="r" b="b" t="t" l="l"/>
            <a:pathLst>
              <a:path h="7173122" w="14551493">
                <a:moveTo>
                  <a:pt x="0" y="0"/>
                </a:moveTo>
                <a:lnTo>
                  <a:pt x="14551493" y="0"/>
                </a:lnTo>
                <a:lnTo>
                  <a:pt x="14551493" y="7173121"/>
                </a:lnTo>
                <a:lnTo>
                  <a:pt x="0" y="7173121"/>
                </a:lnTo>
                <a:lnTo>
                  <a:pt x="0" y="0"/>
                </a:lnTo>
                <a:close/>
              </a:path>
            </a:pathLst>
          </a:custGeom>
          <a:blipFill>
            <a:blip r:embed="rId2"/>
            <a:stretch>
              <a:fillRect l="-5649" t="-11153" r="-5649" b="0"/>
            </a:stretch>
          </a:blipFill>
        </p:spPr>
      </p:sp>
      <p:sp>
        <p:nvSpPr>
          <p:cNvPr name="TextBox 3" id="3"/>
          <p:cNvSpPr txBox="true"/>
          <p:nvPr/>
        </p:nvSpPr>
        <p:spPr>
          <a:xfrm rot="0">
            <a:off x="0" y="8403811"/>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Responsive web design and development have become non-negotiable for modern businesses due to several compelling reasons. </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68946" y="326826"/>
            <a:ext cx="14292131" cy="7423348"/>
          </a:xfrm>
          <a:custGeom>
            <a:avLst/>
            <a:gdLst/>
            <a:ahLst/>
            <a:cxnLst/>
            <a:rect r="r" b="b" t="t" l="l"/>
            <a:pathLst>
              <a:path h="7423348" w="14292131">
                <a:moveTo>
                  <a:pt x="0" y="0"/>
                </a:moveTo>
                <a:lnTo>
                  <a:pt x="14292131" y="0"/>
                </a:lnTo>
                <a:lnTo>
                  <a:pt x="14292131" y="7423348"/>
                </a:lnTo>
                <a:lnTo>
                  <a:pt x="0" y="7423348"/>
                </a:lnTo>
                <a:lnTo>
                  <a:pt x="0" y="0"/>
                </a:lnTo>
                <a:close/>
              </a:path>
            </a:pathLst>
          </a:custGeom>
          <a:blipFill>
            <a:blip r:embed="rId2"/>
            <a:stretch>
              <a:fillRect l="-4015" t="-9581" r="-4015" b="0"/>
            </a:stretch>
          </a:blipFill>
        </p:spPr>
      </p:sp>
      <p:sp>
        <p:nvSpPr>
          <p:cNvPr name="TextBox 3" id="3"/>
          <p:cNvSpPr txBox="true"/>
          <p:nvPr/>
        </p:nvSpPr>
        <p:spPr>
          <a:xfrm rot="0">
            <a:off x="0" y="8956261"/>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an overview of why it is essential for businesses today:</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5334" y="307564"/>
            <a:ext cx="14534118" cy="7093539"/>
          </a:xfrm>
          <a:custGeom>
            <a:avLst/>
            <a:gdLst/>
            <a:ahLst/>
            <a:cxnLst/>
            <a:rect r="r" b="b" t="t" l="l"/>
            <a:pathLst>
              <a:path h="7093539" w="14534118">
                <a:moveTo>
                  <a:pt x="0" y="0"/>
                </a:moveTo>
                <a:lnTo>
                  <a:pt x="14534118" y="0"/>
                </a:lnTo>
                <a:lnTo>
                  <a:pt x="14534118" y="7093539"/>
                </a:lnTo>
                <a:lnTo>
                  <a:pt x="0" y="7093539"/>
                </a:lnTo>
                <a:lnTo>
                  <a:pt x="0" y="0"/>
                </a:lnTo>
                <a:close/>
              </a:path>
            </a:pathLst>
          </a:custGeom>
          <a:blipFill>
            <a:blip r:embed="rId2"/>
            <a:stretch>
              <a:fillRect l="0" t="-27569" r="0" b="-9025"/>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1. Increasing Mobile Device Usage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8815" y="294470"/>
            <a:ext cx="14360846" cy="7067108"/>
          </a:xfrm>
          <a:custGeom>
            <a:avLst/>
            <a:gdLst/>
            <a:ahLst/>
            <a:cxnLst/>
            <a:rect r="r" b="b" t="t" l="l"/>
            <a:pathLst>
              <a:path h="7067108" w="14360846">
                <a:moveTo>
                  <a:pt x="0" y="0"/>
                </a:moveTo>
                <a:lnTo>
                  <a:pt x="14360846" y="0"/>
                </a:lnTo>
                <a:lnTo>
                  <a:pt x="14360846" y="7067107"/>
                </a:lnTo>
                <a:lnTo>
                  <a:pt x="0" y="7067107"/>
                </a:lnTo>
                <a:lnTo>
                  <a:pt x="0" y="0"/>
                </a:lnTo>
                <a:close/>
              </a:path>
            </a:pathLst>
          </a:custGeom>
          <a:blipFill>
            <a:blip r:embed="rId2"/>
            <a:stretch>
              <a:fillRect l="-29339" t="-7482" r="-29339" b="0"/>
            </a:stretch>
          </a:blipFill>
        </p:spPr>
      </p:sp>
      <p:sp>
        <p:nvSpPr>
          <p:cNvPr name="TextBox 3" id="3"/>
          <p:cNvSpPr txBox="true"/>
          <p:nvPr/>
        </p:nvSpPr>
        <p:spPr>
          <a:xfrm rot="0">
            <a:off x="0" y="7802430"/>
            <a:ext cx="18288000" cy="1613727"/>
          </a:xfrm>
          <a:prstGeom prst="rect">
            <a:avLst/>
          </a:prstGeom>
        </p:spPr>
        <p:txBody>
          <a:bodyPr anchor="t" rtlCol="false" tIns="0" lIns="0" bIns="0" rIns="0">
            <a:spAutoFit/>
          </a:bodyPr>
          <a:lstStyle/>
          <a:p>
            <a:pPr algn="ctr">
              <a:lnSpc>
                <a:spcPts val="4373"/>
              </a:lnSpc>
            </a:pP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With more people using mobile devices (smartphones and tablets) to access the web, a responsive website ensures that your content adapts to any screen size.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20866"/>
            <a:ext cx="18288000" cy="603332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Studies show that mobile traffic now accounts for the majority of internet usage, making it critical for businesses to prioritize mobile-friendly experiences. A non-responsive website can lead to a frustrating user experience, causing visitors to leave and potentially turning to competitors.</a:t>
            </a:r>
          </a:p>
          <a:p>
            <a:pPr algn="ctr">
              <a:lnSpc>
                <a:spcPts val="4373"/>
              </a:lnSpc>
            </a:pPr>
            <a:r>
              <a:rPr lang="en-US" sz="2733">
                <a:solidFill>
                  <a:srgbClr val="000000"/>
                </a:solidFill>
                <a:latin typeface="Canva Sans"/>
                <a:ea typeface="Canva Sans"/>
                <a:cs typeface="Canva Sans"/>
                <a:sym typeface="Canva Sans"/>
              </a:rPr>
              <a:t>2. Improved User Experience</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Responsive design provides users with a seamless experience across devices, from desktops to smartphones. It ensures that elements like navigation, images, and text are legible and properly formatted, creating an optimized experience for users. This leads to higher user engagement and reduces bounce rates, which is crucial for increasing conversions and customer retention.</a:t>
            </a:r>
          </a:p>
          <a:p>
            <a:pPr algn="ctr">
              <a:lnSpc>
                <a:spcPts val="4373"/>
              </a:lnSpc>
            </a:pPr>
            <a:r>
              <a:rPr lang="en-US" sz="2733">
                <a:solidFill>
                  <a:srgbClr val="000000"/>
                </a:solidFill>
                <a:latin typeface="Canva Sans"/>
                <a:ea typeface="Canva Sans"/>
                <a:cs typeface="Canva Sans"/>
                <a:sym typeface="Canva Sans"/>
              </a:rPr>
              <a:t>3. Search Engine Optimization (SEO) Benefits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Google emphasizes mobile-friendliness as a ranking factor in its algorithms. </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47175"/>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Websites that are responsive and mobile-friendly are more likely to rank higher in search engine results, improving their visibility. With mobile-first indexing now the standard, having a responsive website becomes even more important for SEO success.</a:t>
            </a:r>
          </a:p>
          <a:p>
            <a:pPr algn="ctr">
              <a:lnSpc>
                <a:spcPts val="4373"/>
              </a:lnSpc>
            </a:pPr>
            <a:r>
              <a:rPr lang="en-US" sz="2733">
                <a:solidFill>
                  <a:srgbClr val="000000"/>
                </a:solidFill>
                <a:latin typeface="Canva Sans"/>
                <a:ea typeface="Canva Sans"/>
                <a:cs typeface="Canva Sans"/>
                <a:sym typeface="Canva Sans"/>
              </a:rPr>
              <a:t>4. Cost Efficiency</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Developing a single, responsive website saves businesses both time and money. Instead of building separate versions for mobile and desktop, a responsive design ensures that updates and content changes are made once, improving efficiency. This also reduces the long-term costs associated with maintaining multiple versions of the same site.</a:t>
            </a:r>
          </a:p>
          <a:p>
            <a:pPr algn="ctr">
              <a:lnSpc>
                <a:spcPts val="4373"/>
              </a:lnSpc>
            </a:pPr>
            <a:r>
              <a:rPr lang="en-US" sz="2733">
                <a:solidFill>
                  <a:srgbClr val="000000"/>
                </a:solidFill>
                <a:latin typeface="Canva Sans"/>
                <a:ea typeface="Canva Sans"/>
                <a:cs typeface="Canva Sans"/>
                <a:sym typeface="Canva Sans"/>
              </a:rPr>
              <a:t>5. Adaptation to Future Devices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As technology continues to evolve, new devices with various screen sizes and resolutions will emerge.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62890"/>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A responsive website is adaptable to future devices, meaning businesses don’t need to redesign their sites whenever a new device is released. This makes your website more future-proof and adaptable to the changing landscape of technology.</a:t>
            </a:r>
          </a:p>
          <a:p>
            <a:pPr algn="ctr">
              <a:lnSpc>
                <a:spcPts val="4373"/>
              </a:lnSpc>
            </a:pPr>
            <a:r>
              <a:rPr lang="en-US" sz="2733">
                <a:solidFill>
                  <a:srgbClr val="000000"/>
                </a:solidFill>
                <a:latin typeface="Canva Sans"/>
                <a:ea typeface="Canva Sans"/>
                <a:cs typeface="Canva Sans"/>
                <a:sym typeface="Canva Sans"/>
              </a:rPr>
              <a:t>6. Increased Conversion Rates</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Since responsive design ensures a consistent and user-friendly experience, it can have a positive impact on conversion rates. Visitors are more likely to stay longer and complete actions, such as making purchases or filling out forms, when the site functions well on their preferred devices.</a:t>
            </a:r>
          </a:p>
          <a:p>
            <a:pPr algn="ctr">
              <a:lnSpc>
                <a:spcPts val="4373"/>
              </a:lnSpc>
            </a:pPr>
            <a:r>
              <a:rPr lang="en-US" sz="2733">
                <a:solidFill>
                  <a:srgbClr val="000000"/>
                </a:solidFill>
                <a:latin typeface="Canva Sans"/>
                <a:ea typeface="Canva Sans"/>
                <a:cs typeface="Canva Sans"/>
                <a:sym typeface="Canva Sans"/>
              </a:rPr>
              <a:t>7. Brand Consistency</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A responsive website allows businesses to maintain brand consistency across all devices. </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83961"/>
            <a:ext cx="18288000" cy="5480877"/>
          </a:xfrm>
          <a:prstGeom prst="rect">
            <a:avLst/>
          </a:prstGeom>
        </p:spPr>
        <p:txBody>
          <a:bodyPr anchor="t" rtlCol="false" tIns="0" lIns="0" bIns="0" rIns="0">
            <a:spAutoFit/>
          </a:bodyPr>
          <a:lstStyle/>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Your logo, color scheme, and overall design elements will remain the same, ensuring that your brand is instantly recognizable, regardless of whether users visit on a desktop or mobile.</a:t>
            </a:r>
          </a:p>
          <a:p>
            <a:pPr algn="ctr">
              <a:lnSpc>
                <a:spcPts val="4373"/>
              </a:lnSpc>
              <a:spcBef>
                <a:spcPct val="0"/>
              </a:spcBef>
            </a:pPr>
            <a:r>
              <a:rPr lang="en-US" sz="2733">
                <a:solidFill>
                  <a:srgbClr val="000000"/>
                </a:solidFill>
                <a:latin typeface="Canva Sans"/>
                <a:ea typeface="Canva Sans"/>
                <a:cs typeface="Canva Sans"/>
                <a:sym typeface="Canva Sans"/>
              </a:rPr>
              <a:t>8. Competitive Advantage</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As more businesses adopt responsive web design, not having a mobile-friendly site could leave your company at a competitive disadvantage. Customers expect businesses to provide a user-friendly experience across all devices, and failing to meet this expectation could result in losing potential clients or customers to competitors with responsive websites.</a:t>
            </a:r>
          </a:p>
          <a:p>
            <a:pPr algn="ctr">
              <a:lnSpc>
                <a:spcPts val="4373"/>
              </a:lnSpc>
              <a:spcBef>
                <a:spcPct val="0"/>
              </a:spcBef>
            </a:pPr>
            <a:r>
              <a:rPr lang="en-US" sz="2733">
                <a:solidFill>
                  <a:srgbClr val="000000"/>
                </a:solidFill>
                <a:latin typeface="Canva Sans"/>
                <a:ea typeface="Canva Sans"/>
                <a:cs typeface="Canva Sans"/>
                <a:sym typeface="Canva Sans"/>
              </a:rPr>
              <a:t>9. Better Analytics and Tracking</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With a responsive website, businesses can track user interactions across all devices in a single set of analytics.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DAGbIbF1svg</dc:identifier>
  <dcterms:modified xsi:type="dcterms:W3CDTF">2011-08-01T06:04:30Z</dcterms:modified>
  <cp:revision>1</cp:revision>
  <dc:title>Why Responsive Website Design and Development Is Non-Negotiable for Modern Businesses</dc:title>
</cp:coreProperties>
</file>