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TC Chaddlewood" charset="1" panose="00000000000000000000"/>
      <p:regular r:id="rId20"/>
    </p:embeddedFont>
    <p:embeddedFont>
      <p:font typeface="Fira Code" charset="1" panose="020B08090500000200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268875" y="-38100"/>
            <a:ext cx="11238967" cy="2460732"/>
          </a:xfrm>
          <a:prstGeom prst="rect">
            <a:avLst/>
          </a:prstGeom>
        </p:spPr>
        <p:txBody>
          <a:bodyPr anchor="t" rtlCol="false" tIns="0" lIns="0" bIns="0" rIns="0">
            <a:spAutoFit/>
          </a:bodyPr>
          <a:lstStyle/>
          <a:p>
            <a:pPr algn="ctr">
              <a:lnSpc>
                <a:spcPts val="19075"/>
              </a:lnSpc>
            </a:pPr>
            <a:r>
              <a:rPr lang="en-US" sz="15896">
                <a:solidFill>
                  <a:srgbClr val="FFFFFF"/>
                </a:solidFill>
                <a:latin typeface="TC Chaddlewood"/>
                <a:ea typeface="TC Chaddlewood"/>
                <a:cs typeface="TC Chaddlewood"/>
                <a:sym typeface="TC Chaddlewood"/>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10103" t="0" r="-10103"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136388" y="2508357"/>
            <a:ext cx="7818239" cy="2457450"/>
          </a:xfrm>
          <a:prstGeom prst="rect">
            <a:avLst/>
          </a:prstGeom>
        </p:spPr>
        <p:txBody>
          <a:bodyPr anchor="t" rtlCol="false" tIns="0" lIns="0" bIns="0" rIns="0">
            <a:spAutoFit/>
          </a:bodyPr>
          <a:lstStyle/>
          <a:p>
            <a:pPr algn="ctr">
              <a:lnSpc>
                <a:spcPts val="6480"/>
              </a:lnSpc>
            </a:pPr>
            <a:r>
              <a:rPr lang="en-US" sz="5400">
                <a:solidFill>
                  <a:srgbClr val="FFFFFF"/>
                </a:solidFill>
                <a:latin typeface="Fira Code"/>
                <a:ea typeface="Fira Code"/>
                <a:cs typeface="Fira Code"/>
                <a:sym typeface="Fira Code"/>
              </a:rPr>
              <a:t>Website Design and </a:t>
            </a:r>
          </a:p>
          <a:p>
            <a:pPr algn="ctr">
              <a:lnSpc>
                <a:spcPts val="6480"/>
              </a:lnSpc>
            </a:pPr>
            <a:r>
              <a:rPr lang="en-US" sz="5400">
                <a:solidFill>
                  <a:srgbClr val="FFFFFF"/>
                </a:solidFill>
                <a:latin typeface="Fira Code"/>
                <a:ea typeface="Fira Code"/>
                <a:cs typeface="Fira Code"/>
                <a:sym typeface="Fira Code"/>
              </a:rPr>
              <a:t>Development </a:t>
            </a:r>
          </a:p>
          <a:p>
            <a:pPr algn="ctr">
              <a:lnSpc>
                <a:spcPts val="6480"/>
              </a:lnSpc>
            </a:pPr>
            <a:r>
              <a:rPr lang="en-US" sz="5400">
                <a:solidFill>
                  <a:srgbClr val="FFFFFF"/>
                </a:solidFill>
                <a:latin typeface="Fira Code"/>
                <a:ea typeface="Fira Code"/>
                <a:cs typeface="Fira Code"/>
                <a:sym typeface="Fira Code"/>
              </a:rPr>
              <a:t>Company</a:t>
            </a:r>
          </a:p>
        </p:txBody>
      </p:sp>
      <p:grpSp>
        <p:nvGrpSpPr>
          <p:cNvPr name="Group 8" id="8"/>
          <p:cNvGrpSpPr/>
          <p:nvPr/>
        </p:nvGrpSpPr>
        <p:grpSpPr>
          <a:xfrm rot="0">
            <a:off x="425804" y="353903"/>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012687" y="4953000"/>
            <a:ext cx="5863828" cy="1097531"/>
          </a:xfrm>
          <a:prstGeom prst="rect">
            <a:avLst/>
          </a:prstGeom>
        </p:spPr>
        <p:txBody>
          <a:bodyPr anchor="t" rtlCol="false" tIns="0" lIns="0" bIns="0" rIns="0">
            <a:spAutoFit/>
          </a:bodyPr>
          <a:lstStyle/>
          <a:p>
            <a:pPr algn="ctr">
              <a:lnSpc>
                <a:spcPts val="4104"/>
              </a:lnSpc>
            </a:pPr>
            <a:r>
              <a:rPr lang="en-US" sz="2565">
                <a:solidFill>
                  <a:srgbClr val="FFFFFF"/>
                </a:solidFill>
                <a:latin typeface="Fira Code"/>
                <a:ea typeface="Fira Code"/>
                <a:cs typeface="Fira Code"/>
                <a:sym typeface="Fira Code"/>
              </a:rPr>
              <a:t> Web Design &amp; Web Development </a:t>
            </a:r>
          </a:p>
          <a:p>
            <a:pPr algn="ctr">
              <a:lnSpc>
                <a:spcPts val="4160"/>
              </a:lnSpc>
            </a:pPr>
            <a:r>
              <a:rPr lang="en-US" sz="2600">
                <a:solidFill>
                  <a:srgbClr val="FFFFFF"/>
                </a:solidFill>
                <a:latin typeface="Fira Code"/>
                <a:ea typeface="Fira Code"/>
                <a:cs typeface="Fira Code"/>
                <a:sym typeface="Fira Code"/>
              </a:rPr>
              <a:t>Company in Bangalore, India</a:t>
            </a:r>
          </a:p>
        </p:txBody>
      </p:sp>
      <p:sp>
        <p:nvSpPr>
          <p:cNvPr name="TextBox 11" id="11"/>
          <p:cNvSpPr txBox="true"/>
          <p:nvPr/>
        </p:nvSpPr>
        <p:spPr>
          <a:xfrm rot="0">
            <a:off x="9704605" y="6396801"/>
            <a:ext cx="5863828"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a:p>
            <a:pPr algn="ctr">
              <a:lnSpc>
                <a:spcPts val="4160"/>
              </a:lnSpc>
            </a:pPr>
            <a:r>
              <a:rPr lang="en-US" sz="2600">
                <a:solidFill>
                  <a:srgbClr val="FFFFFF"/>
                </a:solidFill>
                <a:latin typeface="Fira Code"/>
                <a:ea typeface="Fira Code"/>
                <a:cs typeface="Fira Code"/>
                <a:sym typeface="Fira Code"/>
              </a:rPr>
              <a:t>+91 9986 056 909</a:t>
            </a:r>
          </a:p>
          <a:p>
            <a:pPr algn="ctr">
              <a:lnSpc>
                <a:spcPts val="4160"/>
              </a:lnSpc>
            </a:pPr>
            <a:r>
              <a:rPr lang="en-US" sz="2600">
                <a:solidFill>
                  <a:srgbClr val="FFFFFF"/>
                </a:solidFill>
                <a:latin typeface="Fira Code"/>
                <a:ea typeface="Fira Code"/>
                <a:cs typeface="Fira Code"/>
                <a:sym typeface="Fira Code"/>
              </a:rPr>
              <a:t>info@quorawebsolutions.com</a:t>
            </a:r>
          </a:p>
          <a:p>
            <a:pPr algn="ctr">
              <a:lnSpc>
                <a:spcPts val="4160"/>
              </a:lnSpc>
            </a:pPr>
          </a:p>
        </p:txBody>
      </p:sp>
      <p:sp>
        <p:nvSpPr>
          <p:cNvPr name="TextBox 12" id="12"/>
          <p:cNvSpPr txBox="true"/>
          <p:nvPr/>
        </p:nvSpPr>
        <p:spPr>
          <a:xfrm rot="0">
            <a:off x="11949261" y="8086090"/>
            <a:ext cx="6338739"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24A, 1st Main Rd, Chandra Reddy </a:t>
            </a:r>
          </a:p>
          <a:p>
            <a:pPr algn="ctr">
              <a:lnSpc>
                <a:spcPts val="4160"/>
              </a:lnSpc>
            </a:pPr>
            <a:r>
              <a:rPr lang="en-US" sz="2600">
                <a:solidFill>
                  <a:srgbClr val="FFFFFF"/>
                </a:solidFill>
                <a:latin typeface="Fira Code"/>
                <a:ea typeface="Fira Code"/>
                <a:cs typeface="Fira Code"/>
                <a:sym typeface="Fira Code"/>
              </a:rPr>
              <a:t>Layout, Koramangala 4th Block, </a:t>
            </a:r>
          </a:p>
          <a:p>
            <a:pPr algn="ctr">
              <a:lnSpc>
                <a:spcPts val="4160"/>
              </a:lnSpc>
            </a:pPr>
            <a:r>
              <a:rPr lang="en-US" sz="2600">
                <a:solidFill>
                  <a:srgbClr val="FFFFFF"/>
                </a:solidFill>
                <a:latin typeface="Fira Code"/>
                <a:ea typeface="Fira Code"/>
                <a:cs typeface="Fira Code"/>
                <a:sym typeface="Fira Code"/>
              </a:rPr>
              <a:t>Koramangala, Bengaluru, </a:t>
            </a:r>
          </a:p>
          <a:p>
            <a:pPr algn="ctr">
              <a:lnSpc>
                <a:spcPts val="4160"/>
              </a:lnSpc>
            </a:pPr>
            <a:r>
              <a:rPr lang="en-US" sz="2600">
                <a:solidFill>
                  <a:srgbClr val="FFFFFF"/>
                </a:solidFill>
                <a:latin typeface="Fira Code"/>
                <a:ea typeface="Fira Code"/>
                <a:cs typeface="Fira Code"/>
                <a:sym typeface="Fira Code"/>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54088"/>
            <a:ext cx="18288000" cy="62496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Content Management Systems (CMS): Developing or customizing CMS platforms to enable clients to easily manage and update their website content.</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E-commerce Development: Creating online stores with features such as product catalogs, shopping carts, payment gateways, and inventory management.</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Search Engine Optimization (SEO): Implementing strategies to improve a website's visibility in search engine results pages.</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Digital Marketing: Providing comprehensive digital marketing services, including social media marketing, email marketing, and pay-per-click advertising.</a:t>
            </a:r>
          </a:p>
          <a:p>
            <a:pPr algn="ctr">
              <a:lnSpc>
                <a:spcPts val="4160"/>
              </a:lnSpc>
            </a:pPr>
            <a:r>
              <a:rPr lang="en-US" sz="2600">
                <a:solidFill>
                  <a:srgbClr val="FFFFFF"/>
                </a:solidFill>
                <a:latin typeface="Fira Code"/>
                <a:ea typeface="Fira Code"/>
                <a:cs typeface="Fira Code"/>
                <a:sym typeface="Fira Code"/>
              </a:rPr>
              <a:t>Factors to Consider When Choosing a Website Design and Development Company:</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Experience and Portfolio: Look for companies with a proven track record and a p</a:t>
            </a:r>
            <a:r>
              <a:rPr lang="en-US" sz="2600">
                <a:solidFill>
                  <a:srgbClr val="FFFFFF"/>
                </a:solidFill>
                <a:latin typeface="Fira Code"/>
                <a:ea typeface="Fira Code"/>
                <a:cs typeface="Fira Code"/>
                <a:sym typeface="Fira Code"/>
              </a:rPr>
              <a:t>ortfolio of successful projects.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397874"/>
            <a:ext cx="18288000" cy="46780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Expertise: Ensure the company has expertise in the specific technologies and platforms relevant to y</a:t>
            </a:r>
            <a:r>
              <a:rPr lang="en-US" sz="2600">
                <a:solidFill>
                  <a:srgbClr val="FFFFFF"/>
                </a:solidFill>
                <a:latin typeface="Fira Code"/>
                <a:ea typeface="Fira Code"/>
                <a:cs typeface="Fira Code"/>
                <a:sym typeface="Fira Code"/>
              </a:rPr>
              <a:t>our project.</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Communication and Collaboration: Choose a company that values open communication and collaboration throughout the development process.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Project Management: Assess the company's project management capabilities to ensure timely delivery and adherence to deadlines.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Scalability: Consider the company's ability to handle future growth and expansion of your website.</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7417524"/>
            <a:ext cx="18288000" cy="2058670"/>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spcBef>
                <a:spcPct val="0"/>
              </a:spcBef>
            </a:pPr>
            <a:r>
              <a:rPr lang="en-US" sz="2600">
                <a:solidFill>
                  <a:srgbClr val="FFFFFF"/>
                </a:solidFill>
                <a:latin typeface="Fira Code"/>
                <a:ea typeface="Fira Code"/>
                <a:cs typeface="Fira Code"/>
                <a:sym typeface="Fira Code"/>
              </a:rPr>
              <a:t>By w</a:t>
            </a:r>
            <a:r>
              <a:rPr lang="en-US" sz="2600">
                <a:solidFill>
                  <a:srgbClr val="FFFFFF"/>
                </a:solidFill>
                <a:latin typeface="Fira Code"/>
                <a:ea typeface="Fira Code"/>
                <a:cs typeface="Fira Code"/>
                <a:sym typeface="Fira Code"/>
              </a:rPr>
              <a:t>orking with a reputable website design and development company, businesses can create a strong online presence, enhance their brand image, and drive customer engagement and conversions.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361869"/>
            <a:ext cx="18288000" cy="320167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1345954" y="6691191"/>
            <a:ext cx="7130951"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Visit Us - www.quorawebsolution.com</a:t>
            </a:r>
          </a:p>
          <a:p>
            <a:pPr algn="ctr">
              <a:lnSpc>
                <a:spcPts val="4160"/>
              </a:lnSpc>
            </a:pPr>
            <a:r>
              <a:rPr lang="en-US" sz="2600">
                <a:solidFill>
                  <a:srgbClr val="FFFFFF"/>
                </a:solidFill>
                <a:latin typeface="Fira Code"/>
                <a:ea typeface="Fira Code"/>
                <a:cs typeface="Fira Code"/>
                <a:sym typeface="Fira Code"/>
              </a:rPr>
              <a:t>Call Us - +91 9986 056 909</a:t>
            </a:r>
          </a:p>
          <a:p>
            <a:pPr algn="ctr">
              <a:lnSpc>
                <a:spcPts val="4160"/>
              </a:lnSpc>
            </a:pPr>
            <a:r>
              <a:rPr lang="en-US" sz="2600">
                <a:solidFill>
                  <a:srgbClr val="FFFFFF"/>
                </a:solidFill>
                <a:latin typeface="Fira Code"/>
                <a:ea typeface="Fira Code"/>
                <a:cs typeface="Fira Code"/>
                <a:sym typeface="Fira Code"/>
              </a:rPr>
              <a:t>Mail Us - info@quorawebsolutions.com</a:t>
            </a:r>
          </a:p>
          <a:p>
            <a:pPr algn="ctr">
              <a:lnSpc>
                <a:spcPts val="4160"/>
              </a:lnSpc>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sp>
        <p:nvSpPr>
          <p:cNvPr name="TextBox 4" id="4"/>
          <p:cNvSpPr txBox="true"/>
          <p:nvPr/>
        </p:nvSpPr>
        <p:spPr>
          <a:xfrm rot="0">
            <a:off x="4487144" y="254357"/>
            <a:ext cx="2681783" cy="1323975"/>
          </a:xfrm>
          <a:prstGeom prst="rect">
            <a:avLst/>
          </a:prstGeom>
        </p:spPr>
        <p:txBody>
          <a:bodyPr anchor="t" rtlCol="false" tIns="0" lIns="0" bIns="0" rIns="0">
            <a:spAutoFit/>
          </a:bodyPr>
          <a:lstStyle/>
          <a:p>
            <a:pPr algn="ctr">
              <a:lnSpc>
                <a:spcPts val="10199"/>
              </a:lnSpc>
            </a:pPr>
            <a:r>
              <a:rPr lang="en-US" sz="8499">
                <a:solidFill>
                  <a:srgbClr val="FFFFFF"/>
                </a:solidFill>
                <a:latin typeface="TC Chaddlewood"/>
                <a:ea typeface="TC Chaddlewood"/>
                <a:cs typeface="TC Chaddlewood"/>
                <a:sym typeface="TC Chaddlewood"/>
              </a:rPr>
              <a:t>Services</a:t>
            </a:r>
          </a:p>
        </p:txBody>
      </p:sp>
      <p:grpSp>
        <p:nvGrpSpPr>
          <p:cNvPr name="Group 5" id="5"/>
          <p:cNvGrpSpPr/>
          <p:nvPr/>
        </p:nvGrpSpPr>
        <p:grpSpPr>
          <a:xfrm rot="3339144">
            <a:off x="-4591061" y="5209522"/>
            <a:ext cx="9877602" cy="5536051"/>
            <a:chOff x="0" y="0"/>
            <a:chExt cx="13170136" cy="7381401"/>
          </a:xfrm>
        </p:grpSpPr>
        <p:sp>
          <p:nvSpPr>
            <p:cNvPr name="Freeform 6" id="6"/>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7" id="7"/>
          <p:cNvGrpSpPr/>
          <p:nvPr/>
        </p:nvGrpSpPr>
        <p:grpSpPr>
          <a:xfrm rot="0">
            <a:off x="9854955" y="353167"/>
            <a:ext cx="7373989" cy="9232664"/>
            <a:chOff x="0" y="0"/>
            <a:chExt cx="9831986" cy="12310219"/>
          </a:xfrm>
        </p:grpSpPr>
        <p:sp>
          <p:nvSpPr>
            <p:cNvPr name="Freeform 8" id="8"/>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9" id="9"/>
          <p:cNvGrpSpPr/>
          <p:nvPr/>
        </p:nvGrpSpPr>
        <p:grpSpPr>
          <a:xfrm rot="0">
            <a:off x="9817595" y="292457"/>
            <a:ext cx="7441705" cy="9340075"/>
            <a:chOff x="0" y="0"/>
            <a:chExt cx="9922273" cy="12453433"/>
          </a:xfrm>
        </p:grpSpPr>
        <p:sp>
          <p:nvSpPr>
            <p:cNvPr name="Freeform 10" id="10"/>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44304" t="0" r="-44304" b="0"/>
              </a:stretch>
            </a:blipFill>
          </p:spPr>
        </p:sp>
      </p:grpSp>
      <p:sp>
        <p:nvSpPr>
          <p:cNvPr name="TextBox 11" id="11"/>
          <p:cNvSpPr txBox="true"/>
          <p:nvPr/>
        </p:nvSpPr>
        <p:spPr>
          <a:xfrm rot="0">
            <a:off x="7877956" y="114300"/>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Fira Code"/>
                <a:ea typeface="Fira Code"/>
                <a:cs typeface="Fira Code"/>
                <a:sym typeface="Fira Code"/>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21" tooltip="https://www.quorawebsolution.com/tour-and-travel-website-development-company-in-bangalore"/>
              </a:rPr>
              <a:t>TOUR AND TRAVEL WEBSITE DEVELOPMENT</a:t>
            </a:r>
          </a:p>
          <a:p>
            <a:pPr algn="ctr">
              <a:lnSpc>
                <a:spcPts val="227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089160" y="290896"/>
            <a:ext cx="13900357" cy="5772513"/>
          </a:xfrm>
          <a:custGeom>
            <a:avLst/>
            <a:gdLst/>
            <a:ahLst/>
            <a:cxnLst/>
            <a:rect r="r" b="b" t="t" l="l"/>
            <a:pathLst>
              <a:path h="5772513" w="13900357">
                <a:moveTo>
                  <a:pt x="0" y="0"/>
                </a:moveTo>
                <a:lnTo>
                  <a:pt x="13900357" y="0"/>
                </a:lnTo>
                <a:lnTo>
                  <a:pt x="13900357" y="5772513"/>
                </a:lnTo>
                <a:lnTo>
                  <a:pt x="0" y="5772513"/>
                </a:lnTo>
                <a:lnTo>
                  <a:pt x="0" y="0"/>
                </a:lnTo>
                <a:close/>
              </a:path>
            </a:pathLst>
          </a:custGeom>
          <a:blipFill>
            <a:blip r:embed="rId2"/>
            <a:stretch>
              <a:fillRect l="0" t="-29759" r="0" b="-30675"/>
            </a:stretch>
          </a:blipFill>
        </p:spPr>
      </p:sp>
      <p:sp>
        <p:nvSpPr>
          <p:cNvPr name="TextBox 3" id="3"/>
          <p:cNvSpPr txBox="true"/>
          <p:nvPr/>
        </p:nvSpPr>
        <p:spPr>
          <a:xfrm rot="0">
            <a:off x="0" y="8276988"/>
            <a:ext cx="18288000" cy="15347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Website Design and Development Services: A Comprehensive Guide for Businesses of All Sizes</a:t>
            </a:r>
          </a:p>
          <a:p>
            <a:pPr algn="ctr">
              <a:lnSpc>
                <a:spcPts val="4160"/>
              </a:lnSpc>
              <a:spcBef>
                <a:spcPct val="0"/>
              </a:spcBef>
            </a:pPr>
            <a:r>
              <a:rPr lang="en-US" sz="2600">
                <a:solidFill>
                  <a:srgbClr val="FFFFFF"/>
                </a:solidFill>
                <a:latin typeface="Fira Code"/>
                <a:ea typeface="Fira Code"/>
                <a:cs typeface="Fira Code"/>
                <a:sym typeface="Fira Code"/>
              </a:rPr>
              <a:t>A company specializing in crafting and maintaining websites.</a:t>
            </a:r>
          </a:p>
          <a:p>
            <a:pPr algn="ctr">
              <a:lnSpc>
                <a:spcPts val="4160"/>
              </a:lnSpc>
              <a:spcBef>
                <a:spcPct val="0"/>
              </a:spcBef>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85761" y="323772"/>
            <a:ext cx="13757807" cy="6413158"/>
          </a:xfrm>
          <a:custGeom>
            <a:avLst/>
            <a:gdLst/>
            <a:ahLst/>
            <a:cxnLst/>
            <a:rect r="r" b="b" t="t" l="l"/>
            <a:pathLst>
              <a:path h="6413158" w="13757807">
                <a:moveTo>
                  <a:pt x="0" y="0"/>
                </a:moveTo>
                <a:lnTo>
                  <a:pt x="13757807" y="0"/>
                </a:lnTo>
                <a:lnTo>
                  <a:pt x="13757807" y="6413158"/>
                </a:lnTo>
                <a:lnTo>
                  <a:pt x="0" y="6413158"/>
                </a:lnTo>
                <a:lnTo>
                  <a:pt x="0" y="0"/>
                </a:lnTo>
                <a:close/>
              </a:path>
            </a:pathLst>
          </a:custGeom>
          <a:blipFill>
            <a:blip r:embed="rId2"/>
            <a:stretch>
              <a:fillRect l="0" t="-3928" r="0" b="-16299"/>
            </a:stretch>
          </a:blipFill>
        </p:spPr>
      </p:sp>
      <p:sp>
        <p:nvSpPr>
          <p:cNvPr name="TextBox 3" id="3"/>
          <p:cNvSpPr txBox="true"/>
          <p:nvPr/>
        </p:nvSpPr>
        <p:spPr>
          <a:xfrm rot="0">
            <a:off x="0" y="8356323"/>
            <a:ext cx="18288000" cy="4870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 They offer a comprehensive range of services, including:</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68893" y="280988"/>
            <a:ext cx="13417988" cy="6207831"/>
          </a:xfrm>
          <a:custGeom>
            <a:avLst/>
            <a:gdLst/>
            <a:ahLst/>
            <a:cxnLst/>
            <a:rect r="r" b="b" t="t" l="l"/>
            <a:pathLst>
              <a:path h="6207831" w="13417988">
                <a:moveTo>
                  <a:pt x="0" y="0"/>
                </a:moveTo>
                <a:lnTo>
                  <a:pt x="13417988" y="0"/>
                </a:lnTo>
                <a:lnTo>
                  <a:pt x="13417988" y="6207831"/>
                </a:lnTo>
                <a:lnTo>
                  <a:pt x="0" y="6207831"/>
                </a:lnTo>
                <a:lnTo>
                  <a:pt x="0" y="0"/>
                </a:lnTo>
                <a:close/>
              </a:path>
            </a:pathLst>
          </a:custGeom>
          <a:blipFill>
            <a:blip r:embed="rId2"/>
            <a:stretch>
              <a:fillRect l="0" t="-19036" r="0" b="-16054"/>
            </a:stretch>
          </a:blipFill>
        </p:spPr>
      </p:sp>
      <p:sp>
        <p:nvSpPr>
          <p:cNvPr name="TextBox 3" id="3"/>
          <p:cNvSpPr txBox="true"/>
          <p:nvPr/>
        </p:nvSpPr>
        <p:spPr>
          <a:xfrm rot="0">
            <a:off x="0" y="7999315"/>
            <a:ext cx="18288000" cy="2058670"/>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Website Design: Creating visually stunning and user-friendly websites that align with a client's brand and goals.</a:t>
            </a:r>
          </a:p>
          <a:p>
            <a:pPr algn="ctr">
              <a:lnSpc>
                <a:spcPts val="4160"/>
              </a:lnSpc>
              <a:spcBef>
                <a:spcPct val="0"/>
              </a:spcBef>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78486" y="235980"/>
            <a:ext cx="13345913" cy="6562298"/>
          </a:xfrm>
          <a:custGeom>
            <a:avLst/>
            <a:gdLst/>
            <a:ahLst/>
            <a:cxnLst/>
            <a:rect r="r" b="b" t="t" l="l"/>
            <a:pathLst>
              <a:path h="6562298" w="13345913">
                <a:moveTo>
                  <a:pt x="0" y="0"/>
                </a:moveTo>
                <a:lnTo>
                  <a:pt x="13345913" y="0"/>
                </a:lnTo>
                <a:lnTo>
                  <a:pt x="13345913" y="6562298"/>
                </a:lnTo>
                <a:lnTo>
                  <a:pt x="0" y="6562298"/>
                </a:lnTo>
                <a:lnTo>
                  <a:pt x="0" y="0"/>
                </a:lnTo>
                <a:close/>
              </a:path>
            </a:pathLst>
          </a:custGeom>
          <a:blipFill>
            <a:blip r:embed="rId2"/>
            <a:stretch>
              <a:fillRect l="0" t="-6238" r="0" b="-4223"/>
            </a:stretch>
          </a:blipFill>
        </p:spPr>
      </p:sp>
      <p:sp>
        <p:nvSpPr>
          <p:cNvPr name="TextBox 3" id="3"/>
          <p:cNvSpPr txBox="true"/>
          <p:nvPr/>
        </p:nvSpPr>
        <p:spPr>
          <a:xfrm rot="0">
            <a:off x="0" y="8395991"/>
            <a:ext cx="18288000" cy="1534795"/>
          </a:xfrm>
          <a:prstGeom prst="rect">
            <a:avLst/>
          </a:prstGeom>
        </p:spPr>
        <p:txBody>
          <a:bodyPr anchor="t" rtlCol="false" tIns="0" lIns="0" bIns="0" rIns="0">
            <a:spAutoFit/>
          </a:bodyPr>
          <a:lstStyle/>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 We use the latest design trends and best practices to ensure your website is both aesthetically pleasing and functional.</a:t>
            </a:r>
          </a:p>
          <a:p>
            <a:pPr algn="ctr">
              <a:lnSpc>
                <a:spcPts val="4160"/>
              </a:lnSpc>
              <a:spcBef>
                <a:spcPct val="0"/>
              </a:spcBef>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80533"/>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Website Development: Building robust and scalable websites using cutting-edge technologies. Our team of skilled developers has expertise in a wide range of programming languages and frameworks, allowing us to create custom solutions tailored to your specific needs.</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E-commerce Development: Developing online stores that are easy to navigate and optimize for conversions. We integrate secure payment gateways, inventory management systems, and other essential features to help you grow your online sales.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Content Management Systems (CMS): Creating websites that are easy t</a:t>
            </a:r>
            <a:r>
              <a:rPr lang="en-US" sz="2600">
                <a:solidFill>
                  <a:srgbClr val="FFFFFF"/>
                </a:solidFill>
                <a:latin typeface="Fira Code"/>
                <a:ea typeface="Fira Code"/>
                <a:cs typeface="Fira Code"/>
                <a:sym typeface="Fira Code"/>
              </a:rPr>
              <a:t>o manage and update by clients. Our CMS solutions are intuitive and user-friendly, empowering you to take control of your website's content.</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01198"/>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Search Engine Optimization (SEO): Optimizing websites to improve their visibility in search engine results. We conduct thorough keyword research and implement SEO best practices to ensure your website ranks high in search engine rankings.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Website Maintenance: Ensuring websites remain up-to-date, secure, and perform optimally. Our ongoing maintenance services include regular backups, security updates, and performance optimization to keep y</a:t>
            </a:r>
            <a:r>
              <a:rPr lang="en-US" sz="2600">
                <a:solidFill>
                  <a:srgbClr val="FFFFFF"/>
                </a:solidFill>
                <a:latin typeface="Fira Code"/>
                <a:ea typeface="Fira Code"/>
                <a:cs typeface="Fira Code"/>
                <a:sym typeface="Fira Code"/>
              </a:rPr>
              <a:t>our website running smoothly.</a:t>
            </a:r>
          </a:p>
          <a:p>
            <a:pPr algn="ctr">
              <a:lnSpc>
                <a:spcPts val="4160"/>
              </a:lnSpc>
              <a:spcBef>
                <a:spcPct val="0"/>
              </a:spcBef>
            </a:pPr>
            <a:r>
              <a:rPr lang="en-US" sz="2600">
                <a:solidFill>
                  <a:srgbClr val="FFFFFF"/>
                </a:solidFill>
                <a:latin typeface="Fira Code"/>
                <a:ea typeface="Fira Code"/>
                <a:cs typeface="Fira Code"/>
                <a:sym typeface="Fira Code"/>
              </a:rPr>
              <a:t>Choosing the Right Website Design and Development Partner</a:t>
            </a:r>
          </a:p>
          <a:p>
            <a:pPr algn="ctr">
              <a:lnSpc>
                <a:spcPts val="4160"/>
              </a:lnSpc>
              <a:spcBef>
                <a:spcPct val="0"/>
              </a:spcBef>
            </a:pPr>
            <a:r>
              <a:rPr lang="en-US" sz="2600">
                <a:solidFill>
                  <a:srgbClr val="FFFFFF"/>
                </a:solidFill>
                <a:latin typeface="Fira Code"/>
                <a:ea typeface="Fira Code"/>
                <a:cs typeface="Fira Code"/>
                <a:sym typeface="Fira Code"/>
              </a:rPr>
              <a:t>When choosing a website design and development company, consider the following factors: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Portfolio: Examine their previous work to assess their design and development skills.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Experience: Seek companies with experience in your industry or with similar projects.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48308"/>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a:t>
            </a:r>
            <a:r>
              <a:rPr lang="en-US" sz="2600">
                <a:solidFill>
                  <a:srgbClr val="FFFFFF"/>
                </a:solidFill>
                <a:latin typeface="Fira Code"/>
                <a:ea typeface="Fira Code"/>
                <a:cs typeface="Fira Code"/>
                <a:sym typeface="Fira Code"/>
              </a:rPr>
              <a:t>ommunication: Ensure they have effective communication channels and are responsive to your needs.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Pricing: Compare pricing structures and services offered.</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Client reviews: Read what past clients have to say about their experience working with the company. Look for reviews that mention the company's professionalism, expertise, and ability to deliver on their promises.</a:t>
            </a:r>
          </a:p>
          <a:p>
            <a:pPr algn="ctr">
              <a:lnSpc>
                <a:spcPts val="4160"/>
              </a:lnSpc>
              <a:spcBef>
                <a:spcPct val="0"/>
              </a:spcBef>
            </a:pPr>
            <a:r>
              <a:rPr lang="en-US" sz="2600">
                <a:solidFill>
                  <a:srgbClr val="FFFFFF"/>
                </a:solidFill>
                <a:latin typeface="Fira Code"/>
                <a:ea typeface="Fira Code"/>
                <a:cs typeface="Fira Code"/>
                <a:sym typeface="Fira Code"/>
              </a:rPr>
              <a:t>By partnering with a reputable Website Design and Development Company, you can create a website that not only meets your business objectives but also provides a seamless and enjoyable user experience. Our team of experts will work closely with you to understand your unique needs and develop a customized solution that helps you achieve your goals.</a:t>
            </a:r>
          </a:p>
        </p:txBody>
      </p:sp>
      <p:sp>
        <p:nvSpPr>
          <p:cNvPr name="TextBox 3" id="3"/>
          <p:cNvSpPr txBox="true"/>
          <p:nvPr/>
        </p:nvSpPr>
        <p:spPr>
          <a:xfrm rot="0">
            <a:off x="0" y="8967153"/>
            <a:ext cx="18288000" cy="4870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Website Design and Development Company</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397874"/>
            <a:ext cx="18288000" cy="5201920"/>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Fira Code"/>
                <a:ea typeface="Fira Code"/>
                <a:cs typeface="Fira Code"/>
                <a:sym typeface="Fira Code"/>
              </a:rPr>
              <a:t>A website design and development company specializes in crafting custom websites tailored to meet the unique needs of businesses and individuals. These skilled professionals work together to create visually appealing, user-friendly, and functional websites that effectively communicate a brand's message and achieve specific marketing goals.</a:t>
            </a:r>
          </a:p>
          <a:p>
            <a:pPr algn="ctr">
              <a:lnSpc>
                <a:spcPts val="4160"/>
              </a:lnSpc>
            </a:pPr>
            <a:r>
              <a:rPr lang="en-US" sz="2600">
                <a:solidFill>
                  <a:srgbClr val="FFFFFF"/>
                </a:solidFill>
                <a:latin typeface="Fira Code"/>
                <a:ea typeface="Fira Code"/>
                <a:cs typeface="Fira Code"/>
                <a:sym typeface="Fira Code"/>
              </a:rPr>
              <a:t>Core Services Offered by Website Design and Development Companies:</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Website Design: Creating visually appealing and responsive website layouts that are optimized for different devices and screen sizes.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 Development: Building the technical infrastructure of a website, including coding, programming, and database management.</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DAGSt8B1Xxg</dc:identifier>
  <dcterms:modified xsi:type="dcterms:W3CDTF">2011-08-01T06:04:30Z</dcterms:modified>
  <cp:revision>1</cp:revision>
  <dc:title>Website Design and Development Services: A Comprehensive Guide for Businesses of All Sizes</dc:title>
</cp:coreProperties>
</file>