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Montserrat" charset="1" panose="000005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417009" y="404812"/>
            <a:ext cx="10842291" cy="1247775"/>
          </a:xfrm>
          <a:prstGeom prst="rect">
            <a:avLst/>
          </a:prstGeom>
        </p:spPr>
        <p:txBody>
          <a:bodyPr anchor="t" rtlCol="false" tIns="0" lIns="0" bIns="0" rIns="0">
            <a:spAutoFit/>
          </a:bodyPr>
          <a:lstStyle/>
          <a:p>
            <a:pPr algn="ctr">
              <a:lnSpc>
                <a:spcPts val="9839"/>
              </a:lnSpc>
            </a:pPr>
            <a:r>
              <a:rPr lang="en-US" sz="8199">
                <a:solidFill>
                  <a:srgbClr val="FF66C4"/>
                </a:solidFill>
                <a:latin typeface="Montserrat"/>
                <a:ea typeface="Montserrat"/>
                <a:cs typeface="Montserrat"/>
                <a:sym typeface="Montserrat"/>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10103" t="0" r="-10103"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45536" y="2223281"/>
            <a:ext cx="7818239" cy="2362200"/>
          </a:xfrm>
          <a:prstGeom prst="rect">
            <a:avLst/>
          </a:prstGeom>
        </p:spPr>
        <p:txBody>
          <a:bodyPr anchor="t" rtlCol="false" tIns="0" lIns="0" bIns="0" rIns="0">
            <a:spAutoFit/>
          </a:bodyPr>
          <a:lstStyle/>
          <a:p>
            <a:pPr algn="ctr">
              <a:lnSpc>
                <a:spcPts val="6239"/>
              </a:lnSpc>
            </a:pPr>
            <a:r>
              <a:rPr lang="en-US" sz="5199">
                <a:solidFill>
                  <a:srgbClr val="CB6CE6"/>
                </a:solidFill>
                <a:latin typeface="Montserrat"/>
                <a:ea typeface="Montserrat"/>
                <a:cs typeface="Montserrat"/>
                <a:sym typeface="Montserrat"/>
              </a:rPr>
              <a:t>Website Design and </a:t>
            </a:r>
          </a:p>
          <a:p>
            <a:pPr algn="ctr">
              <a:lnSpc>
                <a:spcPts val="6239"/>
              </a:lnSpc>
            </a:pPr>
            <a:r>
              <a:rPr lang="en-US" sz="5199">
                <a:solidFill>
                  <a:srgbClr val="CB6CE6"/>
                </a:solidFill>
                <a:latin typeface="Montserrat"/>
                <a:ea typeface="Montserrat"/>
                <a:cs typeface="Montserrat"/>
                <a:sym typeface="Montserrat"/>
              </a:rPr>
              <a:t>Development </a:t>
            </a:r>
          </a:p>
          <a:p>
            <a:pPr algn="ctr">
              <a:lnSpc>
                <a:spcPts val="6239"/>
              </a:lnSpc>
            </a:pPr>
            <a:r>
              <a:rPr lang="en-US" sz="5199">
                <a:solidFill>
                  <a:srgbClr val="CB6CE6"/>
                </a:solidFill>
                <a:latin typeface="Montserrat"/>
                <a:ea typeface="Montserrat"/>
                <a:cs typeface="Montserrat"/>
                <a:sym typeface="Montserrat"/>
              </a:rPr>
              <a:t>Company</a:t>
            </a:r>
          </a:p>
        </p:txBody>
      </p:sp>
      <p:grpSp>
        <p:nvGrpSpPr>
          <p:cNvPr name="Group 8" id="8"/>
          <p:cNvGrpSpPr/>
          <p:nvPr/>
        </p:nvGrpSpPr>
        <p:grpSpPr>
          <a:xfrm rot="0">
            <a:off x="442969" y="285157"/>
            <a:ext cx="5510285" cy="1928600"/>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90281"/>
            <a:ext cx="5863828" cy="1010920"/>
          </a:xfrm>
          <a:prstGeom prst="rect">
            <a:avLst/>
          </a:prstGeom>
        </p:spPr>
        <p:txBody>
          <a:bodyPr anchor="t" rtlCol="false" tIns="0" lIns="0" bIns="0" rIns="0">
            <a:spAutoFit/>
          </a:bodyPr>
          <a:lstStyle/>
          <a:p>
            <a:pPr algn="ctr">
              <a:lnSpc>
                <a:spcPts val="4160"/>
              </a:lnSpc>
            </a:pPr>
            <a:r>
              <a:rPr lang="en-US" sz="2600">
                <a:solidFill>
                  <a:srgbClr val="38B6FF"/>
                </a:solidFill>
                <a:latin typeface="Montserrat"/>
                <a:ea typeface="Montserrat"/>
                <a:cs typeface="Montserrat"/>
                <a:sym typeface="Montserrat"/>
              </a:rPr>
              <a:t> Web Design &amp; Web Development </a:t>
            </a:r>
          </a:p>
          <a:p>
            <a:pPr algn="ctr">
              <a:lnSpc>
                <a:spcPts val="4160"/>
              </a:lnSpc>
            </a:pPr>
            <a:r>
              <a:rPr lang="en-US" sz="2600">
                <a:solidFill>
                  <a:srgbClr val="38B6FF"/>
                </a:solidFill>
                <a:latin typeface="Montserrat"/>
                <a:ea typeface="Montserrat"/>
                <a:cs typeface="Montserrat"/>
                <a:sym typeface="Montserrat"/>
              </a:rPr>
              <a:t>Company in Bangalore, India</a:t>
            </a:r>
          </a:p>
        </p:txBody>
      </p:sp>
      <p:sp>
        <p:nvSpPr>
          <p:cNvPr name="TextBox 11" id="11"/>
          <p:cNvSpPr txBox="true"/>
          <p:nvPr/>
        </p:nvSpPr>
        <p:spPr>
          <a:xfrm rot="0">
            <a:off x="12099947" y="6206001"/>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a:p>
            <a:pPr algn="ctr">
              <a:lnSpc>
                <a:spcPts val="4160"/>
              </a:lnSpc>
            </a:pPr>
            <a:r>
              <a:rPr lang="en-US" sz="2600">
                <a:solidFill>
                  <a:srgbClr val="FFFFFF"/>
                </a:solidFill>
                <a:latin typeface="Montserrat"/>
                <a:ea typeface="Montserrat"/>
                <a:cs typeface="Montserrat"/>
                <a:sym typeface="Montserrat"/>
              </a:rPr>
              <a:t>+91 9986 056 909</a:t>
            </a:r>
          </a:p>
          <a:p>
            <a:pPr algn="ctr">
              <a:lnSpc>
                <a:spcPts val="4160"/>
              </a:lnSpc>
            </a:pPr>
            <a:r>
              <a:rPr lang="en-US" sz="2600">
                <a:solidFill>
                  <a:srgbClr val="FFFFFF"/>
                </a:solidFill>
                <a:latin typeface="Montserrat"/>
                <a:ea typeface="Montserrat"/>
                <a:cs typeface="Montserrat"/>
                <a:sym typeface="Montserrat"/>
              </a:rPr>
              <a:t>info@quorawebsolutions.com</a:t>
            </a:r>
          </a:p>
          <a:p>
            <a:pPr algn="ctr">
              <a:lnSpc>
                <a:spcPts val="4160"/>
              </a:lnSpc>
            </a:pPr>
          </a:p>
        </p:txBody>
      </p:sp>
      <p:sp>
        <p:nvSpPr>
          <p:cNvPr name="TextBox 12" id="12"/>
          <p:cNvSpPr txBox="true"/>
          <p:nvPr/>
        </p:nvSpPr>
        <p:spPr>
          <a:xfrm rot="0">
            <a:off x="11949261" y="7942529"/>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24A, 1st Main Rd, Chandra Reddy </a:t>
            </a:r>
          </a:p>
          <a:p>
            <a:pPr algn="ctr">
              <a:lnSpc>
                <a:spcPts val="4160"/>
              </a:lnSpc>
            </a:pPr>
            <a:r>
              <a:rPr lang="en-US" sz="2600">
                <a:solidFill>
                  <a:srgbClr val="FFFFFF"/>
                </a:solidFill>
                <a:latin typeface="Montserrat"/>
                <a:ea typeface="Montserrat"/>
                <a:cs typeface="Montserrat"/>
                <a:sym typeface="Montserrat"/>
              </a:rPr>
              <a:t>Layout, Koramangala 4th Block, </a:t>
            </a:r>
          </a:p>
          <a:p>
            <a:pPr algn="ctr">
              <a:lnSpc>
                <a:spcPts val="4160"/>
              </a:lnSpc>
            </a:pPr>
            <a:r>
              <a:rPr lang="en-US" sz="2600">
                <a:solidFill>
                  <a:srgbClr val="FFFFFF"/>
                </a:solidFill>
                <a:latin typeface="Montserrat"/>
                <a:ea typeface="Montserrat"/>
                <a:cs typeface="Montserrat"/>
                <a:sym typeface="Montserrat"/>
              </a:rPr>
              <a:t>Koramangala, Bengaluru, </a:t>
            </a:r>
          </a:p>
          <a:p>
            <a:pPr algn="ctr">
              <a:lnSpc>
                <a:spcPts val="4160"/>
              </a:lnSpc>
            </a:pPr>
            <a:r>
              <a:rPr lang="en-US" sz="2600">
                <a:solidFill>
                  <a:srgbClr val="FFFFFF"/>
                </a:solidFill>
                <a:latin typeface="Montserrat"/>
                <a:ea typeface="Montserrat"/>
                <a:cs typeface="Montserrat"/>
                <a:sym typeface="Montserrat"/>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721043"/>
            <a:ext cx="18288000" cy="5201920"/>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Web Design: Crafting websites that are visually appealing, user-friendly, and effective in achieving your business goals.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Web Development: Building robust and scalable websites.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E-commerce Development: Creating online stores that drive sales.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Digital Marketing: Implementing effective digital marketing strategies.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Search Engine Optimization (SEO): Improving search engine rankings and driving organic traffic to your website.</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Content Management Systems (CMS):: Providing user-friendly CMS solutions.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Mobile App Development: Building mobile apps.</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656455"/>
            <a:ext cx="18288000" cy="4678045"/>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pPr>
            <a:r>
              <a:rPr lang="en-US" sz="2600">
                <a:solidFill>
                  <a:srgbClr val="D9D9D9"/>
                </a:solidFill>
                <a:latin typeface="Montserrat"/>
                <a:ea typeface="Montserrat"/>
                <a:cs typeface="Montserrat"/>
                <a:sym typeface="Montserrat"/>
              </a:rPr>
              <a:t>Selecting the Perfect Digital Wizard</a:t>
            </a:r>
          </a:p>
          <a:p>
            <a:pPr algn="ctr">
              <a:lnSpc>
                <a:spcPts val="4160"/>
              </a:lnSpc>
            </a:pPr>
            <a:r>
              <a:rPr lang="en-US" sz="2600">
                <a:solidFill>
                  <a:srgbClr val="D9D9D9"/>
                </a:solidFill>
                <a:latin typeface="Montserrat"/>
                <a:ea typeface="Montserrat"/>
                <a:cs typeface="Montserrat"/>
                <a:sym typeface="Montserrat"/>
              </a:rPr>
              <a:t>Choosing the right firm can be tough. Follow these steps to find the perfect match:</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Define </a:t>
            </a:r>
            <a:r>
              <a:rPr lang="en-US" sz="2600">
                <a:solidFill>
                  <a:srgbClr val="D9D9D9"/>
                </a:solidFill>
                <a:latin typeface="Montserrat"/>
                <a:ea typeface="Montserrat"/>
                <a:cs typeface="Montserrat"/>
                <a:sym typeface="Montserrat"/>
              </a:rPr>
              <a:t>Your Goals: Clearly articulate your business objectives and what you want to achieve with your website.</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Research and Shortlist: Identify firms with a proven track record and expertise in your industry.</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Review Portfolio: Assess the quality of their previous work and their ability to align with your brand's aesthetic.</a:t>
            </a:r>
          </a:p>
          <a:p>
            <a:pPr algn="ctr">
              <a:lnSpc>
                <a:spcPts val="4160"/>
              </a:lnSpc>
              <a:spcBef>
                <a:spcPct val="0"/>
              </a:spcBef>
            </a:pP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5837536"/>
            <a:ext cx="18288000" cy="36302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Check Client Testimonials: Read reviews and case studies to gauge client satisfaction.</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Consider Communication and Collaboration: Effective c</a:t>
            </a:r>
            <a:r>
              <a:rPr lang="en-US" sz="2600">
                <a:solidFill>
                  <a:srgbClr val="D9D9D9"/>
                </a:solidFill>
                <a:latin typeface="Montserrat"/>
                <a:ea typeface="Montserrat"/>
                <a:cs typeface="Montserrat"/>
                <a:sym typeface="Montserrat"/>
              </a:rPr>
              <a:t>ommunication is crucial for a successful project.</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Evaluate Technical Expertise: Ensure the firm has the technical skills to implement your vision.</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Discuss Pricing and Contracts: Clearly outline the project scope, timeline, and budget.</a:t>
            </a:r>
          </a:p>
          <a:p>
            <a:pPr algn="ctr">
              <a:lnSpc>
                <a:spcPts val="4160"/>
              </a:lnSpc>
              <a:spcBef>
                <a:spcPct val="0"/>
              </a:spcBef>
            </a:pPr>
            <a:r>
              <a:rPr lang="en-US" sz="2600">
                <a:solidFill>
                  <a:srgbClr val="D9D9D9"/>
                </a:solidFill>
                <a:latin typeface="Montserrat"/>
                <a:ea typeface="Montserrat"/>
                <a:cs typeface="Montserrat"/>
                <a:sym typeface="Montserrat"/>
              </a:rPr>
              <a:t>Partner with a skilled firm to unlock your digital potential. These wizards of the web will transform your online presence and help you achieve your business goals.</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058499"/>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6564949"/>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Visit Us - www.quorawebsolution.com</a:t>
            </a:r>
          </a:p>
          <a:p>
            <a:pPr algn="ctr">
              <a:lnSpc>
                <a:spcPts val="4160"/>
              </a:lnSpc>
            </a:pPr>
            <a:r>
              <a:rPr lang="en-US" sz="2600">
                <a:solidFill>
                  <a:srgbClr val="FFFFFF"/>
                </a:solidFill>
                <a:latin typeface="Montserrat"/>
                <a:ea typeface="Montserrat"/>
                <a:cs typeface="Montserrat"/>
                <a:sym typeface="Montserrat"/>
              </a:rPr>
              <a:t>Call Us - +91 9986 056 909</a:t>
            </a:r>
          </a:p>
          <a:p>
            <a:pPr algn="ctr">
              <a:lnSpc>
                <a:spcPts val="4160"/>
              </a:lnSpc>
            </a:pPr>
            <a:r>
              <a:rPr lang="en-US" sz="2600">
                <a:solidFill>
                  <a:srgbClr val="FFFFFF"/>
                </a:solidFill>
                <a:latin typeface="Montserrat"/>
                <a:ea typeface="Montserrat"/>
                <a:cs typeface="Montserrat"/>
                <a:sym typeface="Montserrat"/>
              </a:rPr>
              <a:t>Mail Us - info@quorawebsolutions.com</a:t>
            </a:r>
          </a:p>
          <a:p>
            <a:pPr algn="ctr">
              <a:lnSpc>
                <a:spcPts val="4160"/>
              </a:lnSpc>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21460" t="0" r="-21460"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Montserrat"/>
                <a:ea typeface="Montserrat"/>
                <a:cs typeface="Montserrat"/>
                <a:sym typeface="Montserrat"/>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2648460" y="362692"/>
            <a:ext cx="3369355" cy="781034"/>
          </a:xfrm>
          <a:prstGeom prst="rect">
            <a:avLst/>
          </a:prstGeom>
        </p:spPr>
        <p:txBody>
          <a:bodyPr anchor="t" rtlCol="false" tIns="0" lIns="0" bIns="0" rIns="0">
            <a:spAutoFit/>
          </a:bodyPr>
          <a:lstStyle/>
          <a:p>
            <a:pPr algn="ctr">
              <a:lnSpc>
                <a:spcPts val="6240"/>
              </a:lnSpc>
            </a:pPr>
            <a:r>
              <a:rPr lang="en-US" sz="5199">
                <a:solidFill>
                  <a:srgbClr val="FFFFFF"/>
                </a:solidFill>
                <a:latin typeface="Montserrat"/>
                <a:ea typeface="Montserrat"/>
                <a:cs typeface="Montserrat"/>
                <a:sym typeface="Montserrat"/>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20596" y="315714"/>
            <a:ext cx="14570986" cy="6148832"/>
          </a:xfrm>
          <a:custGeom>
            <a:avLst/>
            <a:gdLst/>
            <a:ahLst/>
            <a:cxnLst/>
            <a:rect r="r" b="b" t="t" l="l"/>
            <a:pathLst>
              <a:path h="6148832" w="14570986">
                <a:moveTo>
                  <a:pt x="0" y="0"/>
                </a:moveTo>
                <a:lnTo>
                  <a:pt x="14570985" y="0"/>
                </a:lnTo>
                <a:lnTo>
                  <a:pt x="14570985" y="6148832"/>
                </a:lnTo>
                <a:lnTo>
                  <a:pt x="0" y="6148832"/>
                </a:lnTo>
                <a:lnTo>
                  <a:pt x="0" y="0"/>
                </a:lnTo>
                <a:close/>
              </a:path>
            </a:pathLst>
          </a:custGeom>
          <a:blipFill>
            <a:blip r:embed="rId2"/>
            <a:stretch>
              <a:fillRect l="0" t="-19099" r="0" b="-38782"/>
            </a:stretch>
          </a:blipFill>
        </p:spPr>
      </p:sp>
      <p:sp>
        <p:nvSpPr>
          <p:cNvPr name="TextBox 3" id="3"/>
          <p:cNvSpPr txBox="true"/>
          <p:nvPr/>
        </p:nvSpPr>
        <p:spPr>
          <a:xfrm rot="0">
            <a:off x="0" y="8483068"/>
            <a:ext cx="18288000" cy="487045"/>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Montserrat"/>
                <a:ea typeface="Montserrat"/>
                <a:cs typeface="Montserrat"/>
                <a:sym typeface="Montserrat"/>
              </a:rPr>
              <a:t>Your Digital Sherpas: Expert Web Design and Development Companies</a:t>
            </a: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60395" y="380372"/>
            <a:ext cx="14525067" cy="6526971"/>
          </a:xfrm>
          <a:custGeom>
            <a:avLst/>
            <a:gdLst/>
            <a:ahLst/>
            <a:cxnLst/>
            <a:rect r="r" b="b" t="t" l="l"/>
            <a:pathLst>
              <a:path h="6526971" w="14525067">
                <a:moveTo>
                  <a:pt x="0" y="0"/>
                </a:moveTo>
                <a:lnTo>
                  <a:pt x="14525067" y="0"/>
                </a:lnTo>
                <a:lnTo>
                  <a:pt x="14525067" y="6526970"/>
                </a:lnTo>
                <a:lnTo>
                  <a:pt x="0" y="6526970"/>
                </a:lnTo>
                <a:lnTo>
                  <a:pt x="0" y="0"/>
                </a:lnTo>
                <a:close/>
              </a:path>
            </a:pathLst>
          </a:custGeom>
          <a:blipFill>
            <a:blip r:embed="rId2"/>
            <a:stretch>
              <a:fillRect l="0" t="-64897" r="0" b="-57641"/>
            </a:stretch>
          </a:blipFill>
        </p:spPr>
      </p:sp>
      <p:sp>
        <p:nvSpPr>
          <p:cNvPr name="TextBox 3" id="3"/>
          <p:cNvSpPr txBox="true"/>
          <p:nvPr/>
        </p:nvSpPr>
        <p:spPr>
          <a:xfrm rot="0">
            <a:off x="0" y="8494979"/>
            <a:ext cx="18288000" cy="1534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Montserrat"/>
                <a:ea typeface="Montserrat"/>
                <a:cs typeface="Montserrat"/>
                <a:sym typeface="Montserrat"/>
              </a:rPr>
              <a:t>Navigating the Complex Terrain of the Digital World</a:t>
            </a:r>
          </a:p>
          <a:p>
            <a:pPr algn="ctr">
              <a:lnSpc>
                <a:spcPts val="4160"/>
              </a:lnSpc>
              <a:spcBef>
                <a:spcPct val="0"/>
              </a:spcBef>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013052" y="306637"/>
            <a:ext cx="14419754" cy="6542893"/>
          </a:xfrm>
          <a:custGeom>
            <a:avLst/>
            <a:gdLst/>
            <a:ahLst/>
            <a:cxnLst/>
            <a:rect r="r" b="b" t="t" l="l"/>
            <a:pathLst>
              <a:path h="6542893" w="14419754">
                <a:moveTo>
                  <a:pt x="0" y="0"/>
                </a:moveTo>
                <a:lnTo>
                  <a:pt x="14419753" y="0"/>
                </a:lnTo>
                <a:lnTo>
                  <a:pt x="14419753" y="6542892"/>
                </a:lnTo>
                <a:lnTo>
                  <a:pt x="0" y="6542892"/>
                </a:lnTo>
                <a:lnTo>
                  <a:pt x="0" y="0"/>
                </a:lnTo>
                <a:close/>
              </a:path>
            </a:pathLst>
          </a:custGeom>
          <a:blipFill>
            <a:blip r:embed="rId2"/>
            <a:stretch>
              <a:fillRect l="0" t="-24961" r="0" b="-22147"/>
            </a:stretch>
          </a:blipFill>
        </p:spPr>
      </p:sp>
      <p:sp>
        <p:nvSpPr>
          <p:cNvPr name="TextBox 3" id="3"/>
          <p:cNvSpPr txBox="true"/>
          <p:nvPr/>
        </p:nvSpPr>
        <p:spPr>
          <a:xfrm rot="0">
            <a:off x="0" y="7447229"/>
            <a:ext cx="18288000" cy="258254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Montserrat"/>
                <a:ea typeface="Montserrat"/>
                <a:cs typeface="Montserrat"/>
                <a:sym typeface="Montserrat"/>
              </a:rPr>
              <a:t>A strong online presence is essential today. Whether you're a small business owner or a large corporation, a well-designed and developed website can significantly impact your brand's visibility, credibility, and ultimately, your bottom line.</a:t>
            </a:r>
          </a:p>
          <a:p>
            <a:pPr algn="ctr">
              <a:lnSpc>
                <a:spcPts val="4160"/>
              </a:lnSpc>
              <a:spcBef>
                <a:spcPct val="0"/>
              </a:spcBef>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842408" y="347374"/>
            <a:ext cx="14866279" cy="6724514"/>
          </a:xfrm>
          <a:custGeom>
            <a:avLst/>
            <a:gdLst/>
            <a:ahLst/>
            <a:cxnLst/>
            <a:rect r="r" b="b" t="t" l="l"/>
            <a:pathLst>
              <a:path h="6724514" w="14866279">
                <a:moveTo>
                  <a:pt x="0" y="0"/>
                </a:moveTo>
                <a:lnTo>
                  <a:pt x="14866279" y="0"/>
                </a:lnTo>
                <a:lnTo>
                  <a:pt x="14866279" y="6724514"/>
                </a:lnTo>
                <a:lnTo>
                  <a:pt x="0" y="6724514"/>
                </a:lnTo>
                <a:lnTo>
                  <a:pt x="0" y="0"/>
                </a:lnTo>
                <a:close/>
              </a:path>
            </a:pathLst>
          </a:custGeom>
          <a:blipFill>
            <a:blip r:embed="rId2"/>
            <a:stretch>
              <a:fillRect l="0" t="-12764" r="0" b="-11590"/>
            </a:stretch>
          </a:blipFill>
        </p:spPr>
      </p:sp>
      <p:sp>
        <p:nvSpPr>
          <p:cNvPr name="TextBox 3" id="3"/>
          <p:cNvSpPr txBox="true"/>
          <p:nvPr/>
        </p:nvSpPr>
        <p:spPr>
          <a:xfrm rot="0">
            <a:off x="0" y="8627059"/>
            <a:ext cx="18288000" cy="101092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Montserrat"/>
                <a:ea typeface="Montserrat"/>
                <a:cs typeface="Montserrat"/>
                <a:sym typeface="Montserrat"/>
              </a:rPr>
              <a:t>That's where expert web design and development companies come in. </a:t>
            </a: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852590"/>
            <a:ext cx="18288000" cy="5201920"/>
          </a:xfrm>
          <a:prstGeom prst="rect">
            <a:avLst/>
          </a:prstGeom>
        </p:spPr>
        <p:txBody>
          <a:bodyPr anchor="t" rtlCol="false" tIns="0" lIns="0" bIns="0" rIns="0">
            <a:spAutoFit/>
          </a:bodyPr>
          <a:lstStyle/>
          <a:p>
            <a:pPr algn="ctr">
              <a:lnSpc>
                <a:spcPts val="4160"/>
              </a:lnSpc>
            </a:pPr>
            <a:r>
              <a:rPr lang="en-US" sz="2600">
                <a:solidFill>
                  <a:srgbClr val="D9D9D9"/>
                </a:solidFill>
                <a:latin typeface="Montserrat"/>
                <a:ea typeface="Montserrat"/>
                <a:cs typeface="Montserrat"/>
                <a:sym typeface="Montserrat"/>
              </a:rPr>
              <a:t>These digital Sherpas, armed with the latest tools and techniques, guide businesses through the complex terrain of the digital world.</a:t>
            </a:r>
          </a:p>
          <a:p>
            <a:pPr algn="ctr">
              <a:lnSpc>
                <a:spcPts val="4160"/>
              </a:lnSpc>
            </a:pPr>
            <a:r>
              <a:rPr lang="en-US" sz="2600">
                <a:solidFill>
                  <a:srgbClr val="D9D9D9"/>
                </a:solidFill>
                <a:latin typeface="Montserrat"/>
                <a:ea typeface="Montserrat"/>
                <a:cs typeface="Montserrat"/>
                <a:sym typeface="Montserrat"/>
              </a:rPr>
              <a:t>Core Services Offered by Top Web Design and Development Companies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Web Design: Creating visually stunning and user-friendly websites that captivate your audience and drive engagement.</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Web Development: Building robust and scalable websites that deliver exceptional performance.</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E-commerce Development: Designing and developing online st</a:t>
            </a:r>
            <a:r>
              <a:rPr lang="en-US" sz="2600">
                <a:solidFill>
                  <a:srgbClr val="D9D9D9"/>
                </a:solidFill>
                <a:latin typeface="Montserrat"/>
                <a:ea typeface="Montserrat"/>
                <a:cs typeface="Montserrat"/>
                <a:sym typeface="Montserrat"/>
              </a:rPr>
              <a:t>ores that drive sales and customer satisfaction.</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Digital Marketing: Implementing effective digital marketing strategies to increase online visibility and generate leads.</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878900"/>
            <a:ext cx="18288000" cy="46780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Search Engine Optimization (SEO): Improving search engine rankings.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Content Management Systems (CMS): Providing user-friendly CMS solutions for easy website management.</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Mobile App Development: Building mobile apps.</a:t>
            </a:r>
          </a:p>
          <a:p>
            <a:pPr algn="ctr">
              <a:lnSpc>
                <a:spcPts val="4160"/>
              </a:lnSpc>
            </a:pPr>
            <a:r>
              <a:rPr lang="en-US" sz="2600">
                <a:solidFill>
                  <a:srgbClr val="D9D9D9"/>
                </a:solidFill>
                <a:latin typeface="Montserrat"/>
                <a:ea typeface="Montserrat"/>
                <a:cs typeface="Montserrat"/>
                <a:sym typeface="Montserrat"/>
              </a:rPr>
              <a:t>Choosing the Right Web Design and Development Company: A Step-by-Step Guide</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Define </a:t>
            </a:r>
            <a:r>
              <a:rPr lang="en-US" sz="2600">
                <a:solidFill>
                  <a:srgbClr val="D9D9D9"/>
                </a:solidFill>
                <a:latin typeface="Montserrat"/>
                <a:ea typeface="Montserrat"/>
                <a:cs typeface="Montserrat"/>
                <a:sym typeface="Montserrat"/>
              </a:rPr>
              <a:t>Your Goals: Clearly articulate your business objectives and what you want to achieve with your website.</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Research and Shortlist: Identify companies with a proven track record and expertise in your industry.</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984138"/>
            <a:ext cx="18288000" cy="46780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Review Portfoli</a:t>
            </a:r>
            <a:r>
              <a:rPr lang="en-US" sz="2600">
                <a:solidFill>
                  <a:srgbClr val="D9D9D9"/>
                </a:solidFill>
                <a:latin typeface="Montserrat"/>
                <a:ea typeface="Montserrat"/>
                <a:cs typeface="Montserrat"/>
                <a:sym typeface="Montserrat"/>
              </a:rPr>
              <a:t>o: Assess the quality of their previous work and their ability to align with your brand's aesthetic.</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Check Client Testimonials: Read reviews and case studies to gauge client satisfaction.</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Consider Communication and Collaboration: Effective communication is crucial for a successful project.</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Evaluate Technical Expertise: Ensure the company has the technical skills to implement your vision.</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Discuss Pricing and Contracts: Clearly outline the project scope, timeline, and budget.</a:t>
            </a:r>
          </a:p>
          <a:p>
            <a:pPr algn="ctr">
              <a:lnSpc>
                <a:spcPts val="4160"/>
              </a:lnSpc>
              <a:spcBef>
                <a:spcPct val="0"/>
              </a:spcBef>
            </a:pPr>
            <a:r>
              <a:rPr lang="en-US" sz="2600">
                <a:solidFill>
                  <a:srgbClr val="D9D9D9"/>
                </a:solidFill>
                <a:latin typeface="Montserrat"/>
                <a:ea typeface="Montserrat"/>
                <a:cs typeface="Montserrat"/>
                <a:sym typeface="Montserrat"/>
              </a:rPr>
              <a:t>By partnering with a reputable web design and development company, you can unlock the full potential of the digital world.</a:t>
            </a:r>
          </a:p>
        </p:txBody>
      </p:sp>
      <p:sp>
        <p:nvSpPr>
          <p:cNvPr name="TextBox 3" id="3"/>
          <p:cNvSpPr txBox="true"/>
          <p:nvPr/>
        </p:nvSpPr>
        <p:spPr>
          <a:xfrm rot="0">
            <a:off x="0" y="9163050"/>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Montserrat"/>
                <a:ea typeface="Montserrat"/>
                <a:cs typeface="Montserrat"/>
                <a:sym typeface="Montserrat"/>
              </a:rPr>
              <a:t>The Wizards of the Web: </a:t>
            </a:r>
            <a:r>
              <a:rPr lang="en-US" sz="2600">
                <a:solidFill>
                  <a:srgbClr val="D9D9D9"/>
                </a:solidFill>
                <a:latin typeface="Montserrat"/>
                <a:ea typeface="Montserrat"/>
                <a:cs typeface="Montserrat"/>
                <a:sym typeface="Montserrat"/>
              </a:rPr>
              <a:t>Your Guide to the Best Design and Development Firms</a:t>
            </a:r>
          </a:p>
          <a:p>
            <a:pPr algn="ctr">
              <a:lnSpc>
                <a:spcPts val="4160"/>
              </a:lnSpc>
              <a:spcBef>
                <a:spcPct val="0"/>
              </a:spcBef>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799971"/>
            <a:ext cx="18288000" cy="467804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Montserrat"/>
                <a:ea typeface="Montserrat"/>
                <a:cs typeface="Montserrat"/>
                <a:sym typeface="Montserrat"/>
              </a:rPr>
              <a:t>A strong online presence is key today. </a:t>
            </a:r>
            <a:r>
              <a:rPr lang="en-US" sz="2600">
                <a:solidFill>
                  <a:srgbClr val="D9D9D9"/>
                </a:solidFill>
                <a:latin typeface="Montserrat"/>
                <a:ea typeface="Montserrat"/>
                <a:cs typeface="Montserrat"/>
                <a:sym typeface="Montserrat"/>
              </a:rPr>
              <a:t>You need to stand out. A well-designed website can attract and convert visitors. That's where the wizards of the web come in – the talented designers and developers who can transform your online vision into reality.</a:t>
            </a:r>
          </a:p>
          <a:p>
            <a:pPr algn="ctr">
              <a:lnSpc>
                <a:spcPts val="4160"/>
              </a:lnSpc>
              <a:spcBef>
                <a:spcPct val="0"/>
              </a:spcBef>
            </a:pPr>
            <a:r>
              <a:rPr lang="en-US" sz="2600">
                <a:solidFill>
                  <a:srgbClr val="D9D9D9"/>
                </a:solidFill>
                <a:latin typeface="Montserrat"/>
                <a:ea typeface="Montserrat"/>
                <a:cs typeface="Montserrat"/>
                <a:sym typeface="Montserrat"/>
              </a:rPr>
              <a:t>Unveiling the Magic Behind the Scenes</a:t>
            </a:r>
          </a:p>
          <a:p>
            <a:pPr algn="ctr">
              <a:lnSpc>
                <a:spcPts val="4160"/>
              </a:lnSpc>
              <a:spcBef>
                <a:spcPct val="0"/>
              </a:spcBef>
            </a:pPr>
            <a:r>
              <a:rPr lang="en-US" sz="2600">
                <a:solidFill>
                  <a:srgbClr val="D9D9D9"/>
                </a:solidFill>
                <a:latin typeface="Montserrat"/>
                <a:ea typeface="Montserrat"/>
                <a:cs typeface="Montserrat"/>
                <a:sym typeface="Montserrat"/>
              </a:rPr>
              <a:t>These digital sorcerers possess a unique ability to blend creativity with technical expertise. They craft stunning, functional websites. From sleek, minimalist designs to bold, interactive experiences, they can bring any concept to life.</a:t>
            </a:r>
          </a:p>
          <a:p>
            <a:pPr algn="ctr">
              <a:lnSpc>
                <a:spcPts val="4160"/>
              </a:lnSpc>
              <a:spcBef>
                <a:spcPct val="0"/>
              </a:spcBef>
            </a:pPr>
            <a:r>
              <a:rPr lang="en-US" sz="2600">
                <a:solidFill>
                  <a:srgbClr val="D9D9D9"/>
                </a:solidFill>
                <a:latin typeface="Montserrat"/>
                <a:ea typeface="Montserrat"/>
                <a:cs typeface="Montserrat"/>
                <a:sym typeface="Montserrat"/>
              </a:rPr>
              <a:t>Key Services Offered by Top Design and Development Firms</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DAGYV4zbUkM</dc:identifier>
  <dcterms:modified xsi:type="dcterms:W3CDTF">2011-08-01T06:04:30Z</dcterms:modified>
  <cp:revision>1</cp:revision>
  <dc:title>Your Digital Sherpas: Expert Web Design and Development Companies</dc:title>
</cp:coreProperties>
</file>