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5143500" cy="9144000"/>
  <p:embeddedFontLst>
    <p:embeddedFont>
      <p:font typeface="Inter" panose="020B0604020202020204" charset="0"/>
      <p:regular r:id="rId13"/>
    </p:embeddedFont>
    <p:embeddedFont>
      <p:font typeface="Inter Bold" panose="020B0604020202020204" charset="0"/>
      <p:regular r:id="rId14"/>
    </p:embeddedFont>
    <p:embeddedFont>
      <p:font typeface="Petrona Bold" panose="020B0604020202020204" charset="0"/>
      <p:regular r:id="rId15"/>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09" d="100"/>
          <a:sy n="109" d="100"/>
        </p:scale>
        <p:origin x="70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754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master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9144000" cy="5143500"/>
          </a:xfrm>
          <a:prstGeom prst="rect">
            <a:avLst/>
          </a:prstGeom>
        </p:spPr>
      </p:pic>
      <p:sp>
        <p:nvSpPr>
          <p:cNvPr id="3" name="Shape 0"/>
          <p:cNvSpPr/>
          <p:nvPr/>
        </p:nvSpPr>
        <p:spPr>
          <a:xfrm>
            <a:off x="0" y="0"/>
            <a:ext cx="9144000" cy="5143500"/>
          </a:xfrm>
          <a:prstGeom prst="rect">
            <a:avLst/>
          </a:prstGeom>
          <a:solidFill>
            <a:srgbClr val="FFFFFF">
              <a:alpha val="95000"/>
            </a:srgbClr>
          </a:solidFill>
          <a:ln/>
        </p:spPr>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ircleofhope.com.au/aged-care-providers-riverwoo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jpeg"/><Relationship Id="rId7" Type="http://schemas.openxmlformats.org/officeDocument/2006/relationships/image" Target="../media/image13.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sv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429000" cy="5143500"/>
          </a:xfrm>
          <a:prstGeom prst="rect">
            <a:avLst/>
          </a:prstGeom>
        </p:spPr>
      </p:pic>
      <p:pic>
        <p:nvPicPr>
          <p:cNvPr id="3" name="Image 1" descr="preencoded.png"/>
          <p:cNvPicPr>
            <a:picLocks noChangeAspect="1"/>
          </p:cNvPicPr>
          <p:nvPr/>
        </p:nvPicPr>
        <p:blipFill>
          <a:blip r:embed="rId4"/>
          <a:stretch>
            <a:fillRect/>
          </a:stretch>
        </p:blipFill>
        <p:spPr>
          <a:xfrm>
            <a:off x="3925119" y="1022970"/>
            <a:ext cx="1464915" cy="580802"/>
          </a:xfrm>
          <a:prstGeom prst="rect">
            <a:avLst/>
          </a:prstGeom>
        </p:spPr>
      </p:pic>
      <p:sp>
        <p:nvSpPr>
          <p:cNvPr id="4" name="Text 0"/>
          <p:cNvSpPr/>
          <p:nvPr/>
        </p:nvSpPr>
        <p:spPr>
          <a:xfrm>
            <a:off x="3925119" y="1789807"/>
            <a:ext cx="4722763" cy="1221135"/>
          </a:xfrm>
          <a:prstGeom prst="rect">
            <a:avLst/>
          </a:prstGeom>
          <a:noFill/>
          <a:ln/>
        </p:spPr>
        <p:txBody>
          <a:bodyPr wrap="square" lIns="0" tIns="0" rIns="0" bIns="0" rtlCol="0" anchor="t">
            <a:normAutofit/>
          </a:bodyPr>
          <a:lstStyle/>
          <a:p>
            <a:pPr marL="0" indent="0" algn="l">
              <a:lnSpc>
                <a:spcPct val="104000"/>
              </a:lnSpc>
              <a:buNone/>
            </a:pPr>
            <a:r>
              <a:rPr lang="en-US" sz="2550" b="1" dirty="0">
                <a:solidFill>
                  <a:srgbClr val="000000"/>
                </a:solidFill>
                <a:latin typeface="Petrona Bold" pitchFamily="34" charset="0"/>
                <a:ea typeface="Petrona Bold" pitchFamily="34" charset="-122"/>
                <a:cs typeface="Petrona Bold" pitchFamily="34" charset="-120"/>
              </a:rPr>
              <a:t>What to Look for When Choosing Aged Care Providers Riverwood</a:t>
            </a:r>
            <a:endParaRPr lang="en-US" sz="2550" dirty="0"/>
          </a:p>
        </p:txBody>
      </p:sp>
      <p:sp>
        <p:nvSpPr>
          <p:cNvPr id="5" name="Text 1"/>
          <p:cNvSpPr/>
          <p:nvPr/>
        </p:nvSpPr>
        <p:spPr>
          <a:xfrm>
            <a:off x="3925119" y="3196977"/>
            <a:ext cx="4722763" cy="595387"/>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272525"/>
                </a:solidFill>
                <a:latin typeface="Inter" pitchFamily="34" charset="0"/>
                <a:ea typeface="Inter" pitchFamily="34" charset="-122"/>
                <a:cs typeface="Inter" pitchFamily="34" charset="-120"/>
              </a:rPr>
              <a:t>Choosing an aged care provider is a crucial decision that shapes you and your loved one's days. The right caregiver can make life smoother and healthier — but with many options available, knowing what to look for is essential.</a:t>
            </a:r>
            <a:endParaRPr lang="en-US" sz="950" dirty="0"/>
          </a:p>
        </p:txBody>
      </p:sp>
      <p:sp>
        <p:nvSpPr>
          <p:cNvPr id="6" name="Shape 2"/>
          <p:cNvSpPr/>
          <p:nvPr/>
        </p:nvSpPr>
        <p:spPr>
          <a:xfrm>
            <a:off x="3925119" y="3931890"/>
            <a:ext cx="1551161" cy="188565"/>
          </a:xfrm>
          <a:prstGeom prst="roundRect">
            <a:avLst>
              <a:gd name="adj" fmla="val 22104"/>
            </a:avLst>
          </a:prstGeom>
          <a:solidFill>
            <a:srgbClr val="CCEEFF"/>
          </a:solidFill>
          <a:ln/>
        </p:spPr>
      </p:sp>
      <p:sp>
        <p:nvSpPr>
          <p:cNvPr id="7" name="Text 3"/>
          <p:cNvSpPr/>
          <p:nvPr/>
        </p:nvSpPr>
        <p:spPr>
          <a:xfrm>
            <a:off x="3999533" y="3969097"/>
            <a:ext cx="1859533" cy="114151"/>
          </a:xfrm>
          <a:prstGeom prst="rect">
            <a:avLst/>
          </a:prstGeom>
          <a:noFill/>
          <a:ln/>
        </p:spPr>
        <p:txBody>
          <a:bodyPr wrap="none" lIns="0" tIns="0" rIns="0" bIns="0" rtlCol="0" anchor="t"/>
          <a:lstStyle/>
          <a:p>
            <a:pPr marL="0" indent="0" algn="l">
              <a:lnSpc>
                <a:spcPct val="96000"/>
              </a:lnSpc>
              <a:buNone/>
            </a:pPr>
            <a:r>
              <a:rPr lang="en-US" sz="750" dirty="0">
                <a:solidFill>
                  <a:srgbClr val="272525"/>
                </a:solidFill>
                <a:latin typeface="Inter" pitchFamily="34" charset="0"/>
                <a:ea typeface="Inter" pitchFamily="34" charset="-122"/>
                <a:cs typeface="Inter" pitchFamily="34" charset="-120"/>
              </a:rPr>
              <a:t>CIRCLE OF HOPE AGED CARE</a:t>
            </a:r>
            <a:endParaRPr lang="en-US" sz="750" dirty="0"/>
          </a:p>
        </p:txBody>
      </p:sp>
      <p:sp>
        <p:nvSpPr>
          <p:cNvPr id="8" name="Shape 4"/>
          <p:cNvSpPr/>
          <p:nvPr/>
        </p:nvSpPr>
        <p:spPr>
          <a:xfrm>
            <a:off x="5538267" y="3931890"/>
            <a:ext cx="720403" cy="188565"/>
          </a:xfrm>
          <a:prstGeom prst="roundRect">
            <a:avLst>
              <a:gd name="adj" fmla="val 22104"/>
            </a:avLst>
          </a:prstGeom>
          <a:noFill/>
          <a:ln w="4763">
            <a:solidFill>
              <a:srgbClr val="007EBD"/>
            </a:solidFill>
            <a:prstDash val="solid"/>
          </a:ln>
        </p:spPr>
      </p:sp>
      <p:sp>
        <p:nvSpPr>
          <p:cNvPr id="9" name="Text 5"/>
          <p:cNvSpPr/>
          <p:nvPr/>
        </p:nvSpPr>
        <p:spPr>
          <a:xfrm>
            <a:off x="5612681" y="3969097"/>
            <a:ext cx="1028774" cy="114151"/>
          </a:xfrm>
          <a:prstGeom prst="rect">
            <a:avLst/>
          </a:prstGeom>
          <a:noFill/>
          <a:ln/>
        </p:spPr>
        <p:txBody>
          <a:bodyPr wrap="none" lIns="0" tIns="0" rIns="0" bIns="0" rtlCol="0" anchor="t"/>
          <a:lstStyle/>
          <a:p>
            <a:pPr marL="0" indent="0" algn="l">
              <a:lnSpc>
                <a:spcPct val="96000"/>
              </a:lnSpc>
              <a:buNone/>
            </a:pPr>
            <a:r>
              <a:rPr lang="en-US" sz="750" dirty="0">
                <a:solidFill>
                  <a:srgbClr val="007EBD"/>
                </a:solidFill>
                <a:latin typeface="Inter" pitchFamily="34" charset="0"/>
                <a:ea typeface="Inter" pitchFamily="34" charset="-122"/>
                <a:cs typeface="Inter" pitchFamily="34" charset="-120"/>
              </a:rPr>
              <a:t>3 MIN READ</a:t>
            </a:r>
            <a:endParaRPr lang="en-US" sz="7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496119" y="812676"/>
            <a:ext cx="8151763" cy="407045"/>
          </a:xfrm>
          <a:prstGeom prst="rect">
            <a:avLst/>
          </a:prstGeom>
          <a:noFill/>
          <a:ln/>
        </p:spPr>
        <p:txBody>
          <a:bodyPr wrap="none" lIns="0" tIns="0" rIns="0" bIns="0" rtlCol="0" anchor="t"/>
          <a:lstStyle/>
          <a:p>
            <a:pPr marL="0" indent="0" algn="l">
              <a:lnSpc>
                <a:spcPct val="104000"/>
              </a:lnSpc>
              <a:buNone/>
            </a:pPr>
            <a:r>
              <a:rPr lang="en-US" sz="2550" b="1" dirty="0">
                <a:solidFill>
                  <a:srgbClr val="000000"/>
                </a:solidFill>
                <a:latin typeface="Petrona Bold" pitchFamily="34" charset="0"/>
                <a:ea typeface="Petrona Bold" pitchFamily="34" charset="-122"/>
                <a:cs typeface="Petrona Bold" pitchFamily="34" charset="-120"/>
              </a:rPr>
              <a:t>Assess the Range of Services</a:t>
            </a:r>
            <a:endParaRPr lang="en-US" sz="2550" dirty="0"/>
          </a:p>
        </p:txBody>
      </p:sp>
      <p:sp>
        <p:nvSpPr>
          <p:cNvPr id="3" name="Text 1"/>
          <p:cNvSpPr/>
          <p:nvPr/>
        </p:nvSpPr>
        <p:spPr>
          <a:xfrm>
            <a:off x="496119" y="1467743"/>
            <a:ext cx="8151763" cy="396925"/>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272525"/>
                </a:solidFill>
                <a:latin typeface="Inter" pitchFamily="34" charset="0"/>
                <a:ea typeface="Inter" pitchFamily="34" charset="-122"/>
                <a:cs typeface="Inter" pitchFamily="34" charset="-120"/>
              </a:rPr>
              <a:t>Seniors' needs vary widely — from simple personal assistance to complex medical support. The best agencies offer a wide variety of services to meet those different needs.</a:t>
            </a:r>
            <a:endParaRPr lang="en-US" sz="950" dirty="0"/>
          </a:p>
        </p:txBody>
      </p:sp>
      <p:sp>
        <p:nvSpPr>
          <p:cNvPr id="4" name="Shape 2"/>
          <p:cNvSpPr/>
          <p:nvPr/>
        </p:nvSpPr>
        <p:spPr>
          <a:xfrm>
            <a:off x="496119" y="2004194"/>
            <a:ext cx="4013895" cy="932334"/>
          </a:xfrm>
          <a:prstGeom prst="roundRect">
            <a:avLst>
              <a:gd name="adj" fmla="val 5588"/>
            </a:avLst>
          </a:prstGeom>
          <a:solidFill>
            <a:srgbClr val="CCEEFF"/>
          </a:solidFill>
          <a:ln w="4763">
            <a:solidFill>
              <a:srgbClr val="B2D4E5"/>
            </a:solidFill>
            <a:prstDash val="solid"/>
          </a:ln>
        </p:spPr>
      </p:sp>
      <p:sp>
        <p:nvSpPr>
          <p:cNvPr id="5" name="Text 3"/>
          <p:cNvSpPr/>
          <p:nvPr/>
        </p:nvSpPr>
        <p:spPr>
          <a:xfrm>
            <a:off x="624855" y="2132930"/>
            <a:ext cx="3756422" cy="203522"/>
          </a:xfrm>
          <a:prstGeom prst="rect">
            <a:avLst/>
          </a:prstGeom>
          <a:noFill/>
          <a:ln/>
        </p:spPr>
        <p:txBody>
          <a:bodyPr wrap="none" lIns="0" tIns="0" rIns="0" bIns="0" rtlCol="0" anchor="t"/>
          <a:lstStyle/>
          <a:p>
            <a:pPr marL="0" indent="0" algn="l">
              <a:lnSpc>
                <a:spcPct val="104000"/>
              </a:lnSpc>
              <a:buNone/>
            </a:pPr>
            <a:r>
              <a:rPr lang="en-US" sz="1250" b="1" dirty="0">
                <a:solidFill>
                  <a:srgbClr val="272525"/>
                </a:solidFill>
                <a:latin typeface="Petrona Bold" pitchFamily="34" charset="0"/>
                <a:ea typeface="Petrona Bold" pitchFamily="34" charset="-122"/>
                <a:cs typeface="Petrona Bold" pitchFamily="34" charset="-120"/>
              </a:rPr>
              <a:t>Personal Care</a:t>
            </a:r>
            <a:endParaRPr lang="en-US" sz="1250" dirty="0"/>
          </a:p>
        </p:txBody>
      </p:sp>
      <p:sp>
        <p:nvSpPr>
          <p:cNvPr id="6" name="Text 4"/>
          <p:cNvSpPr/>
          <p:nvPr/>
        </p:nvSpPr>
        <p:spPr>
          <a:xfrm>
            <a:off x="624855" y="2410867"/>
            <a:ext cx="3756422" cy="396925"/>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272525"/>
                </a:solidFill>
                <a:latin typeface="Inter" pitchFamily="34" charset="0"/>
                <a:ea typeface="Inter" pitchFamily="34" charset="-122"/>
                <a:cs typeface="Inter" pitchFamily="34" charset="-120"/>
              </a:rPr>
              <a:t>Assistance with daily routines and personal hygiene to help seniors maintain comfort and dignity.</a:t>
            </a:r>
            <a:endParaRPr lang="en-US" sz="950" dirty="0"/>
          </a:p>
        </p:txBody>
      </p:sp>
      <p:sp>
        <p:nvSpPr>
          <p:cNvPr id="7" name="Shape 5"/>
          <p:cNvSpPr/>
          <p:nvPr/>
        </p:nvSpPr>
        <p:spPr>
          <a:xfrm>
            <a:off x="4633987" y="2004194"/>
            <a:ext cx="4013895" cy="932334"/>
          </a:xfrm>
          <a:prstGeom prst="roundRect">
            <a:avLst>
              <a:gd name="adj" fmla="val 5588"/>
            </a:avLst>
          </a:prstGeom>
          <a:solidFill>
            <a:srgbClr val="CCEEFF"/>
          </a:solidFill>
          <a:ln w="4763">
            <a:solidFill>
              <a:srgbClr val="B2D4E5"/>
            </a:solidFill>
            <a:prstDash val="solid"/>
          </a:ln>
        </p:spPr>
      </p:sp>
      <p:sp>
        <p:nvSpPr>
          <p:cNvPr id="8" name="Text 6"/>
          <p:cNvSpPr/>
          <p:nvPr/>
        </p:nvSpPr>
        <p:spPr>
          <a:xfrm>
            <a:off x="4762723" y="2132930"/>
            <a:ext cx="3756422" cy="203522"/>
          </a:xfrm>
          <a:prstGeom prst="rect">
            <a:avLst/>
          </a:prstGeom>
          <a:noFill/>
          <a:ln/>
        </p:spPr>
        <p:txBody>
          <a:bodyPr wrap="none" lIns="0" tIns="0" rIns="0" bIns="0" rtlCol="0" anchor="t"/>
          <a:lstStyle/>
          <a:p>
            <a:pPr marL="0" indent="0" algn="l">
              <a:lnSpc>
                <a:spcPct val="104000"/>
              </a:lnSpc>
              <a:buNone/>
            </a:pPr>
            <a:r>
              <a:rPr lang="en-US" sz="1250" b="1" dirty="0">
                <a:solidFill>
                  <a:srgbClr val="272525"/>
                </a:solidFill>
                <a:latin typeface="Petrona Bold" pitchFamily="34" charset="0"/>
                <a:ea typeface="Petrona Bold" pitchFamily="34" charset="-122"/>
                <a:cs typeface="Petrona Bold" pitchFamily="34" charset="-120"/>
              </a:rPr>
              <a:t>Housekeeping</a:t>
            </a:r>
            <a:endParaRPr lang="en-US" sz="1250" dirty="0"/>
          </a:p>
        </p:txBody>
      </p:sp>
      <p:sp>
        <p:nvSpPr>
          <p:cNvPr id="9" name="Text 7"/>
          <p:cNvSpPr/>
          <p:nvPr/>
        </p:nvSpPr>
        <p:spPr>
          <a:xfrm>
            <a:off x="4762723" y="2410867"/>
            <a:ext cx="3756422" cy="396925"/>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272525"/>
                </a:solidFill>
                <a:latin typeface="Inter" pitchFamily="34" charset="0"/>
                <a:ea typeface="Inter" pitchFamily="34" charset="-122"/>
                <a:cs typeface="Inter" pitchFamily="34" charset="-120"/>
              </a:rPr>
              <a:t>Home maintenance and cleaning services to keep living spaces safe and comfortable.</a:t>
            </a:r>
            <a:endParaRPr lang="en-US" sz="950" dirty="0"/>
          </a:p>
        </p:txBody>
      </p:sp>
      <p:sp>
        <p:nvSpPr>
          <p:cNvPr id="10" name="Shape 8"/>
          <p:cNvSpPr/>
          <p:nvPr/>
        </p:nvSpPr>
        <p:spPr>
          <a:xfrm>
            <a:off x="496119" y="3060502"/>
            <a:ext cx="4013895" cy="932334"/>
          </a:xfrm>
          <a:prstGeom prst="roundRect">
            <a:avLst>
              <a:gd name="adj" fmla="val 5588"/>
            </a:avLst>
          </a:prstGeom>
          <a:solidFill>
            <a:srgbClr val="CCEEFF"/>
          </a:solidFill>
          <a:ln w="4763">
            <a:solidFill>
              <a:srgbClr val="B2D4E5"/>
            </a:solidFill>
            <a:prstDash val="solid"/>
          </a:ln>
        </p:spPr>
      </p:sp>
      <p:sp>
        <p:nvSpPr>
          <p:cNvPr id="11" name="Text 9"/>
          <p:cNvSpPr/>
          <p:nvPr/>
        </p:nvSpPr>
        <p:spPr>
          <a:xfrm>
            <a:off x="624855" y="3189238"/>
            <a:ext cx="3756422" cy="203522"/>
          </a:xfrm>
          <a:prstGeom prst="rect">
            <a:avLst/>
          </a:prstGeom>
          <a:noFill/>
          <a:ln/>
        </p:spPr>
        <p:txBody>
          <a:bodyPr wrap="none" lIns="0" tIns="0" rIns="0" bIns="0" rtlCol="0" anchor="t"/>
          <a:lstStyle/>
          <a:p>
            <a:pPr marL="0" indent="0" algn="l">
              <a:lnSpc>
                <a:spcPct val="104000"/>
              </a:lnSpc>
              <a:buNone/>
            </a:pPr>
            <a:r>
              <a:rPr lang="en-US" sz="1250" b="1" dirty="0">
                <a:solidFill>
                  <a:srgbClr val="272525"/>
                </a:solidFill>
                <a:latin typeface="Petrona Bold" pitchFamily="34" charset="0"/>
                <a:ea typeface="Petrona Bold" pitchFamily="34" charset="-122"/>
                <a:cs typeface="Petrona Bold" pitchFamily="34" charset="-120"/>
              </a:rPr>
              <a:t>Mobility Support</a:t>
            </a:r>
            <a:endParaRPr lang="en-US" sz="1250" dirty="0"/>
          </a:p>
        </p:txBody>
      </p:sp>
      <p:sp>
        <p:nvSpPr>
          <p:cNvPr id="12" name="Text 10"/>
          <p:cNvSpPr/>
          <p:nvPr/>
        </p:nvSpPr>
        <p:spPr>
          <a:xfrm>
            <a:off x="624855" y="3467174"/>
            <a:ext cx="3756422" cy="396925"/>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272525"/>
                </a:solidFill>
                <a:latin typeface="Inter" pitchFamily="34" charset="0"/>
                <a:ea typeface="Inter" pitchFamily="34" charset="-122"/>
                <a:cs typeface="Inter" pitchFamily="34" charset="-120"/>
              </a:rPr>
              <a:t>Help with movement and physical assistance for seniors who need it.</a:t>
            </a:r>
            <a:endParaRPr lang="en-US" sz="950" dirty="0"/>
          </a:p>
        </p:txBody>
      </p:sp>
      <p:sp>
        <p:nvSpPr>
          <p:cNvPr id="13" name="Shape 11"/>
          <p:cNvSpPr/>
          <p:nvPr/>
        </p:nvSpPr>
        <p:spPr>
          <a:xfrm>
            <a:off x="4633987" y="3060502"/>
            <a:ext cx="4013895" cy="932334"/>
          </a:xfrm>
          <a:prstGeom prst="roundRect">
            <a:avLst>
              <a:gd name="adj" fmla="val 5588"/>
            </a:avLst>
          </a:prstGeom>
          <a:solidFill>
            <a:srgbClr val="CCEEFF"/>
          </a:solidFill>
          <a:ln w="4763">
            <a:solidFill>
              <a:srgbClr val="B2D4E5"/>
            </a:solidFill>
            <a:prstDash val="solid"/>
          </a:ln>
        </p:spPr>
      </p:sp>
      <p:sp>
        <p:nvSpPr>
          <p:cNvPr id="14" name="Text 12"/>
          <p:cNvSpPr/>
          <p:nvPr/>
        </p:nvSpPr>
        <p:spPr>
          <a:xfrm>
            <a:off x="4762723" y="3189238"/>
            <a:ext cx="3756422" cy="203522"/>
          </a:xfrm>
          <a:prstGeom prst="rect">
            <a:avLst/>
          </a:prstGeom>
          <a:noFill/>
          <a:ln/>
        </p:spPr>
        <p:txBody>
          <a:bodyPr wrap="none" lIns="0" tIns="0" rIns="0" bIns="0" rtlCol="0" anchor="t"/>
          <a:lstStyle/>
          <a:p>
            <a:pPr marL="0" indent="0" algn="l">
              <a:lnSpc>
                <a:spcPct val="104000"/>
              </a:lnSpc>
              <a:buNone/>
            </a:pPr>
            <a:r>
              <a:rPr lang="en-US" sz="1250" b="1" dirty="0">
                <a:solidFill>
                  <a:srgbClr val="272525"/>
                </a:solidFill>
                <a:latin typeface="Petrona Bold" pitchFamily="34" charset="0"/>
                <a:ea typeface="Petrona Bold" pitchFamily="34" charset="-122"/>
                <a:cs typeface="Petrona Bold" pitchFamily="34" charset="-120"/>
              </a:rPr>
              <a:t>Meal Preparation</a:t>
            </a:r>
            <a:endParaRPr lang="en-US" sz="1250" dirty="0"/>
          </a:p>
        </p:txBody>
      </p:sp>
      <p:sp>
        <p:nvSpPr>
          <p:cNvPr id="15" name="Text 13"/>
          <p:cNvSpPr/>
          <p:nvPr/>
        </p:nvSpPr>
        <p:spPr>
          <a:xfrm>
            <a:off x="4762723" y="3467174"/>
            <a:ext cx="3756422" cy="396925"/>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272525"/>
                </a:solidFill>
                <a:latin typeface="Inter" pitchFamily="34" charset="0"/>
                <a:ea typeface="Inter" pitchFamily="34" charset="-122"/>
                <a:cs typeface="Inter" pitchFamily="34" charset="-120"/>
              </a:rPr>
              <a:t>Nutritious meal planning and cooking tailored to dietary needs and preferences.</a:t>
            </a:r>
            <a:endParaRPr lang="en-US" sz="950" dirty="0"/>
          </a:p>
        </p:txBody>
      </p:sp>
      <p:sp>
        <p:nvSpPr>
          <p:cNvPr id="16" name="Text 14"/>
          <p:cNvSpPr/>
          <p:nvPr/>
        </p:nvSpPr>
        <p:spPr>
          <a:xfrm>
            <a:off x="496119" y="4132362"/>
            <a:ext cx="8608963" cy="198462"/>
          </a:xfrm>
          <a:prstGeom prst="rect">
            <a:avLst/>
          </a:prstGeom>
          <a:noFill/>
          <a:ln/>
        </p:spPr>
        <p:txBody>
          <a:bodyPr wrap="none" lIns="0" tIns="0" rIns="0" bIns="0" rtlCol="0" anchor="t"/>
          <a:lstStyle/>
          <a:p>
            <a:pPr marL="0" indent="0" algn="l">
              <a:lnSpc>
                <a:spcPct val="133000"/>
              </a:lnSpc>
              <a:buNone/>
            </a:pPr>
            <a:r>
              <a:rPr lang="en-US" sz="950" dirty="0">
                <a:solidFill>
                  <a:srgbClr val="272525"/>
                </a:solidFill>
                <a:latin typeface="Inter" pitchFamily="34" charset="0"/>
                <a:ea typeface="Inter" pitchFamily="34" charset="-122"/>
                <a:cs typeface="Inter" pitchFamily="34" charset="-120"/>
              </a:rPr>
              <a:t>Reliable aged care providers in Riverwood can meet a wide variety of needs, becoming trusted companions for seniors and their families.</a:t>
            </a:r>
            <a:endParaRPr lang="en-US" sz="9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496119" y="812676"/>
            <a:ext cx="8151763" cy="407045"/>
          </a:xfrm>
          <a:prstGeom prst="rect">
            <a:avLst/>
          </a:prstGeom>
          <a:noFill/>
          <a:ln/>
        </p:spPr>
        <p:txBody>
          <a:bodyPr wrap="none" lIns="0" tIns="0" rIns="0" bIns="0" rtlCol="0" anchor="t"/>
          <a:lstStyle/>
          <a:p>
            <a:pPr marL="0" indent="0" algn="l">
              <a:lnSpc>
                <a:spcPct val="104000"/>
              </a:lnSpc>
              <a:buNone/>
            </a:pPr>
            <a:r>
              <a:rPr lang="en-US" sz="2550" b="1" dirty="0">
                <a:solidFill>
                  <a:srgbClr val="000000"/>
                </a:solidFill>
                <a:latin typeface="Petrona Bold" pitchFamily="34" charset="0"/>
                <a:ea typeface="Petrona Bold" pitchFamily="34" charset="-122"/>
                <a:cs typeface="Petrona Bold" pitchFamily="34" charset="-120"/>
              </a:rPr>
              <a:t>Assess the Range of Services</a:t>
            </a:r>
            <a:endParaRPr lang="en-US" sz="2550" dirty="0"/>
          </a:p>
        </p:txBody>
      </p:sp>
      <p:sp>
        <p:nvSpPr>
          <p:cNvPr id="3" name="Text 1"/>
          <p:cNvSpPr/>
          <p:nvPr/>
        </p:nvSpPr>
        <p:spPr>
          <a:xfrm>
            <a:off x="496119" y="1467743"/>
            <a:ext cx="8151763" cy="396925"/>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272525"/>
                </a:solidFill>
                <a:latin typeface="Inter" pitchFamily="34" charset="0"/>
                <a:ea typeface="Inter" pitchFamily="34" charset="-122"/>
                <a:cs typeface="Inter" pitchFamily="34" charset="-120"/>
              </a:rPr>
              <a:t>Seniors' needs vary widely — from simple personal assistance to complex medical support. The best agencies offer a wide variety of services to meet those different needs.</a:t>
            </a:r>
            <a:endParaRPr lang="en-US" sz="950" dirty="0"/>
          </a:p>
        </p:txBody>
      </p:sp>
      <p:sp>
        <p:nvSpPr>
          <p:cNvPr id="4" name="Shape 2"/>
          <p:cNvSpPr/>
          <p:nvPr/>
        </p:nvSpPr>
        <p:spPr>
          <a:xfrm>
            <a:off x="496119" y="2004194"/>
            <a:ext cx="4013895" cy="932334"/>
          </a:xfrm>
          <a:prstGeom prst="roundRect">
            <a:avLst>
              <a:gd name="adj" fmla="val 5588"/>
            </a:avLst>
          </a:prstGeom>
          <a:solidFill>
            <a:srgbClr val="CCEEFF"/>
          </a:solidFill>
          <a:ln w="4763">
            <a:solidFill>
              <a:srgbClr val="B2D4E5"/>
            </a:solidFill>
            <a:prstDash val="solid"/>
          </a:ln>
        </p:spPr>
      </p:sp>
      <p:sp>
        <p:nvSpPr>
          <p:cNvPr id="5" name="Text 3"/>
          <p:cNvSpPr/>
          <p:nvPr/>
        </p:nvSpPr>
        <p:spPr>
          <a:xfrm>
            <a:off x="624855" y="2132930"/>
            <a:ext cx="3756422" cy="203522"/>
          </a:xfrm>
          <a:prstGeom prst="rect">
            <a:avLst/>
          </a:prstGeom>
          <a:noFill/>
          <a:ln/>
        </p:spPr>
        <p:txBody>
          <a:bodyPr wrap="none" lIns="0" tIns="0" rIns="0" bIns="0" rtlCol="0" anchor="t"/>
          <a:lstStyle/>
          <a:p>
            <a:pPr marL="0" indent="0" algn="l">
              <a:lnSpc>
                <a:spcPct val="104000"/>
              </a:lnSpc>
              <a:buNone/>
            </a:pPr>
            <a:r>
              <a:rPr lang="en-US" sz="1250" b="1" dirty="0">
                <a:solidFill>
                  <a:srgbClr val="272525"/>
                </a:solidFill>
                <a:latin typeface="Petrona Bold" pitchFamily="34" charset="0"/>
                <a:ea typeface="Petrona Bold" pitchFamily="34" charset="-122"/>
                <a:cs typeface="Petrona Bold" pitchFamily="34" charset="-120"/>
              </a:rPr>
              <a:t>Personal Care</a:t>
            </a:r>
            <a:endParaRPr lang="en-US" sz="1250" dirty="0"/>
          </a:p>
        </p:txBody>
      </p:sp>
      <p:sp>
        <p:nvSpPr>
          <p:cNvPr id="6" name="Text 4"/>
          <p:cNvSpPr/>
          <p:nvPr/>
        </p:nvSpPr>
        <p:spPr>
          <a:xfrm>
            <a:off x="624855" y="2410867"/>
            <a:ext cx="3756422" cy="396925"/>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272525"/>
                </a:solidFill>
                <a:latin typeface="Inter" pitchFamily="34" charset="0"/>
                <a:ea typeface="Inter" pitchFamily="34" charset="-122"/>
                <a:cs typeface="Inter" pitchFamily="34" charset="-120"/>
              </a:rPr>
              <a:t>Assistance with daily routines and personal hygiene to help seniors maintain comfort and dignity.</a:t>
            </a:r>
            <a:endParaRPr lang="en-US" sz="950" dirty="0"/>
          </a:p>
        </p:txBody>
      </p:sp>
      <p:sp>
        <p:nvSpPr>
          <p:cNvPr id="7" name="Shape 5"/>
          <p:cNvSpPr/>
          <p:nvPr/>
        </p:nvSpPr>
        <p:spPr>
          <a:xfrm>
            <a:off x="4633987" y="2004194"/>
            <a:ext cx="4013895" cy="932334"/>
          </a:xfrm>
          <a:prstGeom prst="roundRect">
            <a:avLst>
              <a:gd name="adj" fmla="val 5588"/>
            </a:avLst>
          </a:prstGeom>
          <a:solidFill>
            <a:srgbClr val="CCEEFF"/>
          </a:solidFill>
          <a:ln w="4763">
            <a:solidFill>
              <a:srgbClr val="B2D4E5"/>
            </a:solidFill>
            <a:prstDash val="solid"/>
          </a:ln>
        </p:spPr>
      </p:sp>
      <p:sp>
        <p:nvSpPr>
          <p:cNvPr id="8" name="Text 6"/>
          <p:cNvSpPr/>
          <p:nvPr/>
        </p:nvSpPr>
        <p:spPr>
          <a:xfrm>
            <a:off x="4762723" y="2132930"/>
            <a:ext cx="3756422" cy="203522"/>
          </a:xfrm>
          <a:prstGeom prst="rect">
            <a:avLst/>
          </a:prstGeom>
          <a:noFill/>
          <a:ln/>
        </p:spPr>
        <p:txBody>
          <a:bodyPr wrap="none" lIns="0" tIns="0" rIns="0" bIns="0" rtlCol="0" anchor="t"/>
          <a:lstStyle/>
          <a:p>
            <a:pPr marL="0" indent="0" algn="l">
              <a:lnSpc>
                <a:spcPct val="104000"/>
              </a:lnSpc>
              <a:buNone/>
            </a:pPr>
            <a:r>
              <a:rPr lang="en-US" sz="1250" b="1" dirty="0">
                <a:solidFill>
                  <a:srgbClr val="272525"/>
                </a:solidFill>
                <a:latin typeface="Petrona Bold" pitchFamily="34" charset="0"/>
                <a:ea typeface="Petrona Bold" pitchFamily="34" charset="-122"/>
                <a:cs typeface="Petrona Bold" pitchFamily="34" charset="-120"/>
              </a:rPr>
              <a:t>Housekeeping</a:t>
            </a:r>
            <a:endParaRPr lang="en-US" sz="1250" dirty="0"/>
          </a:p>
        </p:txBody>
      </p:sp>
      <p:sp>
        <p:nvSpPr>
          <p:cNvPr id="9" name="Text 7"/>
          <p:cNvSpPr/>
          <p:nvPr/>
        </p:nvSpPr>
        <p:spPr>
          <a:xfrm>
            <a:off x="4762723" y="2410867"/>
            <a:ext cx="3756422" cy="396925"/>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272525"/>
                </a:solidFill>
                <a:latin typeface="Inter" pitchFamily="34" charset="0"/>
                <a:ea typeface="Inter" pitchFamily="34" charset="-122"/>
                <a:cs typeface="Inter" pitchFamily="34" charset="-120"/>
              </a:rPr>
              <a:t>Home maintenance and cleaning services to keep living spaces safe and comfortable.</a:t>
            </a:r>
            <a:endParaRPr lang="en-US" sz="950" dirty="0"/>
          </a:p>
        </p:txBody>
      </p:sp>
      <p:sp>
        <p:nvSpPr>
          <p:cNvPr id="10" name="Shape 8"/>
          <p:cNvSpPr/>
          <p:nvPr/>
        </p:nvSpPr>
        <p:spPr>
          <a:xfrm>
            <a:off x="496119" y="3060502"/>
            <a:ext cx="4013895" cy="932334"/>
          </a:xfrm>
          <a:prstGeom prst="roundRect">
            <a:avLst>
              <a:gd name="adj" fmla="val 5588"/>
            </a:avLst>
          </a:prstGeom>
          <a:solidFill>
            <a:srgbClr val="CCEEFF"/>
          </a:solidFill>
          <a:ln w="4763">
            <a:solidFill>
              <a:srgbClr val="B2D4E5"/>
            </a:solidFill>
            <a:prstDash val="solid"/>
          </a:ln>
        </p:spPr>
      </p:sp>
      <p:sp>
        <p:nvSpPr>
          <p:cNvPr id="11" name="Text 9"/>
          <p:cNvSpPr/>
          <p:nvPr/>
        </p:nvSpPr>
        <p:spPr>
          <a:xfrm>
            <a:off x="624855" y="3189238"/>
            <a:ext cx="3756422" cy="203522"/>
          </a:xfrm>
          <a:prstGeom prst="rect">
            <a:avLst/>
          </a:prstGeom>
          <a:noFill/>
          <a:ln/>
        </p:spPr>
        <p:txBody>
          <a:bodyPr wrap="none" lIns="0" tIns="0" rIns="0" bIns="0" rtlCol="0" anchor="t"/>
          <a:lstStyle/>
          <a:p>
            <a:pPr marL="0" indent="0" algn="l">
              <a:lnSpc>
                <a:spcPct val="104000"/>
              </a:lnSpc>
              <a:buNone/>
            </a:pPr>
            <a:r>
              <a:rPr lang="en-US" sz="1250" b="1" dirty="0">
                <a:solidFill>
                  <a:srgbClr val="272525"/>
                </a:solidFill>
                <a:latin typeface="Petrona Bold" pitchFamily="34" charset="0"/>
                <a:ea typeface="Petrona Bold" pitchFamily="34" charset="-122"/>
                <a:cs typeface="Petrona Bold" pitchFamily="34" charset="-120"/>
              </a:rPr>
              <a:t>Mobility Support</a:t>
            </a:r>
            <a:endParaRPr lang="en-US" sz="1250" dirty="0"/>
          </a:p>
        </p:txBody>
      </p:sp>
      <p:sp>
        <p:nvSpPr>
          <p:cNvPr id="12" name="Text 10"/>
          <p:cNvSpPr/>
          <p:nvPr/>
        </p:nvSpPr>
        <p:spPr>
          <a:xfrm>
            <a:off x="624855" y="3467174"/>
            <a:ext cx="3756422" cy="396925"/>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272525"/>
                </a:solidFill>
                <a:latin typeface="Inter" pitchFamily="34" charset="0"/>
                <a:ea typeface="Inter" pitchFamily="34" charset="-122"/>
                <a:cs typeface="Inter" pitchFamily="34" charset="-120"/>
              </a:rPr>
              <a:t>Help with movement and physical assistance for seniors who need it.</a:t>
            </a:r>
            <a:endParaRPr lang="en-US" sz="950" dirty="0"/>
          </a:p>
        </p:txBody>
      </p:sp>
      <p:sp>
        <p:nvSpPr>
          <p:cNvPr id="13" name="Shape 11"/>
          <p:cNvSpPr/>
          <p:nvPr/>
        </p:nvSpPr>
        <p:spPr>
          <a:xfrm>
            <a:off x="4633987" y="3060502"/>
            <a:ext cx="4013895" cy="932334"/>
          </a:xfrm>
          <a:prstGeom prst="roundRect">
            <a:avLst>
              <a:gd name="adj" fmla="val 5588"/>
            </a:avLst>
          </a:prstGeom>
          <a:solidFill>
            <a:srgbClr val="CCEEFF"/>
          </a:solidFill>
          <a:ln w="4763">
            <a:solidFill>
              <a:srgbClr val="B2D4E5"/>
            </a:solidFill>
            <a:prstDash val="solid"/>
          </a:ln>
        </p:spPr>
      </p:sp>
      <p:sp>
        <p:nvSpPr>
          <p:cNvPr id="14" name="Text 12"/>
          <p:cNvSpPr/>
          <p:nvPr/>
        </p:nvSpPr>
        <p:spPr>
          <a:xfrm>
            <a:off x="4762723" y="3189238"/>
            <a:ext cx="3756422" cy="203522"/>
          </a:xfrm>
          <a:prstGeom prst="rect">
            <a:avLst/>
          </a:prstGeom>
          <a:noFill/>
          <a:ln/>
        </p:spPr>
        <p:txBody>
          <a:bodyPr wrap="none" lIns="0" tIns="0" rIns="0" bIns="0" rtlCol="0" anchor="t"/>
          <a:lstStyle/>
          <a:p>
            <a:pPr marL="0" indent="0" algn="l">
              <a:lnSpc>
                <a:spcPct val="104000"/>
              </a:lnSpc>
              <a:buNone/>
            </a:pPr>
            <a:r>
              <a:rPr lang="en-US" sz="1250" b="1" dirty="0">
                <a:solidFill>
                  <a:srgbClr val="272525"/>
                </a:solidFill>
                <a:latin typeface="Petrona Bold" pitchFamily="34" charset="0"/>
                <a:ea typeface="Petrona Bold" pitchFamily="34" charset="-122"/>
                <a:cs typeface="Petrona Bold" pitchFamily="34" charset="-120"/>
              </a:rPr>
              <a:t>Meal Preparation</a:t>
            </a:r>
            <a:endParaRPr lang="en-US" sz="1250" dirty="0"/>
          </a:p>
        </p:txBody>
      </p:sp>
      <p:sp>
        <p:nvSpPr>
          <p:cNvPr id="15" name="Text 13"/>
          <p:cNvSpPr/>
          <p:nvPr/>
        </p:nvSpPr>
        <p:spPr>
          <a:xfrm>
            <a:off x="4762723" y="3467174"/>
            <a:ext cx="3756422" cy="396925"/>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272525"/>
                </a:solidFill>
                <a:latin typeface="Inter" pitchFamily="34" charset="0"/>
                <a:ea typeface="Inter" pitchFamily="34" charset="-122"/>
                <a:cs typeface="Inter" pitchFamily="34" charset="-120"/>
              </a:rPr>
              <a:t>Nutritious meal planning and cooking tailored to dietary needs and preferences.</a:t>
            </a:r>
            <a:endParaRPr lang="en-US" sz="950" dirty="0"/>
          </a:p>
        </p:txBody>
      </p:sp>
      <p:sp>
        <p:nvSpPr>
          <p:cNvPr id="16" name="Text 14"/>
          <p:cNvSpPr/>
          <p:nvPr/>
        </p:nvSpPr>
        <p:spPr>
          <a:xfrm>
            <a:off x="496119" y="4132362"/>
            <a:ext cx="8608963" cy="198462"/>
          </a:xfrm>
          <a:prstGeom prst="rect">
            <a:avLst/>
          </a:prstGeom>
          <a:noFill/>
          <a:ln/>
        </p:spPr>
        <p:txBody>
          <a:bodyPr wrap="none" lIns="0" tIns="0" rIns="0" bIns="0" rtlCol="0" anchor="t"/>
          <a:lstStyle/>
          <a:p>
            <a:pPr marL="0" indent="0" algn="l">
              <a:lnSpc>
                <a:spcPct val="133000"/>
              </a:lnSpc>
              <a:buNone/>
            </a:pPr>
            <a:r>
              <a:rPr lang="en-US" sz="950" dirty="0">
                <a:solidFill>
                  <a:srgbClr val="272525"/>
                </a:solidFill>
                <a:latin typeface="Inter" pitchFamily="34" charset="0"/>
                <a:ea typeface="Inter" pitchFamily="34" charset="-122"/>
                <a:cs typeface="Inter" pitchFamily="34" charset="-120"/>
              </a:rPr>
              <a:t>Reliable </a:t>
            </a:r>
            <a:r>
              <a:rPr lang="en-US" sz="950" b="1" u="sng" dirty="0">
                <a:solidFill>
                  <a:srgbClr val="007EBD"/>
                </a:solidFill>
                <a:latin typeface="Inter Bold" pitchFamily="34" charset="0"/>
                <a:ea typeface="Inter Bold" pitchFamily="34" charset="-122"/>
                <a:cs typeface="Inter Bold" pitchFamily="34" charset="-120"/>
                <a:hlinkClick r:id="rId3">
                  <a:extLst>
                    <a:ext uri="{A12FA001-AC4F-418D-AE19-62706E023703}">
                      <ahyp:hlinkClr xmlns:ahyp="http://schemas.microsoft.com/office/drawing/2018/hyperlinkcolor" val="tx"/>
                    </a:ext>
                  </a:extLst>
                </a:hlinkClick>
              </a:rPr>
              <a:t>aged care providers in Riverwood</a:t>
            </a:r>
            <a:r>
              <a:rPr lang="en-US" sz="950" dirty="0">
                <a:solidFill>
                  <a:srgbClr val="272525"/>
                </a:solidFill>
                <a:latin typeface="Inter" pitchFamily="34" charset="0"/>
                <a:ea typeface="Inter" pitchFamily="34" charset="-122"/>
                <a:cs typeface="Inter" pitchFamily="34" charset="-120"/>
              </a:rPr>
              <a:t> can meet a wide variety of needs, becoming trusted companions for seniors and their families.</a:t>
            </a:r>
            <a:endParaRPr lang="en-US" sz="9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429000" cy="5143500"/>
          </a:xfrm>
          <a:prstGeom prst="rect">
            <a:avLst/>
          </a:prstGeom>
        </p:spPr>
      </p:pic>
      <p:sp>
        <p:nvSpPr>
          <p:cNvPr id="3" name="Text 0"/>
          <p:cNvSpPr/>
          <p:nvPr/>
        </p:nvSpPr>
        <p:spPr>
          <a:xfrm>
            <a:off x="3925119" y="795114"/>
            <a:ext cx="4722763" cy="407045"/>
          </a:xfrm>
          <a:prstGeom prst="rect">
            <a:avLst/>
          </a:prstGeom>
          <a:noFill/>
          <a:ln/>
        </p:spPr>
        <p:txBody>
          <a:bodyPr wrap="none" lIns="0" tIns="0" rIns="0" bIns="0" rtlCol="0" anchor="t"/>
          <a:lstStyle/>
          <a:p>
            <a:pPr marL="0" indent="0" algn="l">
              <a:lnSpc>
                <a:spcPct val="104000"/>
              </a:lnSpc>
              <a:buNone/>
            </a:pPr>
            <a:r>
              <a:rPr lang="en-US" sz="2550" b="1" dirty="0">
                <a:solidFill>
                  <a:srgbClr val="000000"/>
                </a:solidFill>
                <a:latin typeface="Petrona Bold" pitchFamily="34" charset="0"/>
                <a:ea typeface="Petrona Bold" pitchFamily="34" charset="-122"/>
                <a:cs typeface="Petrona Bold" pitchFamily="34" charset="-120"/>
              </a:rPr>
              <a:t>Authentic, Individual Care</a:t>
            </a:r>
            <a:endParaRPr lang="en-US" sz="2550" dirty="0"/>
          </a:p>
        </p:txBody>
      </p:sp>
      <p:sp>
        <p:nvSpPr>
          <p:cNvPr id="4" name="Text 1"/>
          <p:cNvSpPr/>
          <p:nvPr/>
        </p:nvSpPr>
        <p:spPr>
          <a:xfrm>
            <a:off x="3925119" y="1388194"/>
            <a:ext cx="4722763" cy="595387"/>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272525"/>
                </a:solidFill>
                <a:latin typeface="Inter" pitchFamily="34" charset="0"/>
                <a:ea typeface="Inter" pitchFamily="34" charset="-122"/>
                <a:cs typeface="Inter" pitchFamily="34" charset="-120"/>
              </a:rPr>
              <a:t>Avoid agencies that offer one-size-fits-all solutions. Leading senior care providers in Riverwood take the time to truly get to know each person — their routines, preferences, health needs, hobbies, and what matters most to them.</a:t>
            </a:r>
            <a:endParaRPr lang="en-US" sz="950" dirty="0"/>
          </a:p>
        </p:txBody>
      </p:sp>
      <p:pic>
        <p:nvPicPr>
          <p:cNvPr id="5" name="Image 1"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925119" y="2123108"/>
            <a:ext cx="4722763" cy="951384"/>
          </a:xfrm>
          <a:prstGeom prst="rect">
            <a:avLst/>
          </a:prstGeom>
        </p:spPr>
      </p:pic>
      <p:sp>
        <p:nvSpPr>
          <p:cNvPr id="6" name="Text 2"/>
          <p:cNvSpPr/>
          <p:nvPr/>
        </p:nvSpPr>
        <p:spPr>
          <a:xfrm>
            <a:off x="4120530" y="2261369"/>
            <a:ext cx="4389090" cy="203522"/>
          </a:xfrm>
          <a:prstGeom prst="rect">
            <a:avLst/>
          </a:prstGeom>
          <a:noFill/>
          <a:ln/>
        </p:spPr>
        <p:txBody>
          <a:bodyPr wrap="none" lIns="0" tIns="0" rIns="0" bIns="0" rtlCol="0" anchor="t"/>
          <a:lstStyle/>
          <a:p>
            <a:pPr marL="0" indent="0" algn="l">
              <a:lnSpc>
                <a:spcPct val="104000"/>
              </a:lnSpc>
              <a:buNone/>
            </a:pPr>
            <a:r>
              <a:rPr lang="en-US" sz="1250" b="1" dirty="0">
                <a:solidFill>
                  <a:srgbClr val="272525"/>
                </a:solidFill>
                <a:latin typeface="Petrona Bold" pitchFamily="34" charset="0"/>
                <a:ea typeface="Petrona Bold" pitchFamily="34" charset="-122"/>
                <a:cs typeface="Petrona Bold" pitchFamily="34" charset="-120"/>
              </a:rPr>
              <a:t>Personalized Care Plans</a:t>
            </a:r>
            <a:endParaRPr lang="en-US" sz="1250" dirty="0"/>
          </a:p>
        </p:txBody>
      </p:sp>
      <p:sp>
        <p:nvSpPr>
          <p:cNvPr id="7" name="Text 3"/>
          <p:cNvSpPr/>
          <p:nvPr/>
        </p:nvSpPr>
        <p:spPr>
          <a:xfrm>
            <a:off x="4120530" y="2539305"/>
            <a:ext cx="4389090" cy="396925"/>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272525"/>
                </a:solidFill>
                <a:latin typeface="Inter" pitchFamily="34" charset="0"/>
                <a:ea typeface="Inter" pitchFamily="34" charset="-122"/>
                <a:cs typeface="Inter" pitchFamily="34" charset="-120"/>
              </a:rPr>
              <a:t>The best providers build a care plan tailored specifically to each individual and their family — not a standard template applied to everyone.</a:t>
            </a:r>
            <a:endParaRPr lang="en-US" sz="950" dirty="0"/>
          </a:p>
        </p:txBody>
      </p:sp>
      <p:pic>
        <p:nvPicPr>
          <p:cNvPr id="8" name="Image 2" descr="preencoded.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925119" y="3198465"/>
            <a:ext cx="4722763" cy="1149846"/>
          </a:xfrm>
          <a:prstGeom prst="rect">
            <a:avLst/>
          </a:prstGeom>
        </p:spPr>
      </p:pic>
      <p:sp>
        <p:nvSpPr>
          <p:cNvPr id="9" name="Text 4"/>
          <p:cNvSpPr/>
          <p:nvPr/>
        </p:nvSpPr>
        <p:spPr>
          <a:xfrm>
            <a:off x="4120530" y="3336727"/>
            <a:ext cx="4389090" cy="203522"/>
          </a:xfrm>
          <a:prstGeom prst="rect">
            <a:avLst/>
          </a:prstGeom>
          <a:noFill/>
          <a:ln/>
        </p:spPr>
        <p:txBody>
          <a:bodyPr wrap="none" lIns="0" tIns="0" rIns="0" bIns="0" rtlCol="0" anchor="t"/>
          <a:lstStyle/>
          <a:p>
            <a:pPr marL="0" indent="0" algn="l">
              <a:lnSpc>
                <a:spcPct val="104000"/>
              </a:lnSpc>
              <a:buNone/>
            </a:pPr>
            <a:r>
              <a:rPr lang="en-US" sz="1250" b="1" dirty="0">
                <a:solidFill>
                  <a:srgbClr val="272525"/>
                </a:solidFill>
                <a:latin typeface="Petrona Bold" pitchFamily="34" charset="0"/>
                <a:ea typeface="Petrona Bold" pitchFamily="34" charset="-122"/>
                <a:cs typeface="Petrona Bold" pitchFamily="34" charset="-120"/>
              </a:rPr>
              <a:t>Understanding What Matters</a:t>
            </a:r>
            <a:endParaRPr lang="en-US" sz="1250" dirty="0"/>
          </a:p>
        </p:txBody>
      </p:sp>
      <p:sp>
        <p:nvSpPr>
          <p:cNvPr id="10" name="Text 5"/>
          <p:cNvSpPr/>
          <p:nvPr/>
        </p:nvSpPr>
        <p:spPr>
          <a:xfrm>
            <a:off x="4120530" y="3614663"/>
            <a:ext cx="4389090" cy="595387"/>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272525"/>
                </a:solidFill>
                <a:latin typeface="Inter" pitchFamily="34" charset="0"/>
                <a:ea typeface="Inter" pitchFamily="34" charset="-122"/>
                <a:cs typeface="Inter" pitchFamily="34" charset="-120"/>
              </a:rPr>
              <a:t>Quality caregivers learn about seniors' daily routines, personal preferences, health requirements, and hobbies to deliver care that feels genuine and meaningful.</a:t>
            </a:r>
            <a:endParaRPr lang="en-US" sz="9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496119" y="1243236"/>
            <a:ext cx="8151763" cy="407045"/>
          </a:xfrm>
          <a:prstGeom prst="rect">
            <a:avLst/>
          </a:prstGeom>
          <a:noFill/>
          <a:ln/>
        </p:spPr>
        <p:txBody>
          <a:bodyPr wrap="none" lIns="0" tIns="0" rIns="0" bIns="0" rtlCol="0" anchor="t"/>
          <a:lstStyle/>
          <a:p>
            <a:pPr marL="0" indent="0" algn="l">
              <a:lnSpc>
                <a:spcPct val="104000"/>
              </a:lnSpc>
              <a:buNone/>
            </a:pPr>
            <a:r>
              <a:rPr lang="en-US" sz="2550" b="1" dirty="0">
                <a:solidFill>
                  <a:srgbClr val="000000"/>
                </a:solidFill>
                <a:latin typeface="Petrona Bold" pitchFamily="34" charset="0"/>
                <a:ea typeface="Petrona Bold" pitchFamily="34" charset="-122"/>
                <a:cs typeface="Petrona Bold" pitchFamily="34" charset="-120"/>
              </a:rPr>
              <a:t>Discipline, Compassion &amp; Reputation</a:t>
            </a:r>
            <a:endParaRPr lang="en-US" sz="2550" dirty="0"/>
          </a:p>
        </p:txBody>
      </p:sp>
      <p:sp>
        <p:nvSpPr>
          <p:cNvPr id="3" name="Shape 1"/>
          <p:cNvSpPr/>
          <p:nvPr/>
        </p:nvSpPr>
        <p:spPr>
          <a:xfrm>
            <a:off x="406822" y="1836316"/>
            <a:ext cx="4103191" cy="2063948"/>
          </a:xfrm>
          <a:prstGeom prst="roundRect">
            <a:avLst>
              <a:gd name="adj" fmla="val 4327"/>
            </a:avLst>
          </a:prstGeom>
          <a:solidFill>
            <a:srgbClr val="007EBD">
              <a:alpha val="95000"/>
            </a:srgbClr>
          </a:solidFill>
          <a:ln/>
        </p:spPr>
      </p:sp>
      <p:sp>
        <p:nvSpPr>
          <p:cNvPr id="4" name="Text 2"/>
          <p:cNvSpPr/>
          <p:nvPr/>
        </p:nvSpPr>
        <p:spPr>
          <a:xfrm>
            <a:off x="530796" y="1960290"/>
            <a:ext cx="3855244" cy="203522"/>
          </a:xfrm>
          <a:prstGeom prst="rect">
            <a:avLst/>
          </a:prstGeom>
          <a:noFill/>
          <a:ln/>
        </p:spPr>
        <p:txBody>
          <a:bodyPr wrap="none" lIns="0" tIns="0" rIns="0" bIns="0" rtlCol="0" anchor="t"/>
          <a:lstStyle/>
          <a:p>
            <a:pPr marL="0" indent="0" algn="l">
              <a:lnSpc>
                <a:spcPct val="104000"/>
              </a:lnSpc>
              <a:buNone/>
            </a:pPr>
            <a:r>
              <a:rPr lang="en-US" sz="1250" b="1" dirty="0">
                <a:solidFill>
                  <a:srgbClr val="000000"/>
                </a:solidFill>
                <a:latin typeface="Petrona Bold" pitchFamily="34" charset="0"/>
                <a:ea typeface="Petrona Bold" pitchFamily="34" charset="-122"/>
                <a:cs typeface="Petrona Bold" pitchFamily="34" charset="-120"/>
              </a:rPr>
              <a:t>Discipline &amp; Compassion</a:t>
            </a:r>
            <a:endParaRPr lang="en-US" sz="1250" dirty="0"/>
          </a:p>
        </p:txBody>
      </p:sp>
      <p:sp>
        <p:nvSpPr>
          <p:cNvPr id="5" name="Text 3"/>
          <p:cNvSpPr/>
          <p:nvPr/>
        </p:nvSpPr>
        <p:spPr>
          <a:xfrm>
            <a:off x="530796" y="2287786"/>
            <a:ext cx="3855244" cy="793849"/>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000000"/>
                </a:solidFill>
                <a:latin typeface="Inter" pitchFamily="34" charset="0"/>
                <a:ea typeface="Inter" pitchFamily="34" charset="-122"/>
                <a:cs typeface="Inter" pitchFamily="34" charset="-120"/>
              </a:rPr>
              <a:t>You can expect high discipline from renowned elderly support services. Their compassion will make you feel comfortable, and they will show high commitment to making you happy and healthy.</a:t>
            </a:r>
            <a:endParaRPr lang="en-US" sz="950" dirty="0"/>
          </a:p>
        </p:txBody>
      </p:sp>
      <p:sp>
        <p:nvSpPr>
          <p:cNvPr id="6" name="Text 4"/>
          <p:cNvSpPr/>
          <p:nvPr/>
        </p:nvSpPr>
        <p:spPr>
          <a:xfrm>
            <a:off x="4728046" y="1960290"/>
            <a:ext cx="3924598" cy="203522"/>
          </a:xfrm>
          <a:prstGeom prst="rect">
            <a:avLst/>
          </a:prstGeom>
          <a:noFill/>
          <a:ln/>
        </p:spPr>
        <p:txBody>
          <a:bodyPr wrap="none" lIns="0" tIns="0" rIns="0" bIns="0" rtlCol="0" anchor="t"/>
          <a:lstStyle/>
          <a:p>
            <a:pPr marL="0" indent="0" algn="l">
              <a:lnSpc>
                <a:spcPct val="104000"/>
              </a:lnSpc>
              <a:buNone/>
            </a:pPr>
            <a:r>
              <a:rPr lang="en-US" sz="1250" b="1" dirty="0">
                <a:solidFill>
                  <a:srgbClr val="000000"/>
                </a:solidFill>
                <a:latin typeface="Petrona Bold" pitchFamily="34" charset="0"/>
                <a:ea typeface="Petrona Bold" pitchFamily="34" charset="-122"/>
                <a:cs typeface="Petrona Bold" pitchFamily="34" charset="-120"/>
              </a:rPr>
              <a:t>Select an Agency with a Solid Reputation</a:t>
            </a:r>
            <a:endParaRPr lang="en-US" sz="1250" dirty="0"/>
          </a:p>
        </p:txBody>
      </p:sp>
      <p:sp>
        <p:nvSpPr>
          <p:cNvPr id="7" name="Text 5"/>
          <p:cNvSpPr/>
          <p:nvPr/>
        </p:nvSpPr>
        <p:spPr>
          <a:xfrm>
            <a:off x="4728046" y="2287786"/>
            <a:ext cx="3924598" cy="1500857"/>
          </a:xfrm>
          <a:prstGeom prst="rect">
            <a:avLst/>
          </a:prstGeom>
          <a:noFill/>
          <a:ln/>
        </p:spPr>
        <p:txBody>
          <a:bodyPr wrap="square" lIns="0" tIns="0" rIns="0" bIns="0" rtlCol="0" anchor="t">
            <a:normAutofit/>
          </a:bodyPr>
          <a:lstStyle/>
          <a:p>
            <a:pPr marL="0" indent="0" algn="l">
              <a:lnSpc>
                <a:spcPct val="133000"/>
              </a:lnSpc>
              <a:spcAft>
                <a:spcPts val="850"/>
              </a:spcAft>
              <a:buNone/>
            </a:pPr>
            <a:r>
              <a:rPr lang="en-US" sz="950" dirty="0">
                <a:solidFill>
                  <a:srgbClr val="272525"/>
                </a:solidFill>
                <a:latin typeface="Inter" pitchFamily="34" charset="0"/>
                <a:ea typeface="Inter" pitchFamily="34" charset="-122"/>
                <a:cs typeface="Inter" pitchFamily="34" charset="-120"/>
              </a:rPr>
              <a:t>Don't blindly trust what the marketing team says. Read reviews, talk to families using the service, and get feedback from your community nurse. Other families' experiences will tell you clearly about the quality of care provided.</a:t>
            </a:r>
            <a:endParaRPr lang="en-US" sz="950" dirty="0"/>
          </a:p>
          <a:p>
            <a:pPr marL="0" indent="0" algn="l">
              <a:lnSpc>
                <a:spcPct val="133000"/>
              </a:lnSpc>
              <a:buNone/>
            </a:pPr>
            <a:r>
              <a:rPr lang="en-US" sz="950" dirty="0">
                <a:solidFill>
                  <a:srgbClr val="272525"/>
                </a:solidFill>
                <a:latin typeface="Inter" pitchFamily="34" charset="0"/>
                <a:ea typeface="Inter" pitchFamily="34" charset="-122"/>
                <a:cs typeface="Inter" pitchFamily="34" charset="-120"/>
              </a:rPr>
              <a:t>Reputable residential aged care providers show high professionalism and commitment to ensuring maximum safety and peace of mind for everyone involved.</a:t>
            </a:r>
            <a:endParaRPr lang="en-US" sz="9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496119" y="1475780"/>
            <a:ext cx="8151763" cy="407045"/>
          </a:xfrm>
          <a:prstGeom prst="rect">
            <a:avLst/>
          </a:prstGeom>
          <a:noFill/>
          <a:ln/>
        </p:spPr>
        <p:txBody>
          <a:bodyPr wrap="none" lIns="0" tIns="0" rIns="0" bIns="0" rtlCol="0" anchor="t"/>
          <a:lstStyle/>
          <a:p>
            <a:pPr marL="0" indent="0" algn="l">
              <a:lnSpc>
                <a:spcPct val="104000"/>
              </a:lnSpc>
              <a:buNone/>
            </a:pPr>
            <a:r>
              <a:rPr lang="en-US" sz="2550" b="1" dirty="0">
                <a:solidFill>
                  <a:srgbClr val="000000"/>
                </a:solidFill>
                <a:latin typeface="Petrona Bold" pitchFamily="34" charset="0"/>
                <a:ea typeface="Petrona Bold" pitchFamily="34" charset="-122"/>
                <a:cs typeface="Petrona Bold" pitchFamily="34" charset="-120"/>
              </a:rPr>
              <a:t>Flexibility &amp; Interactive Skills</a:t>
            </a:r>
            <a:endParaRPr lang="en-US" sz="2550" dirty="0"/>
          </a:p>
        </p:txBody>
      </p:sp>
      <p:pic>
        <p:nvPicPr>
          <p:cNvPr id="3"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96119" y="2130847"/>
            <a:ext cx="310083" cy="310083"/>
          </a:xfrm>
          <a:prstGeom prst="rect">
            <a:avLst/>
          </a:prstGeom>
        </p:spPr>
      </p:pic>
      <p:sp>
        <p:nvSpPr>
          <p:cNvPr id="4" name="Text 1"/>
          <p:cNvSpPr/>
          <p:nvPr/>
        </p:nvSpPr>
        <p:spPr>
          <a:xfrm>
            <a:off x="496119" y="2595935"/>
            <a:ext cx="3998342" cy="203522"/>
          </a:xfrm>
          <a:prstGeom prst="rect">
            <a:avLst/>
          </a:prstGeom>
          <a:noFill/>
          <a:ln/>
        </p:spPr>
        <p:txBody>
          <a:bodyPr wrap="none" lIns="0" tIns="0" rIns="0" bIns="0" rtlCol="0" anchor="t"/>
          <a:lstStyle/>
          <a:p>
            <a:pPr marL="0" indent="0" algn="l">
              <a:lnSpc>
                <a:spcPct val="104000"/>
              </a:lnSpc>
              <a:buNone/>
            </a:pPr>
            <a:r>
              <a:rPr lang="en-US" sz="1250" b="1" dirty="0">
                <a:solidFill>
                  <a:srgbClr val="272525"/>
                </a:solidFill>
                <a:latin typeface="Petrona Bold" pitchFamily="34" charset="0"/>
                <a:ea typeface="Petrona Bold" pitchFamily="34" charset="-122"/>
                <a:cs typeface="Petrona Bold" pitchFamily="34" charset="-120"/>
              </a:rPr>
              <a:t>Assess Flexibility</a:t>
            </a:r>
            <a:endParaRPr lang="en-US" sz="1250" dirty="0"/>
          </a:p>
        </p:txBody>
      </p:sp>
      <p:sp>
        <p:nvSpPr>
          <p:cNvPr id="5" name="Text 2"/>
          <p:cNvSpPr/>
          <p:nvPr/>
        </p:nvSpPr>
        <p:spPr>
          <a:xfrm>
            <a:off x="496119" y="2873871"/>
            <a:ext cx="3998342" cy="793849"/>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272525"/>
                </a:solidFill>
                <a:latin typeface="Inter" pitchFamily="34" charset="0"/>
                <a:ea typeface="Inter" pitchFamily="34" charset="-122"/>
                <a:cs typeface="Inter" pitchFamily="34" charset="-120"/>
              </a:rPr>
              <a:t>Needs shift over time — sometimes you may need more extensive support. A trustworthy agency is competent to handle any changing needs with perfection, so you don't have to worry about changing circumstances.</a:t>
            </a:r>
            <a:endParaRPr lang="en-US" sz="950" dirty="0"/>
          </a:p>
        </p:txBody>
      </p:sp>
      <p:pic>
        <p:nvPicPr>
          <p:cNvPr id="6" name="Image 1"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649465" y="2130847"/>
            <a:ext cx="310083" cy="310083"/>
          </a:xfrm>
          <a:prstGeom prst="rect">
            <a:avLst/>
          </a:prstGeom>
        </p:spPr>
      </p:pic>
      <p:sp>
        <p:nvSpPr>
          <p:cNvPr id="7" name="Text 3"/>
          <p:cNvSpPr/>
          <p:nvPr/>
        </p:nvSpPr>
        <p:spPr>
          <a:xfrm>
            <a:off x="4649465" y="2595935"/>
            <a:ext cx="3998416" cy="203522"/>
          </a:xfrm>
          <a:prstGeom prst="rect">
            <a:avLst/>
          </a:prstGeom>
          <a:noFill/>
          <a:ln/>
        </p:spPr>
        <p:txBody>
          <a:bodyPr wrap="none" lIns="0" tIns="0" rIns="0" bIns="0" rtlCol="0" anchor="t"/>
          <a:lstStyle/>
          <a:p>
            <a:pPr marL="0" indent="0" algn="l">
              <a:lnSpc>
                <a:spcPct val="104000"/>
              </a:lnSpc>
              <a:buNone/>
            </a:pPr>
            <a:r>
              <a:rPr lang="en-US" sz="1250" b="1" dirty="0">
                <a:solidFill>
                  <a:srgbClr val="272525"/>
                </a:solidFill>
                <a:latin typeface="Petrona Bold" pitchFamily="34" charset="0"/>
                <a:ea typeface="Petrona Bold" pitchFamily="34" charset="-122"/>
                <a:cs typeface="Petrona Bold" pitchFamily="34" charset="-120"/>
              </a:rPr>
              <a:t>Interactive Skills Are Critical</a:t>
            </a:r>
            <a:endParaRPr lang="en-US" sz="1250" dirty="0"/>
          </a:p>
        </p:txBody>
      </p:sp>
      <p:sp>
        <p:nvSpPr>
          <p:cNvPr id="8" name="Text 4"/>
          <p:cNvSpPr/>
          <p:nvPr/>
        </p:nvSpPr>
        <p:spPr>
          <a:xfrm>
            <a:off x="4649465" y="2873871"/>
            <a:ext cx="3998416" cy="793849"/>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272525"/>
                </a:solidFill>
                <a:latin typeface="Inter" pitchFamily="34" charset="0"/>
                <a:ea typeface="Inter" pitchFamily="34" charset="-122"/>
                <a:cs typeface="Inter" pitchFamily="34" charset="-120"/>
              </a:rPr>
              <a:t>The best aged care providers are honest and transparent in their approach. When you talk to them, you can learn everything upfront. There won't be any confusion — all details will be discussed to make everyone aware of their responsibilities.</a:t>
            </a:r>
            <a:endParaRPr lang="en-US" sz="9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429000" cy="5143500"/>
          </a:xfrm>
          <a:prstGeom prst="rect">
            <a:avLst/>
          </a:prstGeom>
        </p:spPr>
      </p:pic>
      <p:sp>
        <p:nvSpPr>
          <p:cNvPr id="3" name="Text 0"/>
          <p:cNvSpPr/>
          <p:nvPr/>
        </p:nvSpPr>
        <p:spPr>
          <a:xfrm>
            <a:off x="3925119" y="536525"/>
            <a:ext cx="4722763" cy="407045"/>
          </a:xfrm>
          <a:prstGeom prst="rect">
            <a:avLst/>
          </a:prstGeom>
          <a:noFill/>
          <a:ln/>
        </p:spPr>
        <p:txBody>
          <a:bodyPr wrap="none" lIns="0" tIns="0" rIns="0" bIns="0" rtlCol="0" anchor="t"/>
          <a:lstStyle/>
          <a:p>
            <a:pPr marL="0" indent="0" algn="l">
              <a:lnSpc>
                <a:spcPct val="104000"/>
              </a:lnSpc>
              <a:buNone/>
            </a:pPr>
            <a:r>
              <a:rPr lang="en-US" sz="2550" b="1" dirty="0">
                <a:solidFill>
                  <a:srgbClr val="000000"/>
                </a:solidFill>
                <a:latin typeface="Petrona Bold" pitchFamily="34" charset="0"/>
                <a:ea typeface="Petrona Bold" pitchFamily="34" charset="-122"/>
                <a:cs typeface="Petrona Bold" pitchFamily="34" charset="-120"/>
              </a:rPr>
              <a:t>Dignity &amp; Independence</a:t>
            </a:r>
            <a:endParaRPr lang="en-US" sz="2550" dirty="0"/>
          </a:p>
        </p:txBody>
      </p:sp>
      <p:sp>
        <p:nvSpPr>
          <p:cNvPr id="4" name="Text 1"/>
          <p:cNvSpPr/>
          <p:nvPr/>
        </p:nvSpPr>
        <p:spPr>
          <a:xfrm>
            <a:off x="3925119" y="1129605"/>
            <a:ext cx="4722763" cy="595387"/>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272525"/>
                </a:solidFill>
                <a:latin typeface="Inter" pitchFamily="34" charset="0"/>
                <a:ea typeface="Inter" pitchFamily="34" charset="-122"/>
                <a:cs typeface="Inter" pitchFamily="34" charset="-120"/>
              </a:rPr>
              <a:t>The best aged care isn't just about meeting basic needs. Expert professionals will help you take charge of your life and motivate you to lead a meaningful and active life. They respect independence and help people live with dignity.</a:t>
            </a:r>
            <a:endParaRPr lang="en-US" sz="950" dirty="0"/>
          </a:p>
        </p:txBody>
      </p:sp>
      <p:pic>
        <p:nvPicPr>
          <p:cNvPr id="5" name="Image 1"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925119" y="1864519"/>
            <a:ext cx="2299395" cy="1507703"/>
          </a:xfrm>
          <a:prstGeom prst="rect">
            <a:avLst/>
          </a:prstGeom>
        </p:spPr>
      </p:pic>
      <p:pic>
        <p:nvPicPr>
          <p:cNvPr id="6" name="Image 2" descr="preencoded.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000402" y="1976140"/>
            <a:ext cx="148828" cy="148828"/>
          </a:xfrm>
          <a:prstGeom prst="rect">
            <a:avLst/>
          </a:prstGeom>
        </p:spPr>
      </p:pic>
      <p:sp>
        <p:nvSpPr>
          <p:cNvPr id="7" name="Text 2"/>
          <p:cNvSpPr/>
          <p:nvPr/>
        </p:nvSpPr>
        <p:spPr>
          <a:xfrm>
            <a:off x="4063380" y="2360637"/>
            <a:ext cx="2022872" cy="203522"/>
          </a:xfrm>
          <a:prstGeom prst="rect">
            <a:avLst/>
          </a:prstGeom>
          <a:noFill/>
          <a:ln/>
        </p:spPr>
        <p:txBody>
          <a:bodyPr wrap="none" lIns="0" tIns="0" rIns="0" bIns="0" rtlCol="0" anchor="t"/>
          <a:lstStyle/>
          <a:p>
            <a:pPr marL="0" indent="0" algn="l">
              <a:lnSpc>
                <a:spcPct val="104000"/>
              </a:lnSpc>
              <a:buNone/>
            </a:pPr>
            <a:r>
              <a:rPr lang="en-US" sz="1250" b="1" dirty="0">
                <a:solidFill>
                  <a:srgbClr val="272525"/>
                </a:solidFill>
                <a:latin typeface="Petrona Bold" pitchFamily="34" charset="0"/>
                <a:ea typeface="Petrona Bold" pitchFamily="34" charset="-122"/>
                <a:cs typeface="Petrona Bold" pitchFamily="34" charset="-120"/>
              </a:rPr>
              <a:t>Go Beyond Basic Needs</a:t>
            </a:r>
            <a:endParaRPr lang="en-US" sz="1250" dirty="0"/>
          </a:p>
        </p:txBody>
      </p:sp>
      <p:sp>
        <p:nvSpPr>
          <p:cNvPr id="8" name="Text 3"/>
          <p:cNvSpPr/>
          <p:nvPr/>
        </p:nvSpPr>
        <p:spPr>
          <a:xfrm>
            <a:off x="4063380" y="2638574"/>
            <a:ext cx="2022872" cy="595387"/>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272525"/>
                </a:solidFill>
                <a:latin typeface="Inter" pitchFamily="34" charset="0"/>
                <a:ea typeface="Inter" pitchFamily="34" charset="-122"/>
                <a:cs typeface="Inter" pitchFamily="34" charset="-120"/>
              </a:rPr>
              <a:t>Quality aged care goes beyond meeting basic needs — it supports a meaningful, active life.</a:t>
            </a:r>
            <a:endParaRPr lang="en-US" sz="950" dirty="0"/>
          </a:p>
        </p:txBody>
      </p:sp>
      <p:pic>
        <p:nvPicPr>
          <p:cNvPr id="9" name="Image 3"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348487" y="1864519"/>
            <a:ext cx="2299395" cy="1507703"/>
          </a:xfrm>
          <a:prstGeom prst="rect">
            <a:avLst/>
          </a:prstGeom>
        </p:spPr>
      </p:pic>
      <p:pic>
        <p:nvPicPr>
          <p:cNvPr id="10" name="Image 4" descr="preencoded.png"/>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423770" y="1976140"/>
            <a:ext cx="148828" cy="148828"/>
          </a:xfrm>
          <a:prstGeom prst="rect">
            <a:avLst/>
          </a:prstGeom>
        </p:spPr>
      </p:pic>
      <p:sp>
        <p:nvSpPr>
          <p:cNvPr id="11" name="Text 4"/>
          <p:cNvSpPr/>
          <p:nvPr/>
        </p:nvSpPr>
        <p:spPr>
          <a:xfrm>
            <a:off x="6486748" y="2360637"/>
            <a:ext cx="2022872" cy="203522"/>
          </a:xfrm>
          <a:prstGeom prst="rect">
            <a:avLst/>
          </a:prstGeom>
          <a:noFill/>
          <a:ln/>
        </p:spPr>
        <p:txBody>
          <a:bodyPr wrap="none" lIns="0" tIns="0" rIns="0" bIns="0" rtlCol="0" anchor="t"/>
          <a:lstStyle/>
          <a:p>
            <a:pPr marL="0" indent="0" algn="l">
              <a:lnSpc>
                <a:spcPct val="104000"/>
              </a:lnSpc>
              <a:buNone/>
            </a:pPr>
            <a:r>
              <a:rPr lang="en-US" sz="1250" b="1" dirty="0">
                <a:solidFill>
                  <a:srgbClr val="272525"/>
                </a:solidFill>
                <a:latin typeface="Petrona Bold" pitchFamily="34" charset="0"/>
                <a:ea typeface="Petrona Bold" pitchFamily="34" charset="-122"/>
                <a:cs typeface="Petrona Bold" pitchFamily="34" charset="-120"/>
              </a:rPr>
              <a:t>Empower Seniors</a:t>
            </a:r>
            <a:endParaRPr lang="en-US" sz="1250" dirty="0"/>
          </a:p>
        </p:txBody>
      </p:sp>
      <p:sp>
        <p:nvSpPr>
          <p:cNvPr id="12" name="Text 5"/>
          <p:cNvSpPr/>
          <p:nvPr/>
        </p:nvSpPr>
        <p:spPr>
          <a:xfrm>
            <a:off x="6486748" y="2638574"/>
            <a:ext cx="2022872" cy="595387"/>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272525"/>
                </a:solidFill>
                <a:latin typeface="Inter" pitchFamily="34" charset="0"/>
                <a:ea typeface="Inter" pitchFamily="34" charset="-122"/>
                <a:cs typeface="Inter" pitchFamily="34" charset="-120"/>
              </a:rPr>
              <a:t>Expert professionals help seniors take charge of their own lives and stay motivated.</a:t>
            </a:r>
            <a:endParaRPr lang="en-US" sz="950" dirty="0"/>
          </a:p>
        </p:txBody>
      </p:sp>
      <p:pic>
        <p:nvPicPr>
          <p:cNvPr id="13" name="Image 5" descr="preencoded.png"/>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925119" y="3496196"/>
            <a:ext cx="4722763" cy="1110779"/>
          </a:xfrm>
          <a:prstGeom prst="rect">
            <a:avLst/>
          </a:prstGeom>
        </p:spPr>
      </p:pic>
      <p:pic>
        <p:nvPicPr>
          <p:cNvPr id="14" name="Image 6" descr="preencoded.png"/>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6212086" y="3607817"/>
            <a:ext cx="148828" cy="148828"/>
          </a:xfrm>
          <a:prstGeom prst="rect">
            <a:avLst/>
          </a:prstGeom>
        </p:spPr>
      </p:pic>
      <p:sp>
        <p:nvSpPr>
          <p:cNvPr id="15" name="Text 6"/>
          <p:cNvSpPr/>
          <p:nvPr/>
        </p:nvSpPr>
        <p:spPr>
          <a:xfrm>
            <a:off x="4063380" y="3992314"/>
            <a:ext cx="4446240" cy="203522"/>
          </a:xfrm>
          <a:prstGeom prst="rect">
            <a:avLst/>
          </a:prstGeom>
          <a:noFill/>
          <a:ln/>
        </p:spPr>
        <p:txBody>
          <a:bodyPr wrap="none" lIns="0" tIns="0" rIns="0" bIns="0" rtlCol="0" anchor="t"/>
          <a:lstStyle/>
          <a:p>
            <a:pPr marL="0" indent="0" algn="l">
              <a:lnSpc>
                <a:spcPct val="104000"/>
              </a:lnSpc>
              <a:buNone/>
            </a:pPr>
            <a:r>
              <a:rPr lang="en-US" sz="1250" b="1" dirty="0">
                <a:solidFill>
                  <a:srgbClr val="272525"/>
                </a:solidFill>
                <a:latin typeface="Petrona Bold" pitchFamily="34" charset="0"/>
                <a:ea typeface="Petrona Bold" pitchFamily="34" charset="-122"/>
                <a:cs typeface="Petrona Bold" pitchFamily="34" charset="-120"/>
              </a:rPr>
              <a:t>Respect Independence</a:t>
            </a:r>
            <a:endParaRPr lang="en-US" sz="1250" dirty="0"/>
          </a:p>
        </p:txBody>
      </p:sp>
      <p:sp>
        <p:nvSpPr>
          <p:cNvPr id="16" name="Text 7"/>
          <p:cNvSpPr/>
          <p:nvPr/>
        </p:nvSpPr>
        <p:spPr>
          <a:xfrm>
            <a:off x="4063380" y="4270251"/>
            <a:ext cx="4446240" cy="198462"/>
          </a:xfrm>
          <a:prstGeom prst="rect">
            <a:avLst/>
          </a:prstGeom>
          <a:noFill/>
          <a:ln/>
        </p:spPr>
        <p:txBody>
          <a:bodyPr wrap="none" lIns="0" tIns="0" rIns="0" bIns="0" rtlCol="0" anchor="t"/>
          <a:lstStyle/>
          <a:p>
            <a:pPr marL="0" indent="0" algn="l">
              <a:lnSpc>
                <a:spcPct val="133000"/>
              </a:lnSpc>
              <a:buNone/>
            </a:pPr>
            <a:r>
              <a:rPr lang="en-US" sz="950" dirty="0">
                <a:solidFill>
                  <a:srgbClr val="272525"/>
                </a:solidFill>
                <a:latin typeface="Inter" pitchFamily="34" charset="0"/>
                <a:ea typeface="Inter" pitchFamily="34" charset="-122"/>
                <a:cs typeface="Inter" pitchFamily="34" charset="-120"/>
              </a:rPr>
              <a:t>The best providers respect independence and help people live with dignity.</a:t>
            </a:r>
            <a:endParaRPr lang="en-US" sz="9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496119" y="341114"/>
            <a:ext cx="8151763" cy="203522"/>
          </a:xfrm>
          <a:prstGeom prst="rect">
            <a:avLst/>
          </a:prstGeom>
          <a:noFill/>
          <a:ln/>
        </p:spPr>
        <p:txBody>
          <a:bodyPr wrap="none" lIns="0" tIns="0" rIns="0" bIns="0" rtlCol="0" anchor="t"/>
          <a:lstStyle/>
          <a:p>
            <a:pPr marL="0" indent="0" algn="l">
              <a:lnSpc>
                <a:spcPct val="104000"/>
              </a:lnSpc>
              <a:buNone/>
            </a:pPr>
            <a:r>
              <a:rPr lang="en-US" sz="1250" b="1" dirty="0">
                <a:solidFill>
                  <a:srgbClr val="000000"/>
                </a:solidFill>
                <a:latin typeface="Petrona Bold" pitchFamily="34" charset="0"/>
                <a:ea typeface="Petrona Bold" pitchFamily="34" charset="-122"/>
                <a:cs typeface="Petrona Bold" pitchFamily="34" charset="-120"/>
              </a:rPr>
              <a:t>Key Factors at a Glance</a:t>
            </a:r>
            <a:endParaRPr lang="en-US" sz="1250" dirty="0"/>
          </a:p>
        </p:txBody>
      </p:sp>
      <p:sp>
        <p:nvSpPr>
          <p:cNvPr id="3" name="Text 1"/>
          <p:cNvSpPr/>
          <p:nvPr/>
        </p:nvSpPr>
        <p:spPr>
          <a:xfrm>
            <a:off x="496119" y="606623"/>
            <a:ext cx="8608963" cy="74340"/>
          </a:xfrm>
          <a:prstGeom prst="rect">
            <a:avLst/>
          </a:prstGeom>
          <a:noFill/>
          <a:ln/>
        </p:spPr>
        <p:txBody>
          <a:bodyPr wrap="none" lIns="0" tIns="0" rIns="0" bIns="0" rtlCol="0" anchor="t"/>
          <a:lstStyle/>
          <a:p>
            <a:pPr marL="0" indent="0" algn="l">
              <a:lnSpc>
                <a:spcPct val="100000"/>
              </a:lnSpc>
              <a:buNone/>
            </a:pPr>
            <a:r>
              <a:rPr lang="en-US" sz="450" dirty="0">
                <a:solidFill>
                  <a:srgbClr val="272525"/>
                </a:solidFill>
                <a:latin typeface="Inter" pitchFamily="34" charset="0"/>
                <a:ea typeface="Inter" pitchFamily="34" charset="-122"/>
                <a:cs typeface="Inter" pitchFamily="34" charset="-120"/>
              </a:rPr>
              <a:t>When evaluating aged care providers in Riverwood, keep these essential criteria in mind to find the right fit for your loved one.</a:t>
            </a:r>
            <a:endParaRPr lang="en-US" sz="450" dirty="0"/>
          </a:p>
        </p:txBody>
      </p:sp>
      <p:pic>
        <p:nvPicPr>
          <p:cNvPr id="4" name="Image 0" descr="preencoded.png"/>
          <p:cNvPicPr>
            <a:picLocks noChangeAspect="1"/>
          </p:cNvPicPr>
          <p:nvPr/>
        </p:nvPicPr>
        <p:blipFill>
          <a:blip r:embed="rId3"/>
          <a:stretch>
            <a:fillRect/>
          </a:stretch>
        </p:blipFill>
        <p:spPr>
          <a:xfrm>
            <a:off x="496119" y="715789"/>
            <a:ext cx="7315200" cy="4114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496119" y="894383"/>
            <a:ext cx="8151763" cy="407045"/>
          </a:xfrm>
          <a:prstGeom prst="rect">
            <a:avLst/>
          </a:prstGeom>
          <a:noFill/>
          <a:ln/>
        </p:spPr>
        <p:txBody>
          <a:bodyPr wrap="none" lIns="0" tIns="0" rIns="0" bIns="0" rtlCol="0" anchor="t"/>
          <a:lstStyle/>
          <a:p>
            <a:pPr marL="0" indent="0" algn="l">
              <a:lnSpc>
                <a:spcPct val="104000"/>
              </a:lnSpc>
              <a:buNone/>
            </a:pPr>
            <a:r>
              <a:rPr lang="en-US" sz="2550" b="1" dirty="0">
                <a:solidFill>
                  <a:srgbClr val="000000"/>
                </a:solidFill>
                <a:latin typeface="Petrona Bold" pitchFamily="34" charset="0"/>
                <a:ea typeface="Petrona Bold" pitchFamily="34" charset="-122"/>
                <a:cs typeface="Petrona Bold" pitchFamily="34" charset="-120"/>
              </a:rPr>
              <a:t>Conclusion</a:t>
            </a:r>
            <a:endParaRPr lang="en-US" sz="2550" dirty="0"/>
          </a:p>
        </p:txBody>
      </p:sp>
      <p:sp>
        <p:nvSpPr>
          <p:cNvPr id="3" name="Text 1"/>
          <p:cNvSpPr/>
          <p:nvPr/>
        </p:nvSpPr>
        <p:spPr>
          <a:xfrm>
            <a:off x="496119" y="1549450"/>
            <a:ext cx="8151763" cy="595387"/>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272525"/>
                </a:solidFill>
                <a:latin typeface="Inter" pitchFamily="34" charset="0"/>
                <a:ea typeface="Inter" pitchFamily="34" charset="-122"/>
                <a:cs typeface="Inter" pitchFamily="34" charset="-120"/>
              </a:rPr>
              <a:t>It is essential to discover a reliable aged care provider that delivers responsible solutions with the help of dedicated and competent caregivers. When evaluating providers, never forget to check flexibility, find an agency that offers safe packages, and assess the track record.</a:t>
            </a:r>
            <a:endParaRPr lang="en-US" sz="950" dirty="0"/>
          </a:p>
        </p:txBody>
      </p:sp>
      <p:sp>
        <p:nvSpPr>
          <p:cNvPr id="4" name="Shape 2"/>
          <p:cNvSpPr/>
          <p:nvPr/>
        </p:nvSpPr>
        <p:spPr>
          <a:xfrm>
            <a:off x="496119" y="2284363"/>
            <a:ext cx="8151763" cy="1130796"/>
          </a:xfrm>
          <a:prstGeom prst="roundRect">
            <a:avLst>
              <a:gd name="adj" fmla="val 4607"/>
            </a:avLst>
          </a:prstGeom>
          <a:solidFill>
            <a:srgbClr val="CCEEFF"/>
          </a:solidFill>
          <a:ln w="4763">
            <a:solidFill>
              <a:srgbClr val="B2D4E5"/>
            </a:solidFill>
            <a:prstDash val="solid"/>
          </a:ln>
        </p:spPr>
      </p:sp>
      <p:sp>
        <p:nvSpPr>
          <p:cNvPr id="5" name="Shape 3"/>
          <p:cNvSpPr/>
          <p:nvPr/>
        </p:nvSpPr>
        <p:spPr>
          <a:xfrm>
            <a:off x="500881" y="2289125"/>
            <a:ext cx="2714030" cy="1121271"/>
          </a:xfrm>
          <a:prstGeom prst="rect">
            <a:avLst/>
          </a:prstGeom>
          <a:solidFill>
            <a:srgbClr val="CCEEFF"/>
          </a:solidFill>
          <a:ln/>
        </p:spPr>
      </p:sp>
      <p:sp>
        <p:nvSpPr>
          <p:cNvPr id="6" name="Text 4"/>
          <p:cNvSpPr/>
          <p:nvPr/>
        </p:nvSpPr>
        <p:spPr>
          <a:xfrm>
            <a:off x="624855" y="2413099"/>
            <a:ext cx="2466082" cy="203522"/>
          </a:xfrm>
          <a:prstGeom prst="rect">
            <a:avLst/>
          </a:prstGeom>
          <a:noFill/>
          <a:ln/>
        </p:spPr>
        <p:txBody>
          <a:bodyPr wrap="none" lIns="0" tIns="0" rIns="0" bIns="0" rtlCol="0" anchor="t"/>
          <a:lstStyle/>
          <a:p>
            <a:pPr marL="0" indent="0" algn="l">
              <a:lnSpc>
                <a:spcPct val="104000"/>
              </a:lnSpc>
              <a:buNone/>
            </a:pPr>
            <a:r>
              <a:rPr lang="en-US" sz="1250" b="1" dirty="0">
                <a:solidFill>
                  <a:srgbClr val="272525"/>
                </a:solidFill>
                <a:latin typeface="Petrona Bold" pitchFamily="34" charset="0"/>
                <a:ea typeface="Petrona Bold" pitchFamily="34" charset="-122"/>
                <a:cs typeface="Petrona Bold" pitchFamily="34" charset="-120"/>
              </a:rPr>
              <a:t>Check Flexibility</a:t>
            </a:r>
            <a:endParaRPr lang="en-US" sz="1250" dirty="0"/>
          </a:p>
        </p:txBody>
      </p:sp>
      <p:sp>
        <p:nvSpPr>
          <p:cNvPr id="7" name="Text 5"/>
          <p:cNvSpPr/>
          <p:nvPr/>
        </p:nvSpPr>
        <p:spPr>
          <a:xfrm>
            <a:off x="624855" y="2691036"/>
            <a:ext cx="2466082" cy="396925"/>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272525"/>
                </a:solidFill>
                <a:latin typeface="Inter" pitchFamily="34" charset="0"/>
                <a:ea typeface="Inter" pitchFamily="34" charset="-122"/>
                <a:cs typeface="Inter" pitchFamily="34" charset="-120"/>
              </a:rPr>
              <a:t>Ensure the agency can adapt as care needs change over time.</a:t>
            </a:r>
            <a:endParaRPr lang="en-US" sz="950" dirty="0"/>
          </a:p>
        </p:txBody>
      </p:sp>
      <p:sp>
        <p:nvSpPr>
          <p:cNvPr id="8" name="Shape 6"/>
          <p:cNvSpPr/>
          <p:nvPr/>
        </p:nvSpPr>
        <p:spPr>
          <a:xfrm>
            <a:off x="3214911" y="2289125"/>
            <a:ext cx="2714104" cy="1121271"/>
          </a:xfrm>
          <a:prstGeom prst="rect">
            <a:avLst/>
          </a:prstGeom>
          <a:solidFill>
            <a:srgbClr val="CCEEFF"/>
          </a:solidFill>
          <a:ln/>
        </p:spPr>
      </p:sp>
      <p:sp>
        <p:nvSpPr>
          <p:cNvPr id="9" name="Shape 7"/>
          <p:cNvSpPr/>
          <p:nvPr/>
        </p:nvSpPr>
        <p:spPr>
          <a:xfrm>
            <a:off x="3214911" y="2289125"/>
            <a:ext cx="14288" cy="1121271"/>
          </a:xfrm>
          <a:prstGeom prst="roundRect">
            <a:avLst>
              <a:gd name="adj" fmla="val 364638"/>
            </a:avLst>
          </a:prstGeom>
          <a:solidFill>
            <a:srgbClr val="B2D4E5"/>
          </a:solidFill>
          <a:ln/>
        </p:spPr>
      </p:sp>
      <p:sp>
        <p:nvSpPr>
          <p:cNvPr id="10" name="Text 8"/>
          <p:cNvSpPr/>
          <p:nvPr/>
        </p:nvSpPr>
        <p:spPr>
          <a:xfrm>
            <a:off x="3338885" y="2413099"/>
            <a:ext cx="2466156" cy="203522"/>
          </a:xfrm>
          <a:prstGeom prst="rect">
            <a:avLst/>
          </a:prstGeom>
          <a:noFill/>
          <a:ln/>
        </p:spPr>
        <p:txBody>
          <a:bodyPr wrap="none" lIns="0" tIns="0" rIns="0" bIns="0" rtlCol="0" anchor="t"/>
          <a:lstStyle/>
          <a:p>
            <a:pPr marL="0" indent="0" algn="l">
              <a:lnSpc>
                <a:spcPct val="104000"/>
              </a:lnSpc>
              <a:buNone/>
            </a:pPr>
            <a:r>
              <a:rPr lang="en-US" sz="1250" b="1" dirty="0">
                <a:solidFill>
                  <a:srgbClr val="272525"/>
                </a:solidFill>
                <a:latin typeface="Petrona Bold" pitchFamily="34" charset="0"/>
                <a:ea typeface="Petrona Bold" pitchFamily="34" charset="-122"/>
                <a:cs typeface="Petrona Bold" pitchFamily="34" charset="-120"/>
              </a:rPr>
              <a:t>Safe Packages</a:t>
            </a:r>
            <a:endParaRPr lang="en-US" sz="1250" dirty="0"/>
          </a:p>
        </p:txBody>
      </p:sp>
      <p:sp>
        <p:nvSpPr>
          <p:cNvPr id="11" name="Text 9"/>
          <p:cNvSpPr/>
          <p:nvPr/>
        </p:nvSpPr>
        <p:spPr>
          <a:xfrm>
            <a:off x="3338885" y="2691036"/>
            <a:ext cx="2466156" cy="595387"/>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272525"/>
                </a:solidFill>
                <a:latin typeface="Inter" pitchFamily="34" charset="0"/>
                <a:ea typeface="Inter" pitchFamily="34" charset="-122"/>
                <a:cs typeface="Inter" pitchFamily="34" charset="-120"/>
              </a:rPr>
              <a:t>Find an agency that offers safe, well-structured care packages for your loved one.</a:t>
            </a:r>
            <a:endParaRPr lang="en-US" sz="950" dirty="0"/>
          </a:p>
        </p:txBody>
      </p:sp>
      <p:sp>
        <p:nvSpPr>
          <p:cNvPr id="12" name="Shape 10"/>
          <p:cNvSpPr/>
          <p:nvPr/>
        </p:nvSpPr>
        <p:spPr>
          <a:xfrm>
            <a:off x="5929015" y="2289125"/>
            <a:ext cx="2714104" cy="1121271"/>
          </a:xfrm>
          <a:prstGeom prst="rect">
            <a:avLst/>
          </a:prstGeom>
          <a:solidFill>
            <a:srgbClr val="CCEEFF"/>
          </a:solidFill>
          <a:ln/>
        </p:spPr>
      </p:sp>
      <p:sp>
        <p:nvSpPr>
          <p:cNvPr id="13" name="Shape 11"/>
          <p:cNvSpPr/>
          <p:nvPr/>
        </p:nvSpPr>
        <p:spPr>
          <a:xfrm>
            <a:off x="5929015" y="2289125"/>
            <a:ext cx="14288" cy="1121271"/>
          </a:xfrm>
          <a:prstGeom prst="roundRect">
            <a:avLst>
              <a:gd name="adj" fmla="val 364638"/>
            </a:avLst>
          </a:prstGeom>
          <a:solidFill>
            <a:srgbClr val="B2D4E5"/>
          </a:solidFill>
          <a:ln/>
        </p:spPr>
      </p:sp>
      <p:sp>
        <p:nvSpPr>
          <p:cNvPr id="14" name="Text 12"/>
          <p:cNvSpPr/>
          <p:nvPr/>
        </p:nvSpPr>
        <p:spPr>
          <a:xfrm>
            <a:off x="6052989" y="2413099"/>
            <a:ext cx="2466156" cy="203522"/>
          </a:xfrm>
          <a:prstGeom prst="rect">
            <a:avLst/>
          </a:prstGeom>
          <a:noFill/>
          <a:ln/>
        </p:spPr>
        <p:txBody>
          <a:bodyPr wrap="none" lIns="0" tIns="0" rIns="0" bIns="0" rtlCol="0" anchor="t"/>
          <a:lstStyle/>
          <a:p>
            <a:pPr marL="0" indent="0" algn="l">
              <a:lnSpc>
                <a:spcPct val="104000"/>
              </a:lnSpc>
              <a:buNone/>
            </a:pPr>
            <a:r>
              <a:rPr lang="en-US" sz="1250" b="1" dirty="0">
                <a:solidFill>
                  <a:srgbClr val="272525"/>
                </a:solidFill>
                <a:latin typeface="Petrona Bold" pitchFamily="34" charset="0"/>
                <a:ea typeface="Petrona Bold" pitchFamily="34" charset="-122"/>
                <a:cs typeface="Petrona Bold" pitchFamily="34" charset="-120"/>
              </a:rPr>
              <a:t>Evaluate Track Record</a:t>
            </a:r>
            <a:endParaRPr lang="en-US" sz="1250" dirty="0"/>
          </a:p>
        </p:txBody>
      </p:sp>
      <p:sp>
        <p:nvSpPr>
          <p:cNvPr id="15" name="Text 13"/>
          <p:cNvSpPr/>
          <p:nvPr/>
        </p:nvSpPr>
        <p:spPr>
          <a:xfrm>
            <a:off x="6052989" y="2691036"/>
            <a:ext cx="2466156" cy="595387"/>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272525"/>
                </a:solidFill>
                <a:latin typeface="Inter" pitchFamily="34" charset="0"/>
                <a:ea typeface="Inter" pitchFamily="34" charset="-122"/>
                <a:cs typeface="Inter" pitchFamily="34" charset="-120"/>
              </a:rPr>
              <a:t>When you check services, never forget to evaluate the agency's track record and reputation.</a:t>
            </a:r>
            <a:endParaRPr lang="en-US" sz="950" dirty="0"/>
          </a:p>
        </p:txBody>
      </p:sp>
      <p:sp>
        <p:nvSpPr>
          <p:cNvPr id="16" name="Shape 14"/>
          <p:cNvSpPr/>
          <p:nvPr/>
        </p:nvSpPr>
        <p:spPr>
          <a:xfrm>
            <a:off x="496119" y="3554685"/>
            <a:ext cx="8151763" cy="694432"/>
          </a:xfrm>
          <a:prstGeom prst="roundRect">
            <a:avLst>
              <a:gd name="adj" fmla="val 7502"/>
            </a:avLst>
          </a:prstGeom>
          <a:solidFill>
            <a:srgbClr val="CCEEFF"/>
          </a:solidFill>
          <a:ln/>
        </p:spPr>
      </p:sp>
      <p:pic>
        <p:nvPicPr>
          <p:cNvPr id="17" name="Image 0" descr="preencoded.png"/>
          <p:cNvPicPr>
            <a:picLocks noChangeAspect="1"/>
          </p:cNvPicPr>
          <p:nvPr/>
        </p:nvPicPr>
        <p:blipFill>
          <a:blip r:embed="rId3"/>
          <a:stretch>
            <a:fillRect/>
          </a:stretch>
        </p:blipFill>
        <p:spPr>
          <a:xfrm>
            <a:off x="620092" y="3734470"/>
            <a:ext cx="155004" cy="123974"/>
          </a:xfrm>
          <a:prstGeom prst="rect">
            <a:avLst/>
          </a:prstGeom>
        </p:spPr>
      </p:pic>
      <p:sp>
        <p:nvSpPr>
          <p:cNvPr id="18" name="Text 15"/>
          <p:cNvSpPr/>
          <p:nvPr/>
        </p:nvSpPr>
        <p:spPr>
          <a:xfrm>
            <a:off x="899071" y="3709615"/>
            <a:ext cx="7624837" cy="396925"/>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000000"/>
                </a:solidFill>
                <a:latin typeface="Inter" pitchFamily="34" charset="0"/>
                <a:ea typeface="Inter" pitchFamily="34" charset="-122"/>
                <a:cs typeface="Inter" pitchFamily="34" charset="-120"/>
              </a:rPr>
              <a:t>The right caregiver can make life smoother and healthier. Take the time to assess services, reputation, flexibility, and values before making your decision.</a:t>
            </a:r>
            <a:endParaRPr lang="en-US" sz="9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5715000" y="0"/>
            <a:ext cx="3429000" cy="5143500"/>
          </a:xfrm>
          <a:prstGeom prst="rect">
            <a:avLst/>
          </a:prstGeom>
        </p:spPr>
      </p:pic>
      <p:sp>
        <p:nvSpPr>
          <p:cNvPr id="3" name="Text 0"/>
          <p:cNvSpPr/>
          <p:nvPr/>
        </p:nvSpPr>
        <p:spPr>
          <a:xfrm>
            <a:off x="496119" y="1406426"/>
            <a:ext cx="4722763" cy="1221135"/>
          </a:xfrm>
          <a:prstGeom prst="rect">
            <a:avLst/>
          </a:prstGeom>
          <a:noFill/>
          <a:ln/>
        </p:spPr>
        <p:txBody>
          <a:bodyPr wrap="square" lIns="0" tIns="0" rIns="0" bIns="0" rtlCol="0" anchor="t">
            <a:normAutofit/>
          </a:bodyPr>
          <a:lstStyle/>
          <a:p>
            <a:pPr marL="0" indent="0" algn="l">
              <a:lnSpc>
                <a:spcPct val="104000"/>
              </a:lnSpc>
              <a:buNone/>
            </a:pPr>
            <a:r>
              <a:rPr lang="en-US" sz="2550" b="1" dirty="0">
                <a:solidFill>
                  <a:srgbClr val="000000"/>
                </a:solidFill>
                <a:latin typeface="Petrona Bold" pitchFamily="34" charset="0"/>
                <a:ea typeface="Petrona Bold" pitchFamily="34" charset="-122"/>
                <a:cs typeface="Petrona Bold" pitchFamily="34" charset="-120"/>
              </a:rPr>
              <a:t>What to Look for When Choosing Aged Care Providers Riverwood</a:t>
            </a:r>
            <a:endParaRPr lang="en-US" sz="2550" dirty="0"/>
          </a:p>
        </p:txBody>
      </p:sp>
      <p:sp>
        <p:nvSpPr>
          <p:cNvPr id="4" name="Text 1"/>
          <p:cNvSpPr/>
          <p:nvPr/>
        </p:nvSpPr>
        <p:spPr>
          <a:xfrm>
            <a:off x="496119" y="2813596"/>
            <a:ext cx="4722763" cy="595387"/>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272525"/>
                </a:solidFill>
                <a:latin typeface="Inter" pitchFamily="34" charset="0"/>
                <a:ea typeface="Inter" pitchFamily="34" charset="-122"/>
                <a:cs typeface="Inter" pitchFamily="34" charset="-120"/>
              </a:rPr>
              <a:t>Choosing an aged care provider is a crucial decision that shapes you and your loved one's days. The right caregiver can make life smoother and healthier — but with many options available, knowing what to look for is essential.</a:t>
            </a:r>
            <a:endParaRPr lang="en-US" sz="950" dirty="0"/>
          </a:p>
        </p:txBody>
      </p:sp>
      <p:sp>
        <p:nvSpPr>
          <p:cNvPr id="5" name="Shape 2"/>
          <p:cNvSpPr/>
          <p:nvPr/>
        </p:nvSpPr>
        <p:spPr>
          <a:xfrm>
            <a:off x="496119" y="3548509"/>
            <a:ext cx="1551161" cy="188565"/>
          </a:xfrm>
          <a:prstGeom prst="roundRect">
            <a:avLst>
              <a:gd name="adj" fmla="val 22104"/>
            </a:avLst>
          </a:prstGeom>
          <a:solidFill>
            <a:srgbClr val="CCEEFF"/>
          </a:solidFill>
          <a:ln/>
        </p:spPr>
      </p:sp>
      <p:sp>
        <p:nvSpPr>
          <p:cNvPr id="6" name="Text 3"/>
          <p:cNvSpPr/>
          <p:nvPr/>
        </p:nvSpPr>
        <p:spPr>
          <a:xfrm>
            <a:off x="570533" y="3585716"/>
            <a:ext cx="1859533" cy="114151"/>
          </a:xfrm>
          <a:prstGeom prst="rect">
            <a:avLst/>
          </a:prstGeom>
          <a:noFill/>
          <a:ln/>
        </p:spPr>
        <p:txBody>
          <a:bodyPr wrap="none" lIns="0" tIns="0" rIns="0" bIns="0" rtlCol="0" anchor="t"/>
          <a:lstStyle/>
          <a:p>
            <a:pPr marL="0" indent="0" algn="l">
              <a:lnSpc>
                <a:spcPct val="96000"/>
              </a:lnSpc>
              <a:buNone/>
            </a:pPr>
            <a:r>
              <a:rPr lang="en-US" sz="750" dirty="0">
                <a:solidFill>
                  <a:srgbClr val="272525"/>
                </a:solidFill>
                <a:latin typeface="Inter" pitchFamily="34" charset="0"/>
                <a:ea typeface="Inter" pitchFamily="34" charset="-122"/>
                <a:cs typeface="Inter" pitchFamily="34" charset="-120"/>
              </a:rPr>
              <a:t>CIRCLE OF HOPE AGED CARE</a:t>
            </a:r>
            <a:endParaRPr lang="en-US" sz="750" dirty="0"/>
          </a:p>
        </p:txBody>
      </p:sp>
      <p:sp>
        <p:nvSpPr>
          <p:cNvPr id="7" name="Shape 4"/>
          <p:cNvSpPr/>
          <p:nvPr/>
        </p:nvSpPr>
        <p:spPr>
          <a:xfrm>
            <a:off x="2109267" y="3548509"/>
            <a:ext cx="720403" cy="188565"/>
          </a:xfrm>
          <a:prstGeom prst="roundRect">
            <a:avLst>
              <a:gd name="adj" fmla="val 22104"/>
            </a:avLst>
          </a:prstGeom>
          <a:noFill/>
          <a:ln w="4763">
            <a:solidFill>
              <a:srgbClr val="007EBD"/>
            </a:solidFill>
            <a:prstDash val="solid"/>
          </a:ln>
        </p:spPr>
      </p:sp>
      <p:sp>
        <p:nvSpPr>
          <p:cNvPr id="8" name="Text 5"/>
          <p:cNvSpPr/>
          <p:nvPr/>
        </p:nvSpPr>
        <p:spPr>
          <a:xfrm>
            <a:off x="2183681" y="3585716"/>
            <a:ext cx="1028774" cy="114151"/>
          </a:xfrm>
          <a:prstGeom prst="rect">
            <a:avLst/>
          </a:prstGeom>
          <a:noFill/>
          <a:ln/>
        </p:spPr>
        <p:txBody>
          <a:bodyPr wrap="none" lIns="0" tIns="0" rIns="0" bIns="0" rtlCol="0" anchor="t"/>
          <a:lstStyle/>
          <a:p>
            <a:pPr marL="0" indent="0" algn="l">
              <a:lnSpc>
                <a:spcPct val="96000"/>
              </a:lnSpc>
              <a:buNone/>
            </a:pPr>
            <a:r>
              <a:rPr lang="en-US" sz="750" dirty="0">
                <a:solidFill>
                  <a:srgbClr val="007EBD"/>
                </a:solidFill>
                <a:latin typeface="Inter" pitchFamily="34" charset="0"/>
                <a:ea typeface="Inter" pitchFamily="34" charset="-122"/>
                <a:cs typeface="Inter" pitchFamily="34" charset="-120"/>
              </a:rPr>
              <a:t>3 MIN READ</a:t>
            </a:r>
            <a:endParaRPr lang="en-US" sz="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7EBD"/>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917</Words>
  <Application>Microsoft Office PowerPoint</Application>
  <PresentationFormat>On-screen Show (16:9)</PresentationFormat>
  <Paragraphs>76</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Inter</vt:lpstr>
      <vt:lpstr>Inter Bold</vt:lpstr>
      <vt:lpstr>Petrona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Versha Shrivastav</cp:lastModifiedBy>
  <cp:revision>2</cp:revision>
  <dcterms:created xsi:type="dcterms:W3CDTF">2026-07-18T14:24:14Z</dcterms:created>
  <dcterms:modified xsi:type="dcterms:W3CDTF">2026-07-18T14:27:54Z</dcterms:modified>
</cp:coreProperties>
</file>