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440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Content is seamlessly integrated into the website to maintain a consistent look and feel.</a:t>
            </a:r>
          </a:p>
          <a:p>
            <a:pPr algn="ctr">
              <a:lnSpc>
                <a:spcPts val="4373"/>
              </a:lnSpc>
              <a:spcBef>
                <a:spcPct val="0"/>
              </a:spcBef>
            </a:pPr>
            <a:r>
              <a:rPr lang="en-US" sz="2733">
                <a:solidFill>
                  <a:srgbClr val="000000"/>
                </a:solidFill>
                <a:latin typeface="Canva Sans"/>
                <a:ea typeface="Canva Sans"/>
                <a:cs typeface="Canva Sans"/>
                <a:sym typeface="Canva Sans"/>
              </a:rPr>
              <a:t>Step 6: Testing and Quality Assurance</a:t>
            </a:r>
          </a:p>
          <a:p>
            <a:pPr algn="ctr">
              <a:lnSpc>
                <a:spcPts val="4373"/>
              </a:lnSpc>
              <a:spcBef>
                <a:spcPct val="0"/>
              </a:spcBef>
            </a:pPr>
            <a:r>
              <a:rPr lang="en-US" sz="2733">
                <a:solidFill>
                  <a:srgbClr val="000000"/>
                </a:solidFill>
                <a:latin typeface="Canva Sans"/>
                <a:ea typeface="Canva Sans"/>
                <a:cs typeface="Canva Sans"/>
                <a:sym typeface="Canva Sans"/>
              </a:rPr>
              <a:t>Before the website goes live, rigorous testing ensures it meets the highest standards. This includes:</a:t>
            </a:r>
          </a:p>
          <a:p>
            <a:pPr algn="ctr">
              <a:lnSpc>
                <a:spcPts val="4373"/>
              </a:lnSpc>
              <a:spcBef>
                <a:spcPct val="0"/>
              </a:spcBef>
            </a:pPr>
            <a:r>
              <a:rPr lang="en-US" sz="2733">
                <a:solidFill>
                  <a:srgbClr val="000000"/>
                </a:solidFill>
                <a:latin typeface="Canva Sans"/>
                <a:ea typeface="Canva Sans"/>
                <a:cs typeface="Canva Sans"/>
                <a:sym typeface="Canva Sans"/>
              </a:rPr>
              <a:t>Functionality testing to verify all features work as intended.</a:t>
            </a:r>
          </a:p>
          <a:p>
            <a:pPr algn="ctr">
              <a:lnSpc>
                <a:spcPts val="4373"/>
              </a:lnSpc>
              <a:spcBef>
                <a:spcPct val="0"/>
              </a:spcBef>
            </a:pPr>
            <a:r>
              <a:rPr lang="en-US" sz="2733">
                <a:solidFill>
                  <a:srgbClr val="000000"/>
                </a:solidFill>
                <a:latin typeface="Canva Sans"/>
                <a:ea typeface="Canva Sans"/>
                <a:cs typeface="Canva Sans"/>
                <a:sym typeface="Canva Sans"/>
              </a:rPr>
              <a:t>Performance testing to ensure fast loading times.</a:t>
            </a:r>
          </a:p>
          <a:p>
            <a:pPr algn="ctr">
              <a:lnSpc>
                <a:spcPts val="4373"/>
              </a:lnSpc>
              <a:spcBef>
                <a:spcPct val="0"/>
              </a:spcBef>
            </a:pPr>
            <a:r>
              <a:rPr lang="en-US" sz="2733">
                <a:solidFill>
                  <a:srgbClr val="000000"/>
                </a:solidFill>
                <a:latin typeface="Canva Sans"/>
                <a:ea typeface="Canva Sans"/>
                <a:cs typeface="Canva Sans"/>
                <a:sym typeface="Canva Sans"/>
              </a:rPr>
              <a:t>User testing to gather feedback and identify any usability issues.</a:t>
            </a:r>
          </a:p>
          <a:p>
            <a:pPr algn="ctr">
              <a:lnSpc>
                <a:spcPts val="4373"/>
              </a:lnSpc>
              <a:spcBef>
                <a:spcPct val="0"/>
              </a:spcBef>
            </a:pPr>
            <a:r>
              <a:rPr lang="en-US" sz="2733">
                <a:solidFill>
                  <a:srgbClr val="000000"/>
                </a:solidFill>
                <a:latin typeface="Canva Sans"/>
                <a:ea typeface="Canva Sans"/>
                <a:cs typeface="Canva Sans"/>
                <a:sym typeface="Canva Sans"/>
              </a:rPr>
              <a:t>Debugging and refinements are carried out to address any shortcomings identified during testing.</a:t>
            </a:r>
          </a:p>
          <a:p>
            <a:pPr algn="ctr">
              <a:lnSpc>
                <a:spcPts val="4373"/>
              </a:lnSpc>
              <a:spcBef>
                <a:spcPct val="0"/>
              </a:spcBef>
            </a:pPr>
            <a:r>
              <a:rPr lang="en-US" sz="2733">
                <a:solidFill>
                  <a:srgbClr val="000000"/>
                </a:solidFill>
                <a:latin typeface="Canva Sans"/>
                <a:ea typeface="Canva Sans"/>
                <a:cs typeface="Canva Sans"/>
                <a:sym typeface="Canva Sans"/>
              </a:rPr>
              <a:t>Step 7: Launching the Website</a:t>
            </a:r>
          </a:p>
          <a:p>
            <a:pPr algn="ctr">
              <a:lnSpc>
                <a:spcPts val="4373"/>
              </a:lnSpc>
              <a:spcBef>
                <a:spcPct val="0"/>
              </a:spcBef>
            </a:pPr>
            <a:r>
              <a:rPr lang="en-US" sz="2733">
                <a:solidFill>
                  <a:srgbClr val="000000"/>
                </a:solidFill>
                <a:latin typeface="Canva Sans"/>
                <a:ea typeface="Canva Sans"/>
                <a:cs typeface="Canva Sans"/>
                <a:sym typeface="Canva Sans"/>
              </a:rPr>
              <a:t>Once testing is complete, the website is ready for its grand unveiling to the world.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27498"/>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website is deployed to a live server, making it accessible to the world. During this phase, the team:</a:t>
            </a:r>
          </a:p>
          <a:p>
            <a:pPr algn="ctr">
              <a:lnSpc>
                <a:spcPts val="4373"/>
              </a:lnSpc>
              <a:spcBef>
                <a:spcPct val="0"/>
              </a:spcBef>
            </a:pPr>
            <a:r>
              <a:rPr lang="en-US" sz="2733">
                <a:solidFill>
                  <a:srgbClr val="000000"/>
                </a:solidFill>
                <a:latin typeface="Canva Sans"/>
                <a:ea typeface="Canva Sans"/>
                <a:cs typeface="Canva Sans"/>
                <a:sym typeface="Canva Sans"/>
              </a:rPr>
              <a:t>Configures hosting and domain settings.</a:t>
            </a:r>
          </a:p>
          <a:p>
            <a:pPr algn="ctr">
              <a:lnSpc>
                <a:spcPts val="4373"/>
              </a:lnSpc>
              <a:spcBef>
                <a:spcPct val="0"/>
              </a:spcBef>
            </a:pPr>
            <a:r>
              <a:rPr lang="en-US" sz="2733">
                <a:solidFill>
                  <a:srgbClr val="000000"/>
                </a:solidFill>
                <a:latin typeface="Canva Sans"/>
                <a:ea typeface="Canva Sans"/>
                <a:cs typeface="Canva Sans"/>
                <a:sym typeface="Canva Sans"/>
              </a:rPr>
              <a:t>Conducts a final review to ensure everything is in place.</a:t>
            </a:r>
          </a:p>
          <a:p>
            <a:pPr algn="ctr">
              <a:lnSpc>
                <a:spcPts val="4373"/>
              </a:lnSpc>
              <a:spcBef>
                <a:spcPct val="0"/>
              </a:spcBef>
            </a:pPr>
            <a:r>
              <a:rPr lang="en-US" sz="2733">
                <a:solidFill>
                  <a:srgbClr val="000000"/>
                </a:solidFill>
                <a:latin typeface="Canva Sans"/>
                <a:ea typeface="Canva Sans"/>
                <a:cs typeface="Canva Sans"/>
                <a:sym typeface="Canva Sans"/>
              </a:rPr>
              <a:t>Monitors the website’s performance post-launch to address any unforeseen issues.</a:t>
            </a:r>
          </a:p>
          <a:p>
            <a:pPr algn="ctr">
              <a:lnSpc>
                <a:spcPts val="4373"/>
              </a:lnSpc>
              <a:spcBef>
                <a:spcPct val="0"/>
              </a:spcBef>
            </a:pPr>
            <a:r>
              <a:rPr lang="en-US" sz="2733">
                <a:solidFill>
                  <a:srgbClr val="000000"/>
                </a:solidFill>
                <a:latin typeface="Canva Sans"/>
                <a:ea typeface="Canva Sans"/>
                <a:cs typeface="Canva Sans"/>
                <a:sym typeface="Canva Sans"/>
              </a:rPr>
              <a:t>Step 8: Ongoing Support and Maintenance</a:t>
            </a:r>
          </a:p>
          <a:p>
            <a:pPr algn="ctr">
              <a:lnSpc>
                <a:spcPts val="4373"/>
              </a:lnSpc>
              <a:spcBef>
                <a:spcPct val="0"/>
              </a:spcBef>
            </a:pPr>
            <a:r>
              <a:rPr lang="en-US" sz="2733">
                <a:solidFill>
                  <a:srgbClr val="000000"/>
                </a:solidFill>
                <a:latin typeface="Canva Sans"/>
                <a:ea typeface="Canva Sans"/>
                <a:cs typeface="Canva Sans"/>
                <a:sym typeface="Canva Sans"/>
              </a:rPr>
              <a:t>A premier website design and development company doesn’t stop at launch. Continuous support ensures the website remains up-to-date and performs optimally. Services include:</a:t>
            </a:r>
          </a:p>
          <a:p>
            <a:pPr algn="ctr">
              <a:lnSpc>
                <a:spcPts val="4373"/>
              </a:lnSpc>
              <a:spcBef>
                <a:spcPct val="0"/>
              </a:spcBef>
            </a:pPr>
            <a:r>
              <a:rPr lang="en-US" sz="2733">
                <a:solidFill>
                  <a:srgbClr val="000000"/>
                </a:solidFill>
                <a:latin typeface="Canva Sans"/>
                <a:ea typeface="Canva Sans"/>
                <a:cs typeface="Canva Sans"/>
                <a:sym typeface="Canva Sans"/>
              </a:rPr>
              <a:t>Regular updates to software and security protocols.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1915"/>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Monitoring analytics to assess performance and user behavior.</a:t>
            </a:r>
          </a:p>
          <a:p>
            <a:pPr algn="ctr">
              <a:lnSpc>
                <a:spcPts val="4373"/>
              </a:lnSpc>
              <a:spcBef>
                <a:spcPct val="0"/>
              </a:spcBef>
            </a:pPr>
            <a:r>
              <a:rPr lang="en-US" sz="2733">
                <a:solidFill>
                  <a:srgbClr val="000000"/>
                </a:solidFill>
                <a:latin typeface="Canva Sans"/>
                <a:ea typeface="Canva Sans"/>
                <a:cs typeface="Canva Sans"/>
                <a:sym typeface="Canva Sans"/>
              </a:rPr>
              <a:t>Implementing improvements based on feedback and changing business needs.</a:t>
            </a:r>
          </a:p>
          <a:p>
            <a:pPr algn="ctr">
              <a:lnSpc>
                <a:spcPts val="4373"/>
              </a:lnSpc>
              <a:spcBef>
                <a:spcPct val="0"/>
              </a:spcBef>
            </a:pPr>
            <a:r>
              <a:rPr lang="en-US" sz="2733">
                <a:solidFill>
                  <a:srgbClr val="000000"/>
                </a:solidFill>
                <a:latin typeface="Canva Sans"/>
                <a:ea typeface="Canva Sans"/>
                <a:cs typeface="Canva Sans"/>
                <a:sym typeface="Canva Sans"/>
              </a:rPr>
              <a:t>The Value of Expertise</a:t>
            </a:r>
          </a:p>
          <a:p>
            <a:pPr algn="ctr">
              <a:lnSpc>
                <a:spcPts val="4373"/>
              </a:lnSpc>
              <a:spcBef>
                <a:spcPct val="0"/>
              </a:spcBef>
            </a:pPr>
            <a:r>
              <a:rPr lang="en-US" sz="2733">
                <a:solidFill>
                  <a:srgbClr val="000000"/>
                </a:solidFill>
                <a:latin typeface="Canva Sans"/>
                <a:ea typeface="Canva Sans"/>
                <a:cs typeface="Canva Sans"/>
                <a:sym typeface="Canva Sans"/>
              </a:rPr>
              <a:t>Behind every successful website is a team of skilled professionals—designers, developers, strategists, and project managers—working in harmony. Their expertise ensures that every element, from aesthetics to functionality, is crafted with precision.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13077"/>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a premier website design and development company is an investment in your digital presence. By transforming concepts into impactful websites, they help businesses build credibility, engage audiences, and achieve long-term success in the competitive online landscape.</a:t>
            </a:r>
          </a:p>
          <a:p>
            <a:pPr algn="ctr">
              <a:lnSpc>
                <a:spcPts val="3821"/>
              </a:lnSpc>
              <a:spcBef>
                <a:spcPct val="0"/>
              </a:spcBef>
            </a:pPr>
            <a:r>
              <a:rPr lang="en-US" sz="2729">
                <a:solidFill>
                  <a:srgbClr val="000000"/>
                </a:solidFill>
                <a:latin typeface="Canva Sans"/>
                <a:ea typeface="Canva Sans"/>
                <a:cs typeface="Canva Sans"/>
                <a:sym typeface="Canva Sans"/>
              </a:rPr>
              <a:t>Whether you’re looking to create a new website or revamp an existing one, partnering with experts ensures your vision is realized in the best possible way.</a:t>
            </a:r>
          </a:p>
        </p:txBody>
      </p:sp>
      <p:sp>
        <p:nvSpPr>
          <p:cNvPr name="TextBox 3" id="3"/>
          <p:cNvSpPr txBox="true"/>
          <p:nvPr/>
        </p:nvSpPr>
        <p:spPr>
          <a:xfrm rot="0">
            <a:off x="0" y="8475849"/>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 Excellence Unveiled: The Essential Services Offered by Top-Tier Website Design and Development Companies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21646"/>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today’s digital age, a website is more than just an online presence; it’s a powerful tool for engaging audiences and driving business success. To ensure your website stands out, collaborating with top-tier website design and development companies is key. These experts offer a range of essential services that elevate the user experience and optimize performance.</a:t>
            </a:r>
          </a:p>
          <a:p>
            <a:pPr algn="ctr">
              <a:lnSpc>
                <a:spcPts val="3821"/>
              </a:lnSpc>
              <a:spcBef>
                <a:spcPct val="0"/>
              </a:spcBef>
            </a:pPr>
            <a:r>
              <a:rPr lang="en-US" sz="2729">
                <a:solidFill>
                  <a:srgbClr val="000000"/>
                </a:solidFill>
                <a:latin typeface="Canva Sans"/>
                <a:ea typeface="Canva Sans"/>
                <a:cs typeface="Canva Sans"/>
                <a:sym typeface="Canva Sans"/>
              </a:rPr>
              <a:t>1. Custom Website Design</a:t>
            </a:r>
          </a:p>
          <a:p>
            <a:pPr algn="ctr">
              <a:lnSpc>
                <a:spcPts val="3821"/>
              </a:lnSpc>
              <a:spcBef>
                <a:spcPct val="0"/>
              </a:spcBef>
            </a:pPr>
            <a:r>
              <a:rPr lang="en-US" sz="2729">
                <a:solidFill>
                  <a:srgbClr val="000000"/>
                </a:solidFill>
                <a:latin typeface="Canva Sans"/>
                <a:ea typeface="Canva Sans"/>
                <a:cs typeface="Canva Sans"/>
                <a:sym typeface="Canva Sans"/>
              </a:rPr>
              <a:t> Great design is the cornerstone of a successful website. Top-tier companies create unique, visually appealing, and user-centric designs tailored to the brand’s identity. They focus on responsive design to ensure that websites look and function seamlessly across all devices, from desktops to smartphones.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97940"/>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2. Web Development and Programming</a:t>
            </a:r>
          </a:p>
          <a:p>
            <a:pPr algn="ctr">
              <a:lnSpc>
                <a:spcPts val="3821"/>
              </a:lnSpc>
              <a:spcBef>
                <a:spcPct val="0"/>
              </a:spcBef>
            </a:pPr>
            <a:r>
              <a:rPr lang="en-US" sz="2729">
                <a:solidFill>
                  <a:srgbClr val="000000"/>
                </a:solidFill>
                <a:latin typeface="Canva Sans"/>
                <a:ea typeface="Canva Sans"/>
                <a:cs typeface="Canva Sans"/>
                <a:sym typeface="Canva Sans"/>
              </a:rPr>
              <a:t> Aesthetics alone aren’t enough. Behind every great website is sophisticated coding. These companies offer robust web development services, building websites with a strong foundation using modern technologies like HTML5, CSS3, JavaScript, and popular CMS platforms such as WordPress or Drupal. They ensure a smooth and interactive user experience.</a:t>
            </a:r>
          </a:p>
          <a:p>
            <a:pPr algn="ctr">
              <a:lnSpc>
                <a:spcPts val="3821"/>
              </a:lnSpc>
              <a:spcBef>
                <a:spcPct val="0"/>
              </a:spcBef>
            </a:pPr>
            <a:r>
              <a:rPr lang="en-US" sz="2729">
                <a:solidFill>
                  <a:srgbClr val="000000"/>
                </a:solidFill>
                <a:latin typeface="Canva Sans"/>
                <a:ea typeface="Canva Sans"/>
                <a:cs typeface="Canva Sans"/>
                <a:sym typeface="Canva Sans"/>
              </a:rPr>
              <a:t>3. E-Commerce Solutions</a:t>
            </a:r>
          </a:p>
          <a:p>
            <a:pPr algn="ctr">
              <a:lnSpc>
                <a:spcPts val="3821"/>
              </a:lnSpc>
              <a:spcBef>
                <a:spcPct val="0"/>
              </a:spcBef>
            </a:pPr>
            <a:r>
              <a:rPr lang="en-US" sz="2729">
                <a:solidFill>
                  <a:srgbClr val="000000"/>
                </a:solidFill>
                <a:latin typeface="Canva Sans"/>
                <a:ea typeface="Canva Sans"/>
                <a:cs typeface="Canva Sans"/>
                <a:sym typeface="Canva Sans"/>
              </a:rPr>
              <a:t> For businesses selling online, an efficient e-commerce solution is vital. Leading companies offer customized e-commerce development services, integrating secure payment systems, user-friendly shopping carts, and product management tools. They help create seamless online shopping experiences for customers while ensuring security and scalability.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73321"/>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4. SEO Optimization</a:t>
            </a:r>
          </a:p>
          <a:p>
            <a:pPr algn="ctr">
              <a:lnSpc>
                <a:spcPts val="3821"/>
              </a:lnSpc>
              <a:spcBef>
                <a:spcPct val="0"/>
              </a:spcBef>
            </a:pPr>
            <a:r>
              <a:rPr lang="en-US" sz="2729">
                <a:solidFill>
                  <a:srgbClr val="000000"/>
                </a:solidFill>
                <a:latin typeface="Canva Sans"/>
                <a:ea typeface="Canva Sans"/>
                <a:cs typeface="Canva Sans"/>
                <a:sym typeface="Canva Sans"/>
              </a:rPr>
              <a:t> Building a website is only half the battle; driving traffic is where the real work begins. Top-tier design firms offer SEO services that optimize content, structure, and performance to boost search engine rankings. From keyword research to on-page SEO, these strategies ensure the website reaches its target audience.</a:t>
            </a:r>
          </a:p>
          <a:p>
            <a:pPr algn="ctr">
              <a:lnSpc>
                <a:spcPts val="3821"/>
              </a:lnSpc>
              <a:spcBef>
                <a:spcPct val="0"/>
              </a:spcBef>
            </a:pPr>
            <a:r>
              <a:rPr lang="en-US" sz="2729">
                <a:solidFill>
                  <a:srgbClr val="000000"/>
                </a:solidFill>
                <a:latin typeface="Canva Sans"/>
                <a:ea typeface="Canva Sans"/>
                <a:cs typeface="Canva Sans"/>
                <a:sym typeface="Canva Sans"/>
              </a:rPr>
              <a:t>5. Website Maintenance and Support</a:t>
            </a:r>
          </a:p>
          <a:p>
            <a:pPr algn="ctr">
              <a:lnSpc>
                <a:spcPts val="3821"/>
              </a:lnSpc>
              <a:spcBef>
                <a:spcPct val="0"/>
              </a:spcBef>
            </a:pPr>
            <a:r>
              <a:rPr lang="en-US" sz="2729">
                <a:solidFill>
                  <a:srgbClr val="000000"/>
                </a:solidFill>
                <a:latin typeface="Canva Sans"/>
                <a:ea typeface="Canva Sans"/>
                <a:cs typeface="Canva Sans"/>
                <a:sym typeface="Canva Sans"/>
              </a:rPr>
              <a:t> After launch, websites require ongoing maintenance. Top companies offer comprehensive maintenance packages, including software updates, security monitoring, and troubleshooting. This ensures the website stays up-to-date and performs optimally.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258062"/>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6. UI/UX Design</a:t>
            </a:r>
          </a:p>
          <a:p>
            <a:pPr algn="ctr">
              <a:lnSpc>
                <a:spcPts val="3821"/>
              </a:lnSpc>
              <a:spcBef>
                <a:spcPct val="0"/>
              </a:spcBef>
            </a:pPr>
            <a:r>
              <a:rPr lang="en-US" sz="2729">
                <a:solidFill>
                  <a:srgbClr val="000000"/>
                </a:solidFill>
                <a:latin typeface="Canva Sans"/>
                <a:ea typeface="Canva Sans"/>
                <a:cs typeface="Canva Sans"/>
                <a:sym typeface="Canva Sans"/>
              </a:rPr>
              <a:t> User interface (UI) and user experience (UX) are vital to retaining visitors. A top-tier web company will focus on intuitive navigation, fast load times, and interactive elements to enhance the overall user experience, encouraging higher engagement and conversions.</a:t>
            </a:r>
          </a:p>
          <a:p>
            <a:pPr algn="ctr">
              <a:lnSpc>
                <a:spcPts val="3821"/>
              </a:lnSpc>
              <a:spcBef>
                <a:spcPct val="0"/>
              </a:spcBef>
            </a:pPr>
            <a:r>
              <a:rPr lang="en-US" sz="2729">
                <a:solidFill>
                  <a:srgbClr val="000000"/>
                </a:solidFill>
                <a:latin typeface="Canva Sans"/>
                <a:ea typeface="Canva Sans"/>
                <a:cs typeface="Canva Sans"/>
                <a:sym typeface="Canva Sans"/>
              </a:rPr>
              <a:t>7. Branding and Digital Marketing</a:t>
            </a:r>
          </a:p>
          <a:p>
            <a:pPr algn="ctr">
              <a:lnSpc>
                <a:spcPts val="3821"/>
              </a:lnSpc>
              <a:spcBef>
                <a:spcPct val="0"/>
              </a:spcBef>
            </a:pPr>
            <a:r>
              <a:rPr lang="en-US" sz="2729">
                <a:solidFill>
                  <a:srgbClr val="000000"/>
                </a:solidFill>
                <a:latin typeface="Canva Sans"/>
                <a:ea typeface="Canva Sans"/>
                <a:cs typeface="Canva Sans"/>
                <a:sym typeface="Canva Sans"/>
              </a:rPr>
              <a:t> A great website isn’t just about the design; it also reflects the brand’s identity. Leading companies help businesses with logo design, brand guidelines, and digital marketing strategies. They ensure that every aspect of the website aligns with the brand and effectively communicates its message.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144187"/>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 In the competitive digital landscape, having a website that performs well, looks professional, and drives business outcomes is crucial. By choosing a top-tier web design and development company, businesses can benefit from a comprehensive suite of services, ensuring long-term success in the digital realm.</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5395" y="236786"/>
            <a:ext cx="14629276" cy="7398372"/>
          </a:xfrm>
          <a:custGeom>
            <a:avLst/>
            <a:gdLst/>
            <a:ahLst/>
            <a:cxnLst/>
            <a:rect r="r" b="b" t="t" l="l"/>
            <a:pathLst>
              <a:path h="7398372" w="14629276">
                <a:moveTo>
                  <a:pt x="0" y="0"/>
                </a:moveTo>
                <a:lnTo>
                  <a:pt x="14629276" y="0"/>
                </a:lnTo>
                <a:lnTo>
                  <a:pt x="14629276" y="7398372"/>
                </a:lnTo>
                <a:lnTo>
                  <a:pt x="0" y="7398372"/>
                </a:lnTo>
                <a:lnTo>
                  <a:pt x="0" y="0"/>
                </a:lnTo>
                <a:close/>
              </a:path>
            </a:pathLst>
          </a:custGeom>
          <a:blipFill>
            <a:blip r:embed="rId2"/>
            <a:stretch>
              <a:fillRect l="0" t="-39507" r="-719" b="-9991"/>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From Concept to Launch: Inside the Workings of a Premier Website Design and Development Company</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9891" y="308707"/>
            <a:ext cx="14438695" cy="7748990"/>
          </a:xfrm>
          <a:custGeom>
            <a:avLst/>
            <a:gdLst/>
            <a:ahLst/>
            <a:cxnLst/>
            <a:rect r="r" b="b" t="t" l="l"/>
            <a:pathLst>
              <a:path h="7748990" w="14438695">
                <a:moveTo>
                  <a:pt x="0" y="0"/>
                </a:moveTo>
                <a:lnTo>
                  <a:pt x="14438695" y="0"/>
                </a:lnTo>
                <a:lnTo>
                  <a:pt x="14438695" y="7748990"/>
                </a:lnTo>
                <a:lnTo>
                  <a:pt x="0" y="7748990"/>
                </a:lnTo>
                <a:lnTo>
                  <a:pt x="0" y="0"/>
                </a:lnTo>
                <a:close/>
              </a:path>
            </a:pathLst>
          </a:custGeom>
          <a:blipFill>
            <a:blip r:embed="rId2"/>
            <a:stretch>
              <a:fillRect l="0" t="-16090" r="0" b="-8281"/>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digital-first world, a professional website is not just a luxury; it is a necessity.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5160" y="265574"/>
            <a:ext cx="14481847" cy="7782638"/>
          </a:xfrm>
          <a:custGeom>
            <a:avLst/>
            <a:gdLst/>
            <a:ahLst/>
            <a:cxnLst/>
            <a:rect r="r" b="b" t="t" l="l"/>
            <a:pathLst>
              <a:path h="7782638" w="14481847">
                <a:moveTo>
                  <a:pt x="0" y="0"/>
                </a:moveTo>
                <a:lnTo>
                  <a:pt x="14481847" y="0"/>
                </a:lnTo>
                <a:lnTo>
                  <a:pt x="14481847" y="7782638"/>
                </a:lnTo>
                <a:lnTo>
                  <a:pt x="0" y="7782638"/>
                </a:lnTo>
                <a:lnTo>
                  <a:pt x="0" y="0"/>
                </a:lnTo>
                <a:close/>
              </a:path>
            </a:pathLst>
          </a:custGeom>
          <a:blipFill>
            <a:blip r:embed="rId2"/>
            <a:stretch>
              <a:fillRect l="-6191" t="-17630" r="-6191"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 are a small business, a growing startup, or a large corporation, your website is often the first point of contact with potential customers.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900" y="235190"/>
            <a:ext cx="14392676" cy="8106501"/>
          </a:xfrm>
          <a:custGeom>
            <a:avLst/>
            <a:gdLst/>
            <a:ahLst/>
            <a:cxnLst/>
            <a:rect r="r" b="b" t="t" l="l"/>
            <a:pathLst>
              <a:path h="8106501" w="14392676">
                <a:moveTo>
                  <a:pt x="0" y="0"/>
                </a:moveTo>
                <a:lnTo>
                  <a:pt x="14392676" y="0"/>
                </a:lnTo>
                <a:lnTo>
                  <a:pt x="14392676" y="8106501"/>
                </a:lnTo>
                <a:lnTo>
                  <a:pt x="0" y="8106501"/>
                </a:lnTo>
                <a:lnTo>
                  <a:pt x="0" y="0"/>
                </a:lnTo>
                <a:close/>
              </a:path>
            </a:pathLst>
          </a:custGeom>
          <a:blipFill>
            <a:blip r:embed="rId2"/>
            <a:stretch>
              <a:fillRect l="-1663" t="-21823" r="-1663"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But what does it take to create a website that stands out, functions flawlessly, and delivers an exceptional user experience?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404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Let’s take a journey through the process, exploring the meticulous steps a premier website design and development company takes to turn concepts into fully functional websites.</a:t>
            </a:r>
          </a:p>
        </p:txBody>
      </p:sp>
      <p:sp>
        <p:nvSpPr>
          <p:cNvPr name="TextBox 3" id="3"/>
          <p:cNvSpPr txBox="true"/>
          <p:nvPr/>
        </p:nvSpPr>
        <p:spPr>
          <a:xfrm rot="0">
            <a:off x="0" y="4057930"/>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1: Understanding Client Needs and Goals</a:t>
            </a:r>
          </a:p>
          <a:p>
            <a:pPr algn="ctr">
              <a:lnSpc>
                <a:spcPts val="4373"/>
              </a:lnSpc>
              <a:spcBef>
                <a:spcPct val="0"/>
              </a:spcBef>
            </a:pPr>
            <a:r>
              <a:rPr lang="en-US" sz="2733">
                <a:solidFill>
                  <a:srgbClr val="000000"/>
                </a:solidFill>
                <a:latin typeface="Canva Sans"/>
                <a:ea typeface="Canva Sans"/>
                <a:cs typeface="Canva Sans"/>
                <a:sym typeface="Canva Sans"/>
              </a:rPr>
              <a:t>The journey begins with understanding the client’s vision. A comprehensive discovery phase allows the company to delve into the client’s goals, target audience, brand identity, and desired features. This involves:</a:t>
            </a:r>
          </a:p>
          <a:p>
            <a:pPr algn="ctr">
              <a:lnSpc>
                <a:spcPts val="4373"/>
              </a:lnSpc>
              <a:spcBef>
                <a:spcPct val="0"/>
              </a:spcBef>
            </a:pPr>
            <a:r>
              <a:rPr lang="en-US" sz="2733">
                <a:solidFill>
                  <a:srgbClr val="000000"/>
                </a:solidFill>
                <a:latin typeface="Canva Sans"/>
                <a:ea typeface="Canva Sans"/>
                <a:cs typeface="Canva Sans"/>
                <a:sym typeface="Canva Sans"/>
              </a:rPr>
              <a:t>Conducting detailed consultations and questionnaires.</a:t>
            </a:r>
          </a:p>
          <a:p>
            <a:pPr algn="ctr">
              <a:lnSpc>
                <a:spcPts val="4373"/>
              </a:lnSpc>
              <a:spcBef>
                <a:spcPct val="0"/>
              </a:spcBef>
            </a:pPr>
            <a:r>
              <a:rPr lang="en-US" sz="2733">
                <a:solidFill>
                  <a:srgbClr val="000000"/>
                </a:solidFill>
                <a:latin typeface="Canva Sans"/>
                <a:ea typeface="Canva Sans"/>
                <a:cs typeface="Canva Sans"/>
                <a:sym typeface="Canva Sans"/>
              </a:rPr>
              <a:t>Analyzing competitors and market trends.</a:t>
            </a:r>
          </a:p>
          <a:p>
            <a:pPr algn="ctr">
              <a:lnSpc>
                <a:spcPts val="4373"/>
              </a:lnSpc>
              <a:spcBef>
                <a:spcPct val="0"/>
              </a:spcBef>
            </a:pPr>
            <a:r>
              <a:rPr lang="en-US" sz="2733">
                <a:solidFill>
                  <a:srgbClr val="000000"/>
                </a:solidFill>
                <a:latin typeface="Canva Sans"/>
                <a:ea typeface="Canva Sans"/>
                <a:cs typeface="Canva Sans"/>
                <a:sym typeface="Canva Sans"/>
              </a:rPr>
              <a:t>Defining the project’s scope, timeline, and budget.</a:t>
            </a:r>
          </a:p>
          <a:p>
            <a:pPr algn="ctr">
              <a:lnSpc>
                <a:spcPts val="4373"/>
              </a:lnSpc>
              <a:spcBef>
                <a:spcPct val="0"/>
              </a:spcBef>
            </a:pPr>
            <a:r>
              <a:rPr lang="en-US" sz="2733">
                <a:solidFill>
                  <a:srgbClr val="000000"/>
                </a:solidFill>
                <a:latin typeface="Canva Sans"/>
                <a:ea typeface="Canva Sans"/>
                <a:cs typeface="Canva Sans"/>
                <a:sym typeface="Canva Sans"/>
              </a:rPr>
              <a:t>By laying a strong foundation of understanding, the company ensures the final product aligns with the client’s business objectives.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345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2: Planning and Strategy Development</a:t>
            </a:r>
          </a:p>
          <a:p>
            <a:pPr algn="ctr">
              <a:lnSpc>
                <a:spcPts val="4373"/>
              </a:lnSpc>
              <a:spcBef>
                <a:spcPct val="0"/>
              </a:spcBef>
            </a:pPr>
            <a:r>
              <a:rPr lang="en-US" sz="2733">
                <a:solidFill>
                  <a:srgbClr val="000000"/>
                </a:solidFill>
                <a:latin typeface="Canva Sans"/>
                <a:ea typeface="Canva Sans"/>
                <a:cs typeface="Canva Sans"/>
                <a:sym typeface="Canva Sans"/>
              </a:rPr>
              <a:t>Once the objectives are clear, the team moves to the planning phase. This stage involves:</a:t>
            </a:r>
          </a:p>
          <a:p>
            <a:pPr algn="ctr">
              <a:lnSpc>
                <a:spcPts val="4373"/>
              </a:lnSpc>
              <a:spcBef>
                <a:spcPct val="0"/>
              </a:spcBef>
            </a:pPr>
            <a:r>
              <a:rPr lang="en-US" sz="2733">
                <a:solidFill>
                  <a:srgbClr val="000000"/>
                </a:solidFill>
                <a:latin typeface="Canva Sans"/>
                <a:ea typeface="Canva Sans"/>
                <a:cs typeface="Canva Sans"/>
                <a:sym typeface="Canva Sans"/>
              </a:rPr>
              <a:t>Drafting a comprehensive sitemap to effectively outline the website’s structure and navigation pathways.</a:t>
            </a:r>
          </a:p>
          <a:p>
            <a:pPr algn="ctr">
              <a:lnSpc>
                <a:spcPts val="4373"/>
              </a:lnSpc>
              <a:spcBef>
                <a:spcPct val="0"/>
              </a:spcBef>
            </a:pPr>
            <a:r>
              <a:rPr lang="en-US" sz="2733">
                <a:solidFill>
                  <a:srgbClr val="000000"/>
                </a:solidFill>
                <a:latin typeface="Canva Sans"/>
                <a:ea typeface="Canva Sans"/>
                <a:cs typeface="Canva Sans"/>
                <a:sym typeface="Canva Sans"/>
              </a:rPr>
              <a:t>Developing wireframes to map out key elements of each page.</a:t>
            </a:r>
          </a:p>
          <a:p>
            <a:pPr algn="ctr">
              <a:lnSpc>
                <a:spcPts val="4373"/>
              </a:lnSpc>
              <a:spcBef>
                <a:spcPct val="0"/>
              </a:spcBef>
            </a:pPr>
            <a:r>
              <a:rPr lang="en-US" sz="2733">
                <a:solidFill>
                  <a:srgbClr val="000000"/>
                </a:solidFill>
                <a:latin typeface="Canva Sans"/>
                <a:ea typeface="Canva Sans"/>
                <a:cs typeface="Canva Sans"/>
                <a:sym typeface="Canva Sans"/>
              </a:rPr>
              <a:t>Establishing a content strategy to ensure the website’s messaging is compelling and cohesive.</a:t>
            </a:r>
          </a:p>
          <a:p>
            <a:pPr algn="ctr">
              <a:lnSpc>
                <a:spcPts val="4373"/>
              </a:lnSpc>
              <a:spcBef>
                <a:spcPct val="0"/>
              </a:spcBef>
            </a:pPr>
            <a:r>
              <a:rPr lang="en-US" sz="2733">
                <a:solidFill>
                  <a:srgbClr val="000000"/>
                </a:solidFill>
                <a:latin typeface="Canva Sans"/>
                <a:ea typeface="Canva Sans"/>
                <a:cs typeface="Canva Sans"/>
                <a:sym typeface="Canva Sans"/>
              </a:rPr>
              <a:t>This blueprint acts as a roadmap for the entire project, guiding both design and development teams.</a:t>
            </a:r>
          </a:p>
          <a:p>
            <a:pPr algn="ctr">
              <a:lnSpc>
                <a:spcPts val="4373"/>
              </a:lnSpc>
              <a:spcBef>
                <a:spcPct val="0"/>
              </a:spcBef>
            </a:pPr>
            <a:r>
              <a:rPr lang="en-US" sz="2733">
                <a:solidFill>
                  <a:srgbClr val="000000"/>
                </a:solidFill>
                <a:latin typeface="Canva Sans"/>
                <a:ea typeface="Canva Sans"/>
                <a:cs typeface="Canva Sans"/>
                <a:sym typeface="Canva Sans"/>
              </a:rPr>
              <a:t>Step 3: Designing an Engaging User Interface (UI)</a:t>
            </a:r>
          </a:p>
          <a:p>
            <a:pPr algn="ctr">
              <a:lnSpc>
                <a:spcPts val="4373"/>
              </a:lnSpc>
              <a:spcBef>
                <a:spcPct val="0"/>
              </a:spcBef>
            </a:pPr>
            <a:r>
              <a:rPr lang="en-US" sz="2733">
                <a:solidFill>
                  <a:srgbClr val="000000"/>
                </a:solidFill>
                <a:latin typeface="Canva Sans"/>
                <a:ea typeface="Canva Sans"/>
                <a:cs typeface="Canva Sans"/>
                <a:sym typeface="Canva Sans"/>
              </a:rPr>
              <a:t>The design phase is where innovation and artistic expression converge to craft captivating user experiences. Experienced designers craft visually appealing and user-friendly interfaces that capture the client’s brand essence. Key aspects include: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8547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Choosing a color palette, typography, and imagery that align with the brand.</a:t>
            </a:r>
          </a:p>
          <a:p>
            <a:pPr algn="ctr">
              <a:lnSpc>
                <a:spcPts val="4373"/>
              </a:lnSpc>
              <a:spcBef>
                <a:spcPct val="0"/>
              </a:spcBef>
            </a:pPr>
            <a:r>
              <a:rPr lang="en-US" sz="2733">
                <a:solidFill>
                  <a:srgbClr val="000000"/>
                </a:solidFill>
                <a:latin typeface="Canva Sans"/>
                <a:ea typeface="Canva Sans"/>
                <a:cs typeface="Canva Sans"/>
                <a:sym typeface="Canva Sans"/>
              </a:rPr>
              <a:t>Ensuring a responsive design that works seamlessly across devices.</a:t>
            </a:r>
          </a:p>
          <a:p>
            <a:pPr algn="ctr">
              <a:lnSpc>
                <a:spcPts val="4373"/>
              </a:lnSpc>
              <a:spcBef>
                <a:spcPct val="0"/>
              </a:spcBef>
            </a:pPr>
            <a:r>
              <a:rPr lang="en-US" sz="2733">
                <a:solidFill>
                  <a:srgbClr val="000000"/>
                </a:solidFill>
                <a:latin typeface="Canva Sans"/>
                <a:ea typeface="Canva Sans"/>
                <a:cs typeface="Canva Sans"/>
                <a:sym typeface="Canva Sans"/>
              </a:rPr>
              <a:t>Prioritizing user experience (UX) to enhance navigation and interaction.</a:t>
            </a:r>
          </a:p>
          <a:p>
            <a:pPr algn="ctr">
              <a:lnSpc>
                <a:spcPts val="4373"/>
              </a:lnSpc>
              <a:spcBef>
                <a:spcPct val="0"/>
              </a:spcBef>
            </a:pPr>
            <a:r>
              <a:rPr lang="en-US" sz="2733">
                <a:solidFill>
                  <a:srgbClr val="000000"/>
                </a:solidFill>
                <a:latin typeface="Canva Sans"/>
                <a:ea typeface="Canva Sans"/>
                <a:cs typeface="Canva Sans"/>
                <a:sym typeface="Canva Sans"/>
              </a:rPr>
              <a:t>Design prototypes are shared with clients for feedback, ensuring their vision is accurately represented.</a:t>
            </a:r>
          </a:p>
          <a:p>
            <a:pPr algn="ctr">
              <a:lnSpc>
                <a:spcPts val="4373"/>
              </a:lnSpc>
              <a:spcBef>
                <a:spcPct val="0"/>
              </a:spcBef>
            </a:pPr>
            <a:r>
              <a:rPr lang="en-US" sz="2733">
                <a:solidFill>
                  <a:srgbClr val="000000"/>
                </a:solidFill>
                <a:latin typeface="Canva Sans"/>
                <a:ea typeface="Canva Sans"/>
                <a:cs typeface="Canva Sans"/>
                <a:sym typeface="Canva Sans"/>
              </a:rPr>
              <a:t>Step 4: Development and Coding</a:t>
            </a:r>
          </a:p>
          <a:p>
            <a:pPr algn="ctr">
              <a:lnSpc>
                <a:spcPts val="4373"/>
              </a:lnSpc>
              <a:spcBef>
                <a:spcPct val="0"/>
              </a:spcBef>
            </a:pPr>
            <a:r>
              <a:rPr lang="en-US" sz="2733">
                <a:solidFill>
                  <a:srgbClr val="000000"/>
                </a:solidFill>
                <a:latin typeface="Canva Sans"/>
                <a:ea typeface="Canva Sans"/>
                <a:cs typeface="Canva Sans"/>
                <a:sym typeface="Canva Sans"/>
              </a:rPr>
              <a:t>With the design approved, the development team brings the website to life. This involves:</a:t>
            </a:r>
          </a:p>
          <a:p>
            <a:pPr algn="ctr">
              <a:lnSpc>
                <a:spcPts val="4373"/>
              </a:lnSpc>
              <a:spcBef>
                <a:spcPct val="0"/>
              </a:spcBef>
            </a:pPr>
            <a:r>
              <a:rPr lang="en-US" sz="2733">
                <a:solidFill>
                  <a:srgbClr val="000000"/>
                </a:solidFill>
                <a:latin typeface="Canva Sans"/>
                <a:ea typeface="Canva Sans"/>
                <a:cs typeface="Canva Sans"/>
                <a:sym typeface="Canva Sans"/>
              </a:rPr>
              <a:t>Frontend development to implement the visual design using HTML, CSS, and JavaScript.</a:t>
            </a:r>
          </a:p>
          <a:p>
            <a:pPr algn="ctr">
              <a:lnSpc>
                <a:spcPts val="4373"/>
              </a:lnSpc>
              <a:spcBef>
                <a:spcPct val="0"/>
              </a:spcBef>
            </a:pPr>
            <a:r>
              <a:rPr lang="en-US" sz="2733">
                <a:solidFill>
                  <a:srgbClr val="000000"/>
                </a:solidFill>
                <a:latin typeface="Canva Sans"/>
                <a:ea typeface="Canva Sans"/>
                <a:cs typeface="Canva Sans"/>
                <a:sym typeface="Canva Sans"/>
              </a:rPr>
              <a:t>Backend development to build functionality, such as databases, APIs, and content management systems (CMS).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Ensuring cross-browser compatibility and robust security measures.</a:t>
            </a:r>
          </a:p>
          <a:p>
            <a:pPr algn="ctr">
              <a:lnSpc>
                <a:spcPts val="4373"/>
              </a:lnSpc>
              <a:spcBef>
                <a:spcPct val="0"/>
              </a:spcBef>
            </a:pPr>
            <a:r>
              <a:rPr lang="en-US" sz="2733">
                <a:solidFill>
                  <a:srgbClr val="000000"/>
                </a:solidFill>
                <a:latin typeface="Canva Sans"/>
                <a:ea typeface="Canva Sans"/>
                <a:cs typeface="Canva Sans"/>
                <a:sym typeface="Canva Sans"/>
              </a:rPr>
              <a:t>Modern development practices, including Agile methodologies, enable iterative progress and efficient collaboration.</a:t>
            </a:r>
          </a:p>
          <a:p>
            <a:pPr algn="ctr">
              <a:lnSpc>
                <a:spcPts val="4373"/>
              </a:lnSpc>
              <a:spcBef>
                <a:spcPct val="0"/>
              </a:spcBef>
            </a:pPr>
            <a:r>
              <a:rPr lang="en-US" sz="2733">
                <a:solidFill>
                  <a:srgbClr val="000000"/>
                </a:solidFill>
                <a:latin typeface="Canva Sans"/>
                <a:ea typeface="Canva Sans"/>
                <a:cs typeface="Canva Sans"/>
                <a:sym typeface="Canva Sans"/>
              </a:rPr>
              <a:t>Step 5: Content Creation and Integration</a:t>
            </a:r>
          </a:p>
          <a:p>
            <a:pPr algn="ctr">
              <a:lnSpc>
                <a:spcPts val="4373"/>
              </a:lnSpc>
              <a:spcBef>
                <a:spcPct val="0"/>
              </a:spcBef>
            </a:pPr>
            <a:r>
              <a:rPr lang="en-US" sz="2733">
                <a:solidFill>
                  <a:srgbClr val="000000"/>
                </a:solidFill>
                <a:latin typeface="Canva Sans"/>
                <a:ea typeface="Canva Sans"/>
                <a:cs typeface="Canva Sans"/>
                <a:sym typeface="Canva Sans"/>
              </a:rPr>
              <a:t>No website is complete without high-quality content. Content creators and strategists work on:</a:t>
            </a:r>
          </a:p>
          <a:p>
            <a:pPr algn="ctr">
              <a:lnSpc>
                <a:spcPts val="4373"/>
              </a:lnSpc>
              <a:spcBef>
                <a:spcPct val="0"/>
              </a:spcBef>
            </a:pPr>
            <a:r>
              <a:rPr lang="en-US" sz="2733">
                <a:solidFill>
                  <a:srgbClr val="000000"/>
                </a:solidFill>
                <a:latin typeface="Canva Sans"/>
                <a:ea typeface="Canva Sans"/>
                <a:cs typeface="Canva Sans"/>
                <a:sym typeface="Canva Sans"/>
              </a:rPr>
              <a:t>Crafting engaging copy that communicates the brand’s message.</a:t>
            </a:r>
          </a:p>
          <a:p>
            <a:pPr algn="ctr">
              <a:lnSpc>
                <a:spcPts val="4373"/>
              </a:lnSpc>
              <a:spcBef>
                <a:spcPct val="0"/>
              </a:spcBef>
            </a:pPr>
            <a:r>
              <a:rPr lang="en-US" sz="2733">
                <a:solidFill>
                  <a:srgbClr val="000000"/>
                </a:solidFill>
                <a:latin typeface="Canva Sans"/>
                <a:ea typeface="Canva Sans"/>
                <a:cs typeface="Canva Sans"/>
                <a:sym typeface="Canva Sans"/>
              </a:rPr>
              <a:t>Optimizing content for search engines (SEO) to improve visibility.</a:t>
            </a:r>
          </a:p>
          <a:p>
            <a:pPr algn="ctr">
              <a:lnSpc>
                <a:spcPts val="4373"/>
              </a:lnSpc>
              <a:spcBef>
                <a:spcPct val="0"/>
              </a:spcBef>
            </a:pPr>
            <a:r>
              <a:rPr lang="en-US" sz="2733">
                <a:solidFill>
                  <a:srgbClr val="000000"/>
                </a:solidFill>
                <a:latin typeface="Canva Sans"/>
                <a:ea typeface="Canva Sans"/>
                <a:cs typeface="Canva Sans"/>
                <a:sym typeface="Canva Sans"/>
              </a:rPr>
              <a:t>Incorporating a variety of multimedia elements, including high-resolution images, engaging videos, and insightful infographics, to enhance user interaction and convey information effectively.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DAGcY3MHOwM</dc:identifier>
  <dcterms:modified xsi:type="dcterms:W3CDTF">2011-08-01T06:04:30Z</dcterms:modified>
  <cp:revision>1</cp:revision>
  <dc:title>From Concept to Launch: Inside the Workings of a Premier Website Design and Development Company</dc:title>
</cp:coreProperties>
</file>