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513ac613a3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513ac613a3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13ac613a3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13ac613a3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513ac613a3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513ac613a3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513ac613a3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513ac613a3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513ac613a3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513ac613a3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513ac613a3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513ac613a3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513ac613a3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513ac613a3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513ac613a3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513ac613a3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expertclipping.com/free-quote/" TargetMode="External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www.expertclipping.com/photo-retouching-tips/" TargetMode="External"/></Relationships>
</file>

<file path=ppt/slides/_rels/slide9.xml.rels><?xml version="1.0" encoding="UTF-8" standalone="yes"?><Relationships xmlns="http://schemas.openxmlformats.org/package/2006/relationships"><Relationship Id="rId11" Type="http://schemas.openxmlformats.org/officeDocument/2006/relationships/hyperlink" Target="https://www.youtube.com/c/Expertclipping-ec" TargetMode="External"/><Relationship Id="rId10" Type="http://schemas.openxmlformats.org/officeDocument/2006/relationships/hyperlink" Target="https://www.expertclipping.com/blog/" TargetMode="External"/><Relationship Id="rId13" Type="http://schemas.openxmlformats.org/officeDocument/2006/relationships/hyperlink" Target="https://twitter.com/expertclipping" TargetMode="External"/><Relationship Id="rId12" Type="http://schemas.openxmlformats.org/officeDocument/2006/relationships/hyperlink" Target="https://www.youtube.com/c/Expertclipping-ec" TargetMode="Externa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www.expertclipping.com/" TargetMode="External"/><Relationship Id="rId4" Type="http://schemas.openxmlformats.org/officeDocument/2006/relationships/hyperlink" Target="https://www.expertclipping.com/" TargetMode="External"/><Relationship Id="rId9" Type="http://schemas.openxmlformats.org/officeDocument/2006/relationships/hyperlink" Target="https://www.expertclipping.com/blog/" TargetMode="External"/><Relationship Id="rId15" Type="http://schemas.openxmlformats.org/officeDocument/2006/relationships/hyperlink" Target="https://www.expertclipping.com/free-quote/" TargetMode="External"/><Relationship Id="rId14" Type="http://schemas.openxmlformats.org/officeDocument/2006/relationships/hyperlink" Target="https://twitter.com/expertclipping" TargetMode="External"/><Relationship Id="rId16" Type="http://schemas.openxmlformats.org/officeDocument/2006/relationships/hyperlink" Target="https://www.expertclipping.com/free-quote/" TargetMode="External"/><Relationship Id="rId5" Type="http://schemas.openxmlformats.org/officeDocument/2006/relationships/hyperlink" Target="https://www.facebook.com/expertclipping" TargetMode="External"/><Relationship Id="rId6" Type="http://schemas.openxmlformats.org/officeDocument/2006/relationships/hyperlink" Target="https://www.facebook.com/expertclipping" TargetMode="External"/><Relationship Id="rId7" Type="http://schemas.openxmlformats.org/officeDocument/2006/relationships/hyperlink" Target="https://www.expertclipping.com/contact/" TargetMode="External"/><Relationship Id="rId8" Type="http://schemas.openxmlformats.org/officeDocument/2006/relationships/hyperlink" Target="https://www.expertclipping.com/contac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145150"/>
            <a:ext cx="8520600" cy="107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/>
              <a:t>What Is the First Thing You Should Do Before Retouching an Image?</a:t>
            </a:r>
            <a:endParaRPr b="1" sz="30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4608275"/>
            <a:ext cx="85206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1"/>
                </a:solidFill>
              </a:rPr>
              <a:t>Old Image Retouching</a:t>
            </a:r>
            <a:endParaRPr b="1">
              <a:solidFill>
                <a:schemeClr val="dk1"/>
              </a:solidFill>
            </a:endParaRPr>
          </a:p>
        </p:txBody>
      </p:sp>
      <p:pic>
        <p:nvPicPr>
          <p:cNvPr id="56" name="Google Shape;56;p13" title="86 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3125" y="1185625"/>
            <a:ext cx="6309627" cy="34226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117500"/>
            <a:ext cx="8520600" cy="90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/>
              <a:t>Understand the Condition of the Old Image</a:t>
            </a:r>
            <a:endParaRPr b="1"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100">
                <a:solidFill>
                  <a:schemeClr val="dk1"/>
                </a:solidFill>
              </a:rPr>
              <a:t>Carefully inspect the image for damage: tears, stains, fading, scratches.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100">
                <a:solidFill>
                  <a:schemeClr val="dk1"/>
                </a:solidFill>
              </a:rPr>
              <a:t>Note discoloration, missing parts, or watermarks.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100">
                <a:solidFill>
                  <a:schemeClr val="dk1"/>
                </a:solidFill>
              </a:rPr>
              <a:t>Zoom in to evaluate noise, grain, or scanning artifacts.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100">
                <a:solidFill>
                  <a:schemeClr val="dk1"/>
                </a:solidFill>
              </a:rPr>
              <a:t>Decide what needs preserving vs. what needs fixing.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</p:txBody>
      </p:sp>
      <p:sp>
        <p:nvSpPr>
          <p:cNvPr id="63" name="Google Shape;63;p14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4" name="Google Shape;64;p14" title="expert clipping.png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42650" y="1214075"/>
            <a:ext cx="4700375" cy="3838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/>
              <a:t>Scan or Digitize at High Resolution</a:t>
            </a:r>
            <a:endParaRPr b="1"/>
          </a:p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>
                <a:solidFill>
                  <a:schemeClr val="dk1"/>
                </a:solidFill>
              </a:rPr>
              <a:t>Always scan the old image at </a:t>
            </a:r>
            <a:r>
              <a:rPr b="1" lang="en-GB">
                <a:solidFill>
                  <a:schemeClr val="dk1"/>
                </a:solidFill>
              </a:rPr>
              <a:t>600dpi or higher</a:t>
            </a:r>
            <a:r>
              <a:rPr lang="en-GB">
                <a:solidFill>
                  <a:schemeClr val="dk1"/>
                </a:solidFill>
              </a:rPr>
              <a:t> for quality restoration.</a:t>
            </a:r>
            <a:br>
              <a:rPr lang="en-GB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>
                <a:solidFill>
                  <a:schemeClr val="dk1"/>
                </a:solidFill>
              </a:rPr>
              <a:t>Use a flatbed scanner, not a photo of the photo.</a:t>
            </a:r>
            <a:br>
              <a:rPr lang="en-GB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>
                <a:solidFill>
                  <a:schemeClr val="dk1"/>
                </a:solidFill>
              </a:rPr>
              <a:t>Ensure the image is flat and clean during scanning.</a:t>
            </a:r>
            <a:br>
              <a:rPr lang="en-GB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>
                <a:solidFill>
                  <a:schemeClr val="dk1"/>
                </a:solidFill>
              </a:rPr>
              <a:t>Save in TIFF or high-res JPEG format for best results.</a:t>
            </a:r>
            <a:br>
              <a:rPr lang="en-GB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GB">
                <a:solidFill>
                  <a:schemeClr val="dk1"/>
                </a:solidFill>
              </a:rPr>
              <a:t>💡 Tip:</a:t>
            </a:r>
            <a:r>
              <a:rPr lang="en-GB">
                <a:solidFill>
                  <a:schemeClr val="dk1"/>
                </a:solidFill>
              </a:rPr>
              <a:t> Higher resolution = more editing flexibility.</a:t>
            </a:r>
            <a:endParaRPr sz="25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/>
              <a:t>Clean Up the Image File Before Retouching</a:t>
            </a:r>
            <a:endParaRPr b="1"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>
                <a:solidFill>
                  <a:schemeClr val="dk1"/>
                </a:solidFill>
              </a:rPr>
              <a:t>Crop out unnecessary borders or torn edges.</a:t>
            </a:r>
            <a:br>
              <a:rPr lang="en-GB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>
                <a:solidFill>
                  <a:schemeClr val="dk1"/>
                </a:solidFill>
              </a:rPr>
              <a:t>Adjust image orientation and straighten it.</a:t>
            </a:r>
            <a:br>
              <a:rPr lang="en-GB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>
                <a:solidFill>
                  <a:schemeClr val="dk1"/>
                </a:solidFill>
              </a:rPr>
              <a:t>Apply initial noise reduction and dust cleanup.</a:t>
            </a:r>
            <a:br>
              <a:rPr lang="en-GB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>
                <a:solidFill>
                  <a:schemeClr val="dk1"/>
                </a:solidFill>
              </a:rPr>
              <a:t>Set a neutral white balance using Levels or Curves.</a:t>
            </a:r>
            <a:br>
              <a:rPr lang="en-GB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GB">
                <a:solidFill>
                  <a:schemeClr val="dk1"/>
                </a:solidFill>
              </a:rPr>
              <a:t>💡 Tip:</a:t>
            </a:r>
            <a:r>
              <a:rPr lang="en-GB">
                <a:solidFill>
                  <a:schemeClr val="dk1"/>
                </a:solidFill>
              </a:rPr>
              <a:t> Clean first, retouch second.</a:t>
            </a:r>
            <a:endParaRPr sz="25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/>
              <a:t>Duplicate the Background &amp; Work Non-Destructively</a:t>
            </a:r>
            <a:endParaRPr b="1"/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>
                <a:solidFill>
                  <a:schemeClr val="dk1"/>
                </a:solidFill>
              </a:rPr>
              <a:t>Always create a duplicate layer before editing.</a:t>
            </a:r>
            <a:br>
              <a:rPr lang="en-GB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>
                <a:solidFill>
                  <a:schemeClr val="dk1"/>
                </a:solidFill>
              </a:rPr>
              <a:t>Use </a:t>
            </a:r>
            <a:r>
              <a:rPr b="1" lang="en-GB">
                <a:solidFill>
                  <a:schemeClr val="dk1"/>
                </a:solidFill>
              </a:rPr>
              <a:t>Layer Masks</a:t>
            </a:r>
            <a:r>
              <a:rPr lang="en-GB">
                <a:solidFill>
                  <a:schemeClr val="dk1"/>
                </a:solidFill>
              </a:rPr>
              <a:t> instead of erasing.</a:t>
            </a:r>
            <a:br>
              <a:rPr lang="en-GB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>
                <a:solidFill>
                  <a:schemeClr val="dk1"/>
                </a:solidFill>
              </a:rPr>
              <a:t>Convert to </a:t>
            </a:r>
            <a:r>
              <a:rPr b="1" lang="en-GB">
                <a:solidFill>
                  <a:schemeClr val="dk1"/>
                </a:solidFill>
              </a:rPr>
              <a:t>Smart Object</a:t>
            </a:r>
            <a:r>
              <a:rPr lang="en-GB">
                <a:solidFill>
                  <a:schemeClr val="dk1"/>
                </a:solidFill>
              </a:rPr>
              <a:t> to keep original editable.</a:t>
            </a:r>
            <a:br>
              <a:rPr lang="en-GB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>
                <a:solidFill>
                  <a:schemeClr val="dk1"/>
                </a:solidFill>
              </a:rPr>
              <a:t>Organize your layers by function (tone, details, etc.)</a:t>
            </a:r>
            <a:br>
              <a:rPr lang="en-GB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>
                <a:solidFill>
                  <a:schemeClr val="dk1"/>
                </a:solidFill>
              </a:rPr>
              <a:t>💡 Tip:</a:t>
            </a:r>
            <a:r>
              <a:rPr lang="en-GB">
                <a:solidFill>
                  <a:schemeClr val="dk1"/>
                </a:solidFill>
              </a:rPr>
              <a:t> Retain the original file untouched at all times.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/>
              <a:t>Restore Basic Tone, Contrast &amp; Color</a:t>
            </a:r>
            <a:endParaRPr b="1"/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-GB" sz="1700">
                <a:solidFill>
                  <a:schemeClr val="dk1"/>
                </a:solidFill>
              </a:rPr>
              <a:t>Start with global corrections before detailed edits.</a:t>
            </a:r>
            <a:br>
              <a:rPr lang="en-GB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-GB" sz="1700">
                <a:solidFill>
                  <a:schemeClr val="dk1"/>
                </a:solidFill>
              </a:rPr>
              <a:t>Use </a:t>
            </a:r>
            <a:r>
              <a:rPr b="1" lang="en-GB" sz="1700">
                <a:solidFill>
                  <a:schemeClr val="dk1"/>
                </a:solidFill>
              </a:rPr>
              <a:t>Curves, Hue/Saturation, and Color Balance</a:t>
            </a:r>
            <a:r>
              <a:rPr lang="en-GB" sz="1700">
                <a:solidFill>
                  <a:schemeClr val="dk1"/>
                </a:solidFill>
              </a:rPr>
              <a:t> tools.</a:t>
            </a:r>
            <a:br>
              <a:rPr lang="en-GB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-GB" sz="1700">
                <a:solidFill>
                  <a:schemeClr val="dk1"/>
                </a:solidFill>
              </a:rPr>
              <a:t>Match skin tones and object colors to real-life memory.</a:t>
            </a:r>
            <a:br>
              <a:rPr lang="en-GB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-GB" sz="1700">
                <a:solidFill>
                  <a:schemeClr val="dk1"/>
                </a:solidFill>
              </a:rPr>
              <a:t>Balance brightness before removing blemishes.</a:t>
            </a:r>
            <a:br>
              <a:rPr lang="en-GB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700">
                <a:solidFill>
                  <a:schemeClr val="dk1"/>
                </a:solidFill>
              </a:rPr>
              <a:t>💡 Tip:</a:t>
            </a:r>
            <a:r>
              <a:rPr lang="en-GB" sz="1700">
                <a:solidFill>
                  <a:schemeClr val="dk1"/>
                </a:solidFill>
              </a:rPr>
              <a:t> A balanced image is easier to retouch naturally.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/>
              <a:t>Use the Right Tools for Damage Repair</a:t>
            </a:r>
            <a:endParaRPr b="1"/>
          </a:p>
        </p:txBody>
      </p:sp>
      <p:sp>
        <p:nvSpPr>
          <p:cNvPr id="94" name="Google Shape;94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-GB" sz="1700">
                <a:solidFill>
                  <a:schemeClr val="dk1"/>
                </a:solidFill>
              </a:rPr>
              <a:t>Use the </a:t>
            </a:r>
            <a:r>
              <a:rPr b="1" lang="en-GB" sz="1700">
                <a:solidFill>
                  <a:schemeClr val="dk1"/>
                </a:solidFill>
              </a:rPr>
              <a:t>Healing Brush</a:t>
            </a:r>
            <a:r>
              <a:rPr lang="en-GB" sz="1700">
                <a:solidFill>
                  <a:schemeClr val="dk1"/>
                </a:solidFill>
              </a:rPr>
              <a:t> for light scratches or spots.</a:t>
            </a:r>
            <a:br>
              <a:rPr lang="en-GB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-GB" sz="1700">
                <a:solidFill>
                  <a:schemeClr val="dk1"/>
                </a:solidFill>
              </a:rPr>
              <a:t>Use </a:t>
            </a:r>
            <a:r>
              <a:rPr b="1" lang="en-GB" sz="1700">
                <a:solidFill>
                  <a:schemeClr val="dk1"/>
                </a:solidFill>
              </a:rPr>
              <a:t>Clone Stamp</a:t>
            </a:r>
            <a:r>
              <a:rPr lang="en-GB" sz="1700">
                <a:solidFill>
                  <a:schemeClr val="dk1"/>
                </a:solidFill>
              </a:rPr>
              <a:t> for large missing parts or textures.</a:t>
            </a:r>
            <a:br>
              <a:rPr lang="en-GB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-GB" sz="1700">
                <a:solidFill>
                  <a:schemeClr val="dk1"/>
                </a:solidFill>
              </a:rPr>
              <a:t>For facial retouching, work on a separate layer.</a:t>
            </a:r>
            <a:br>
              <a:rPr lang="en-GB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-GB" sz="1700">
                <a:solidFill>
                  <a:schemeClr val="dk1"/>
                </a:solidFill>
              </a:rPr>
              <a:t>Use </a:t>
            </a:r>
            <a:r>
              <a:rPr b="1" lang="en-GB" sz="1700">
                <a:solidFill>
                  <a:schemeClr val="dk1"/>
                </a:solidFill>
              </a:rPr>
              <a:t>Content-Aware Fill</a:t>
            </a:r>
            <a:r>
              <a:rPr lang="en-GB" sz="1700">
                <a:solidFill>
                  <a:schemeClr val="dk1"/>
                </a:solidFill>
              </a:rPr>
              <a:t> cautiously—manual often looks better.</a:t>
            </a:r>
            <a:br>
              <a:rPr lang="en-GB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700">
                <a:solidFill>
                  <a:schemeClr val="dk1"/>
                </a:solidFill>
              </a:rPr>
              <a:t>💡 Tip:</a:t>
            </a:r>
            <a:r>
              <a:rPr lang="en-GB" sz="1700">
                <a:solidFill>
                  <a:schemeClr val="dk1"/>
                </a:solidFill>
              </a:rPr>
              <a:t> Blend repaired areas to match texture and light.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/>
              <a:t>Final Slide: Summary &amp; Takeawa</a:t>
            </a:r>
            <a:endParaRPr b="1"/>
          </a:p>
        </p:txBody>
      </p:sp>
      <p:sp>
        <p:nvSpPr>
          <p:cNvPr id="100" name="Google Shape;100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600">
                <a:solidFill>
                  <a:schemeClr val="dk1"/>
                </a:solidFill>
              </a:rPr>
              <a:t>First Step in </a:t>
            </a:r>
            <a:r>
              <a:rPr b="1" lang="en-GB" sz="1600">
                <a:solidFill>
                  <a:schemeClr val="hlink"/>
                </a:solidFill>
                <a:uFill>
                  <a:noFill/>
                </a:uFill>
                <a:hlinkClick r:id="rId3"/>
              </a:rPr>
              <a:t>Old Image Retouching</a:t>
            </a:r>
            <a:r>
              <a:rPr b="1" lang="en-GB" sz="1600">
                <a:solidFill>
                  <a:schemeClr val="dk1"/>
                </a:solidFill>
              </a:rPr>
              <a:t>:</a:t>
            </a:r>
            <a:r>
              <a:rPr lang="en-GB" sz="1600">
                <a:solidFill>
                  <a:schemeClr val="dk1"/>
                </a:solidFill>
              </a:rPr>
              <a:t> Always assess and prepare the image carefully—this saves time and improves results.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600">
                <a:solidFill>
                  <a:schemeClr val="dk1"/>
                </a:solidFill>
              </a:rPr>
              <a:t>Next Steps:</a:t>
            </a:r>
            <a:endParaRPr b="1"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GB" sz="1600">
                <a:solidFill>
                  <a:schemeClr val="dk1"/>
                </a:solidFill>
              </a:rPr>
              <a:t>Start with clean scans</a:t>
            </a:r>
            <a:br>
              <a:rPr lang="en-GB" sz="1600">
                <a:solidFill>
                  <a:schemeClr val="dk1"/>
                </a:solidFill>
              </a:rPr>
            </a:b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GB" sz="1600">
                <a:solidFill>
                  <a:schemeClr val="dk1"/>
                </a:solidFill>
              </a:rPr>
              <a:t>Duplicate and organize layers</a:t>
            </a:r>
            <a:br>
              <a:rPr lang="en-GB" sz="1600">
                <a:solidFill>
                  <a:schemeClr val="dk1"/>
                </a:solidFill>
              </a:rPr>
            </a:b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en-GB" sz="1600">
                <a:solidFill>
                  <a:schemeClr val="dk1"/>
                </a:solidFill>
              </a:rPr>
              <a:t>Repair with care, not shortcuts</a:t>
            </a:r>
            <a:endParaRPr b="1" sz="1600">
              <a:solidFill>
                <a:schemeClr val="hlink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3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/>
          <p:nvPr>
            <p:ph type="title"/>
          </p:nvPr>
        </p:nvSpPr>
        <p:spPr>
          <a:xfrm>
            <a:off x="311700" y="65275"/>
            <a:ext cx="8520600" cy="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700"/>
              <a:t>Contact Information:</a:t>
            </a:r>
            <a:endParaRPr/>
          </a:p>
        </p:txBody>
      </p:sp>
      <p:sp>
        <p:nvSpPr>
          <p:cNvPr id="106" name="Google Shape;106;p21"/>
          <p:cNvSpPr txBox="1"/>
          <p:nvPr>
            <p:ph idx="1" type="body"/>
          </p:nvPr>
        </p:nvSpPr>
        <p:spPr>
          <a:xfrm>
            <a:off x="311700" y="757175"/>
            <a:ext cx="4361700" cy="416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>
                <a:solidFill>
                  <a:schemeClr val="dk1"/>
                </a:solidFill>
              </a:rPr>
              <a:t>Website:</a:t>
            </a:r>
            <a:r>
              <a:rPr lang="en-GB" sz="1500">
                <a:solidFill>
                  <a:schemeClr val="dk1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n-GB" sz="1500">
                <a:solidFill>
                  <a:schemeClr val="accent5"/>
                </a:solidFill>
                <a:uFill>
                  <a:noFill/>
                </a:u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https://www.expertclipping.com/</a:t>
            </a:r>
            <a:endParaRPr sz="1500">
              <a:solidFill>
                <a:schemeClr val="accent5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>
                <a:solidFill>
                  <a:schemeClr val="dk1"/>
                </a:solidFill>
              </a:rPr>
              <a:t>Facebook:</a:t>
            </a:r>
            <a:r>
              <a:rPr lang="en-GB" sz="1500">
                <a:solidFill>
                  <a:schemeClr val="dk1"/>
                </a:solidFill>
                <a:uFill>
                  <a:noFill/>
                </a:u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n-GB" sz="1500">
                <a:solidFill>
                  <a:schemeClr val="accent5"/>
                </a:solidFill>
                <a:uFill>
                  <a:noFill/>
                </a:uFill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https://www.facebook.com/expertclipping</a:t>
            </a:r>
            <a:endParaRPr sz="1500">
              <a:solidFill>
                <a:schemeClr val="accent5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>
                <a:solidFill>
                  <a:schemeClr val="dk1"/>
                </a:solidFill>
              </a:rPr>
              <a:t>Contact :</a:t>
            </a:r>
            <a:r>
              <a:rPr lang="en-GB" sz="1500">
                <a:solidFill>
                  <a:schemeClr val="dk1"/>
                </a:solidFill>
                <a:uFill>
                  <a:noFill/>
                </a:uFill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n-GB" sz="1500">
                <a:solidFill>
                  <a:schemeClr val="accent5"/>
                </a:solidFill>
                <a:uFill>
                  <a:noFill/>
                </a:uFill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https://www.expertclipping.com/contact/</a:t>
            </a:r>
            <a:endParaRPr sz="1500">
              <a:solidFill>
                <a:schemeClr val="accent5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>
                <a:solidFill>
                  <a:schemeClr val="dk1"/>
                </a:solidFill>
              </a:rPr>
              <a:t>Resources:</a:t>
            </a:r>
            <a:r>
              <a:rPr lang="en-GB" sz="1500">
                <a:solidFill>
                  <a:schemeClr val="dk1"/>
                </a:solidFill>
                <a:uFill>
                  <a:noFill/>
                </a:uFill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n-GB" sz="1500">
                <a:solidFill>
                  <a:schemeClr val="accent5"/>
                </a:solidFill>
                <a:uFill>
                  <a:noFill/>
                </a:uFill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https://www.expertclipping.com/blog/</a:t>
            </a:r>
            <a:endParaRPr sz="1500">
              <a:solidFill>
                <a:schemeClr val="accent5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>
                <a:solidFill>
                  <a:schemeClr val="dk1"/>
                </a:solidFill>
              </a:rPr>
              <a:t>Youtube:</a:t>
            </a:r>
            <a:r>
              <a:rPr lang="en-GB" sz="1500">
                <a:solidFill>
                  <a:schemeClr val="dk1"/>
                </a:solidFill>
                <a:uFill>
                  <a:noFill/>
                </a:uFill>
                <a:hlinkClick r:id="rId1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n-GB" sz="1500">
                <a:solidFill>
                  <a:schemeClr val="accent5"/>
                </a:solidFill>
                <a:uFill>
                  <a:noFill/>
                </a:uFill>
                <a:hlinkClick r:id="rId1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https://www.youtube.com/c/Expertclipping-ec</a:t>
            </a:r>
            <a:endParaRPr sz="1500">
              <a:solidFill>
                <a:schemeClr val="accent5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>
                <a:solidFill>
                  <a:schemeClr val="dk1"/>
                </a:solidFill>
              </a:rPr>
              <a:t>Twitter:</a:t>
            </a:r>
            <a:r>
              <a:rPr lang="en-GB" sz="1500">
                <a:solidFill>
                  <a:schemeClr val="dk1"/>
                </a:solidFill>
                <a:uFill>
                  <a:noFill/>
                </a:uFill>
                <a:hlinkClick r:id="rId1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n-GB" sz="1500">
                <a:solidFill>
                  <a:schemeClr val="accent5"/>
                </a:solidFill>
                <a:uFill>
                  <a:noFill/>
                </a:uFill>
                <a:hlinkClick r:id="rId1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https://twitter.com/expertclipping</a:t>
            </a:r>
            <a:endParaRPr sz="1500">
              <a:solidFill>
                <a:schemeClr val="accent5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500">
                <a:solidFill>
                  <a:schemeClr val="dk1"/>
                </a:solidFill>
              </a:rPr>
              <a:t>Quote: </a:t>
            </a:r>
            <a:r>
              <a:rPr lang="en-GB" sz="1500">
                <a:solidFill>
                  <a:schemeClr val="dk1"/>
                </a:solidFill>
                <a:uFill>
                  <a:noFill/>
                </a:uFill>
                <a:hlinkClick r:id="rId1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n-GB" sz="1500">
                <a:solidFill>
                  <a:schemeClr val="accent5"/>
                </a:solidFill>
                <a:uFill>
                  <a:noFill/>
                </a:uFill>
                <a:hlinkClick r:id="rId1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https://www.expertclipping.com/free-quote/</a:t>
            </a:r>
            <a:endParaRPr b="1" sz="2700">
              <a:solidFill>
                <a:schemeClr val="dk1"/>
              </a:solidFill>
            </a:endParaRPr>
          </a:p>
        </p:txBody>
      </p:sp>
      <p:sp>
        <p:nvSpPr>
          <p:cNvPr id="107" name="Google Shape;107;p21"/>
          <p:cNvSpPr txBox="1"/>
          <p:nvPr>
            <p:ph idx="2" type="body"/>
          </p:nvPr>
        </p:nvSpPr>
        <p:spPr>
          <a:xfrm>
            <a:off x="4832400" y="117500"/>
            <a:ext cx="3999900" cy="48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7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352">
                <a:solidFill>
                  <a:schemeClr val="dk1"/>
                </a:solidFill>
              </a:rPr>
              <a:t>Office Address </a:t>
            </a:r>
            <a:endParaRPr b="1" sz="1352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7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52">
                <a:solidFill>
                  <a:schemeClr val="dk1"/>
                </a:solidFill>
              </a:rPr>
              <a:t>            	UK OFFICE</a:t>
            </a:r>
            <a:endParaRPr sz="1352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7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52">
                <a:solidFill>
                  <a:schemeClr val="dk1"/>
                </a:solidFill>
              </a:rPr>
              <a:t>            	24 Longbridge Road</a:t>
            </a:r>
            <a:endParaRPr sz="1352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7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52">
                <a:solidFill>
                  <a:schemeClr val="dk1"/>
                </a:solidFill>
              </a:rPr>
              <a:t>            	Barking Essex IG118tnv</a:t>
            </a:r>
            <a:endParaRPr sz="1352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7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52">
                <a:solidFill>
                  <a:schemeClr val="dk1"/>
                </a:solidFill>
              </a:rPr>
              <a:t>            	www.expertclipping.co.uk</a:t>
            </a:r>
            <a:endParaRPr sz="1352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7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52">
                <a:solidFill>
                  <a:schemeClr val="dk1"/>
                </a:solidFill>
              </a:rPr>
              <a:t>            	Phone: 02036093822</a:t>
            </a:r>
            <a:endParaRPr sz="1352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7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52">
                <a:solidFill>
                  <a:schemeClr val="dk1"/>
                </a:solidFill>
              </a:rPr>
              <a:t>            	24 Longbridge Road</a:t>
            </a:r>
            <a:endParaRPr sz="1352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7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52">
                <a:solidFill>
                  <a:schemeClr val="dk1"/>
                </a:solidFill>
              </a:rPr>
              <a:t>            	Barking Essex IG118tnv.</a:t>
            </a:r>
            <a:endParaRPr sz="1352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7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52">
                <a:solidFill>
                  <a:schemeClr val="dk1"/>
                </a:solidFill>
              </a:rPr>
              <a:t>            	E-mail: hello@expertclipping.com</a:t>
            </a:r>
            <a:endParaRPr sz="1352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7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52">
                <a:solidFill>
                  <a:schemeClr val="dk1"/>
                </a:solidFill>
              </a:rPr>
              <a:t>            	Phone: +44 02036093822</a:t>
            </a:r>
            <a:endParaRPr b="1" sz="1352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7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352">
                <a:solidFill>
                  <a:schemeClr val="dk1"/>
                </a:solidFill>
              </a:rPr>
              <a:t>            	ITALY OFFICE</a:t>
            </a:r>
            <a:endParaRPr b="1" sz="1352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7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52">
                <a:solidFill>
                  <a:schemeClr val="dk1"/>
                </a:solidFill>
              </a:rPr>
              <a:t>            	168 Belaws, 4th Floor</a:t>
            </a:r>
            <a:endParaRPr sz="1352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7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352">
                <a:solidFill>
                  <a:schemeClr val="dk1"/>
                </a:solidFill>
              </a:rPr>
              <a:t>            	Via Tolpada 21, 11400</a:t>
            </a:r>
            <a:endParaRPr sz="1352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7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352">
                <a:solidFill>
                  <a:schemeClr val="dk1"/>
                </a:solidFill>
              </a:rPr>
              <a:t>            	www.expertclipping.com</a:t>
            </a:r>
            <a:endParaRPr sz="15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