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74300"/>
  <p:notesSz cx="18288000" cy="102743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DJVUDQ+Merriweather-Bold" charset="0"/>
      <p:regular r:id="rId15"/>
    </p:embeddedFont>
    <p:embeddedFont>
      <p:font typeface="TKNTEO+Merriweather-Bold" charset="0"/>
      <p:regular r:id="rId16"/>
    </p:embeddedFont>
    <p:embeddedFont>
      <p:font typeface="RAKDVW+OpenSans-Light" charset="0"/>
      <p:regular r:id="rId17"/>
    </p:embeddedFont>
    <p:embeddedFont>
      <p:font typeface="KUSWMS+OpenSans-Light" charset="0"/>
      <p:regular r:id="rId18"/>
    </p:embeddedFont>
    <p:embeddedFont>
      <p:font typeface="WPDQLV+Merriweather-Bold" charset="0"/>
      <p:regular r:id="rId19"/>
    </p:embeddedFont>
    <p:embeddedFont>
      <p:font typeface="FHJKQL+OpenSans-Regular" charset="0"/>
      <p:regular r:id="rId20"/>
    </p:embeddedFont>
    <p:embeddedFont>
      <p:font typeface="ADHKTO+Merriweather-Bold" charset="0"/>
      <p:regular r:id="rId21"/>
    </p:embeddedFont>
    <p:embeddedFont>
      <p:font typeface="OGDWDJ+OpenSans-Bold" charset="0"/>
      <p:regular r:id="rId22"/>
    </p:embeddedFont>
    <p:embeddedFont>
      <p:font typeface="NBEPAA+Merriweather-Bold" charset="0"/>
      <p:regular r:id="rId23"/>
    </p:embeddedFont>
    <p:embeddedFont>
      <p:font typeface="EUASIU+OpenSans-SemiBold" charset="0"/>
      <p:regular r:id="rId24"/>
    </p:embeddedFont>
    <p:embeddedFont>
      <p:font typeface="JWHDMG+Raleway-Black" charset="0"/>
      <p:regular r:id="rId25"/>
    </p:embeddedFont>
    <p:embeddedFont>
      <p:font typeface="ETMOSV+OpenSans-Regular" charset="0"/>
      <p:regular r:id="rId26"/>
    </p:embeddedFont>
    <p:embeddedFont>
      <p:font typeface="JFEFHL+Merriweather-Bold" charset="0"/>
      <p:regular r:id="rId27"/>
    </p:embeddedFont>
    <p:embeddedFont>
      <p:font typeface="KGAEEA+OpenSans-Regular" charset="0"/>
      <p:regular r:id="rId28"/>
    </p:embeddedFont>
    <p:embeddedFont>
      <p:font typeface="CATKFE+Merriweather-Bold" charset="0"/>
      <p:regular r:id="rId29"/>
    </p:embeddedFont>
    <p:embeddedFont>
      <p:font typeface="THOVLL+OpenSans-Regular" charset="0"/>
      <p:regular r:id="rId30"/>
    </p:embeddedFont>
    <p:embeddedFont>
      <p:font typeface="HVNCOV+Merriweather-Bold" charset="0"/>
      <p:regular r:id="rId31"/>
    </p:embeddedFont>
    <p:embeddedFont>
      <p:font typeface="VCLIMD+OpenSans-Regular" charset="0"/>
      <p:regular r:id="rId32"/>
    </p:embeddedFont>
    <p:embeddedFont>
      <p:font typeface="JEIKBP+Merriweather-Bold" charset="0"/>
      <p:regular r:id="rId33"/>
    </p:embeddedFont>
    <p:embeddedFont>
      <p:font typeface="WOGQFT+Inter-Regular" charset="0"/>
      <p:regular r:id="rId34"/>
    </p:embeddedFont>
    <p:embeddedFont>
      <p:font typeface="NHCKUD+Merriweather-Bold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570" y="1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lighthouse.com/cedarpar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lighthouse.com/cedarpark/xsq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15256" y="2508989"/>
            <a:ext cx="8601304" cy="3291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67"/>
              </a:lnSpc>
              <a:spcBef>
                <a:spcPts val="0"/>
              </a:spcBef>
              <a:spcAft>
                <a:spcPts val="0"/>
              </a:spcAft>
            </a:pPr>
            <a:r>
              <a:rPr sz="6950" spc="-17" dirty="0">
                <a:solidFill>
                  <a:srgbClr val="032E67"/>
                </a:solidFill>
                <a:latin typeface="DJVUDQ+Merriweather-Bold"/>
                <a:cs typeface="DJVUDQ+Merriweather-Bold"/>
              </a:rPr>
              <a:t>NURTURING</a:t>
            </a:r>
          </a:p>
          <a:p>
            <a:pPr marL="0" marR="0">
              <a:lnSpc>
                <a:spcPts val="8175"/>
              </a:lnSpc>
              <a:spcBef>
                <a:spcPts val="0"/>
              </a:spcBef>
              <a:spcAft>
                <a:spcPts val="0"/>
              </a:spcAft>
            </a:pPr>
            <a:r>
              <a:rPr sz="6950" spc="-15" dirty="0">
                <a:solidFill>
                  <a:srgbClr val="032E67"/>
                </a:solidFill>
                <a:latin typeface="DJVUDQ+Merriweather-Bold"/>
                <a:cs typeface="DJVUDQ+Merriweather-Bold"/>
              </a:rPr>
              <a:t>EVERY</a:t>
            </a:r>
            <a:r>
              <a:rPr sz="6950" spc="-95" dirty="0">
                <a:solidFill>
                  <a:srgbClr val="032E67"/>
                </a:solidFill>
                <a:latin typeface="DJVUDQ+Merriweather-Bold"/>
                <a:cs typeface="DJVUDQ+Merriweather-Bold"/>
              </a:rPr>
              <a:t> </a:t>
            </a:r>
            <a:r>
              <a:rPr sz="6950" spc="-15" dirty="0">
                <a:solidFill>
                  <a:srgbClr val="032E67"/>
                </a:solidFill>
                <a:latin typeface="DJVUDQ+Merriweather-Bold"/>
                <a:cs typeface="DJVUDQ+Merriweather-Bold"/>
              </a:rPr>
              <a:t>CHILD’S</a:t>
            </a:r>
          </a:p>
          <a:p>
            <a:pPr marL="0" marR="0">
              <a:lnSpc>
                <a:spcPts val="8175"/>
              </a:lnSpc>
              <a:spcBef>
                <a:spcPts val="0"/>
              </a:spcBef>
              <a:spcAft>
                <a:spcPts val="0"/>
              </a:spcAft>
            </a:pPr>
            <a:r>
              <a:rPr sz="6950" spc="-17" dirty="0">
                <a:solidFill>
                  <a:srgbClr val="AA372D"/>
                </a:solidFill>
                <a:latin typeface="TKNTEO+Merriweather-Bold"/>
                <a:cs typeface="TKNTEO+Merriweather-Bold"/>
              </a:rPr>
              <a:t>UNIQUE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5256" y="5623664"/>
            <a:ext cx="6100974" cy="1215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67"/>
              </a:lnSpc>
              <a:spcBef>
                <a:spcPts val="0"/>
              </a:spcBef>
              <a:spcAft>
                <a:spcPts val="0"/>
              </a:spcAft>
            </a:pPr>
            <a:r>
              <a:rPr sz="6950" spc="-15" dirty="0">
                <a:solidFill>
                  <a:srgbClr val="AA372D"/>
                </a:solidFill>
                <a:latin typeface="TKNTEO+Merriweather-Bold"/>
                <a:cs typeface="TKNTEO+Merriweather-Bold"/>
              </a:rPr>
              <a:t>POTENTIAL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8646" y="6907197"/>
            <a:ext cx="7527848" cy="100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RAKDVW+OpenSans-Light"/>
                <a:cs typeface="RAKDVW+OpenSans-Light"/>
              </a:rPr>
              <a:t>A guiding light for children 6 weeks to 12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RAKDVW+OpenSans-Light"/>
                <a:cs typeface="RAKDVW+OpenSans-Light"/>
              </a:rPr>
              <a:t>years old.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16144" y="8582424"/>
            <a:ext cx="707165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USWMS+OpenSans-Light"/>
                <a:cs typeface="KUSWMS+OpenSans-Light"/>
              </a:rPr>
              <a:t>www.childrenslighthouse.com/cedarpark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37835" y="5248940"/>
            <a:ext cx="6506693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5" dirty="0">
                <a:solidFill>
                  <a:srgbClr val="032E67"/>
                </a:solidFill>
                <a:latin typeface="WPDQLV+Merriweather-Bold"/>
                <a:cs typeface="WPDQLV+Merriweather-Bold"/>
              </a:rPr>
              <a:t>ABOUT</a:t>
            </a:r>
            <a:r>
              <a:rPr sz="7650" spc="-104" dirty="0">
                <a:solidFill>
                  <a:srgbClr val="032E67"/>
                </a:solidFill>
                <a:latin typeface="WPDQLV+Merriweather-Bold"/>
                <a:cs typeface="WPDQLV+Merriweather-Bold"/>
              </a:rPr>
              <a:t> </a:t>
            </a:r>
            <a:r>
              <a:rPr sz="7650" spc="-15" dirty="0">
                <a:solidFill>
                  <a:srgbClr val="032E67"/>
                </a:solidFill>
                <a:latin typeface="WPDQLV+Merriweather-Bold"/>
                <a:cs typeface="WPDQLV+Merriweather-Bold"/>
              </a:rPr>
              <a:t>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6018" y="6927529"/>
            <a:ext cx="14787666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HJKQL+OpenSans-Regular"/>
                <a:cs typeface="FHJKQL+OpenSans-Regular"/>
              </a:rPr>
              <a:t>At </a:t>
            </a:r>
            <a:r>
              <a:rPr sz="2400" b="1">
                <a:solidFill>
                  <a:srgbClr val="000000"/>
                </a:solidFill>
                <a:latin typeface="FHJKQL+OpenSans-Regular"/>
                <a:cs typeface="FHJKQL+OpenSans-Regular"/>
                <a:hlinkClick r:id="rId3"/>
              </a:rPr>
              <a:t>Children’s </a:t>
            </a:r>
            <a:r>
              <a:rPr sz="2400" b="1" smtClean="0">
                <a:solidFill>
                  <a:srgbClr val="000000"/>
                </a:solidFill>
                <a:latin typeface="FHJKQL+OpenSans-Regular"/>
                <a:cs typeface="FHJKQL+OpenSans-Regular"/>
                <a:hlinkClick r:id="rId3"/>
              </a:rPr>
              <a:t>Lighthouse</a:t>
            </a:r>
            <a:r>
              <a:rPr lang="en-US" sz="2400" b="1" dirty="0" smtClean="0">
                <a:solidFill>
                  <a:srgbClr val="000000"/>
                </a:solidFill>
                <a:latin typeface="FHJKQL+OpenSans-Regular"/>
                <a:cs typeface="FHJKQL+OpenSans-Regular"/>
                <a:hlinkClick r:id="rId3"/>
              </a:rPr>
              <a:t> of Cedar Park</a:t>
            </a:r>
            <a:r>
              <a:rPr sz="2400" smtClean="0">
                <a:solidFill>
                  <a:srgbClr val="000000"/>
                </a:solidFill>
                <a:latin typeface="FHJKQL+OpenSans-Regular"/>
                <a:cs typeface="FHJKQL+OpenSans-Regular"/>
              </a:rPr>
              <a:t>, </a:t>
            </a:r>
            <a:r>
              <a:rPr sz="2400" dirty="0">
                <a:solidFill>
                  <a:srgbClr val="000000"/>
                </a:solidFill>
                <a:latin typeface="FHJKQL+OpenSans-Regular"/>
                <a:cs typeface="FHJKQL+OpenSans-Regular"/>
              </a:rPr>
              <a:t>we provide a safe, nurturing, and educational environment</a:t>
            </a:r>
          </a:p>
          <a:p>
            <a:pPr marL="27682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HJKQL+OpenSans-Regular"/>
                <a:cs typeface="FHJKQL+OpenSans-Regular"/>
              </a:rPr>
              <a:t>where children learn, grow, and build character. Our values-based programs inspire</a:t>
            </a:r>
          </a:p>
          <a:p>
            <a:pPr marL="5834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HJKQL+OpenSans-Regular"/>
                <a:cs typeface="FHJKQL+OpenSans-Regular"/>
              </a:rPr>
              <a:t>curiosity, confidence, and a lifelong love for learning, helping every child reach their</a:t>
            </a:r>
          </a:p>
          <a:p>
            <a:pPr marL="4814295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HJKQL+OpenSans-Regular"/>
                <a:cs typeface="FHJKQL+OpenSans-Regular"/>
              </a:rPr>
              <a:t>fullest potential.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63339" y="9007850"/>
            <a:ext cx="5714154" cy="477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USWMS+OpenSans-Light"/>
                <a:cs typeface="KUSWMS+OpenSans-Light"/>
              </a:rPr>
              <a:t>www.childrenslighthouse.com/cedarpark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698" y="701032"/>
            <a:ext cx="3543269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5" dirty="0">
                <a:solidFill>
                  <a:srgbClr val="032E67"/>
                </a:solidFill>
                <a:latin typeface="ADHKTO+Merriweather-Bold"/>
                <a:cs typeface="ADHKTO+Merriweather-Bold"/>
              </a:rPr>
              <a:t>OUR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698" y="1605907"/>
            <a:ext cx="7686673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5" dirty="0">
                <a:solidFill>
                  <a:srgbClr val="032E67"/>
                </a:solidFill>
                <a:latin typeface="ADHKTO+Merriweather-Bold"/>
                <a:cs typeface="ADHKTO+Merriweather-Bold"/>
              </a:rPr>
              <a:t>PROGRAMS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2053" y="3730124"/>
            <a:ext cx="529181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9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000000"/>
                </a:solidFill>
                <a:latin typeface="OGDWDJ+OpenSans-Bold"/>
                <a:cs typeface="OGDWDJ+OpenSans-Bold"/>
              </a:rPr>
              <a:t>Infants</a:t>
            </a:r>
            <a:r>
              <a:rPr sz="3100" spc="30" dirty="0">
                <a:solidFill>
                  <a:srgbClr val="000000"/>
                </a:solidFill>
                <a:latin typeface="OGDWDJ+OpenSans-Bold"/>
                <a:cs typeface="OGDWDJ+OpenSans-Bold"/>
              </a:rPr>
              <a:t> </a:t>
            </a:r>
            <a:r>
              <a:rPr sz="3100" dirty="0">
                <a:solidFill>
                  <a:srgbClr val="000000"/>
                </a:solidFill>
                <a:latin typeface="OGDWDJ+OpenSans-Bold"/>
                <a:cs typeface="OGDWDJ+OpenSans-Bold"/>
              </a:rPr>
              <a:t>&amp;</a:t>
            </a:r>
            <a:r>
              <a:rPr sz="3100" spc="30" dirty="0">
                <a:solidFill>
                  <a:srgbClr val="000000"/>
                </a:solidFill>
                <a:latin typeface="OGDWDJ+OpenSans-Bold"/>
                <a:cs typeface="OGDWDJ+OpenSans-Bold"/>
              </a:rPr>
              <a:t> </a:t>
            </a:r>
            <a:r>
              <a:rPr sz="3100" dirty="0">
                <a:solidFill>
                  <a:srgbClr val="000000"/>
                </a:solidFill>
                <a:latin typeface="OGDWDJ+OpenSans-Bold"/>
                <a:cs typeface="OGDWDJ+OpenSans-Bold"/>
              </a:rPr>
              <a:t>Toddlers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2051" y="5336206"/>
            <a:ext cx="3434429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000000"/>
                </a:solidFill>
                <a:latin typeface="OGDWDJ+OpenSans-Bold"/>
                <a:cs typeface="OGDWDJ+OpenSans-Bold"/>
              </a:rPr>
              <a:t>Preschool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52051" y="6819790"/>
            <a:ext cx="443456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000000"/>
                </a:solidFill>
                <a:latin typeface="OGDWDJ+OpenSans-Bold"/>
                <a:cs typeface="OGDWDJ+OpenSans-Bold"/>
              </a:rPr>
              <a:t>School-Age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52050" y="8279083"/>
            <a:ext cx="607763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000000"/>
                </a:solidFill>
                <a:latin typeface="OGDWDJ+OpenSans-Bold"/>
                <a:cs typeface="OGDWDJ+OpenSans-Bold"/>
              </a:rPr>
              <a:t>School-Age</a:t>
            </a:r>
            <a:r>
              <a:rPr sz="3100" spc="30" dirty="0">
                <a:solidFill>
                  <a:srgbClr val="000000"/>
                </a:solidFill>
                <a:latin typeface="OGDWDJ+OpenSans-Bold"/>
                <a:cs typeface="OGDWDJ+OpenSans-Bold"/>
              </a:rPr>
              <a:t> </a:t>
            </a:r>
            <a:r>
              <a:rPr sz="3100" dirty="0">
                <a:solidFill>
                  <a:srgbClr val="000000"/>
                </a:solidFill>
                <a:latin typeface="OGDWDJ+OpenSans-Bold"/>
                <a:cs typeface="OGDWDJ+OpenSans-Bold"/>
              </a:rPr>
              <a:t>Summer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2370" y="1214855"/>
            <a:ext cx="7471116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4" dirty="0">
                <a:solidFill>
                  <a:srgbClr val="032E67"/>
                </a:solidFill>
                <a:latin typeface="NBEPAA+Merriweather-Bold"/>
                <a:cs typeface="NBEPAA+Merriweather-Bold"/>
              </a:rPr>
              <a:t>INFANTS</a:t>
            </a:r>
            <a:r>
              <a:rPr sz="7650" spc="-102" dirty="0">
                <a:solidFill>
                  <a:srgbClr val="032E67"/>
                </a:solidFill>
                <a:latin typeface="NBEPAA+Merriweather-Bold"/>
                <a:cs typeface="NBEPAA+Merriweather-Bold"/>
              </a:rPr>
              <a:t> </a:t>
            </a:r>
            <a:r>
              <a:rPr sz="7650" dirty="0">
                <a:solidFill>
                  <a:srgbClr val="032E67"/>
                </a:solidFill>
                <a:latin typeface="NBEPAA+Merriweather-Bold"/>
                <a:cs typeface="NBEPAA+Merriweather-Bold"/>
              </a:rPr>
              <a:t>&amp;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02370" y="2348330"/>
            <a:ext cx="7899744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5" dirty="0">
                <a:solidFill>
                  <a:srgbClr val="032E67"/>
                </a:solidFill>
                <a:latin typeface="NBEPAA+Merriweather-Bold"/>
                <a:cs typeface="NBEPAA+Merriweather-Bold"/>
              </a:rPr>
              <a:t>TODDLERS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19656" y="3573151"/>
            <a:ext cx="8568276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EUASIU+OpenSans-SemiBold"/>
                <a:cs typeface="EUASIU+OpenSans-SemiBold"/>
              </a:rPr>
              <a:t>Bright</a:t>
            </a:r>
            <a:r>
              <a:rPr sz="2700" spc="28" dirty="0">
                <a:solidFill>
                  <a:srgbClr val="000000"/>
                </a:solidFill>
                <a:latin typeface="EUASIU+OpenSans-SemiBold"/>
                <a:cs typeface="EUASIU+OpenSans-SemiBold"/>
              </a:rPr>
              <a:t> </a:t>
            </a:r>
            <a:r>
              <a:rPr sz="2700" dirty="0">
                <a:solidFill>
                  <a:srgbClr val="000000"/>
                </a:solidFill>
                <a:latin typeface="EUASIU+OpenSans-SemiBold"/>
                <a:cs typeface="EUASIU+OpenSans-SemiBold"/>
              </a:rPr>
              <a:t>Beginnings,</a:t>
            </a:r>
            <a:r>
              <a:rPr sz="2700" spc="26" dirty="0">
                <a:solidFill>
                  <a:srgbClr val="000000"/>
                </a:solidFill>
                <a:latin typeface="EUASIU+OpenSans-SemiBold"/>
                <a:cs typeface="EUASIU+OpenSans-SemiBold"/>
              </a:rPr>
              <a:t> </a:t>
            </a:r>
            <a:r>
              <a:rPr sz="2700" dirty="0">
                <a:solidFill>
                  <a:srgbClr val="000000"/>
                </a:solidFill>
                <a:latin typeface="EUASIU+OpenSans-SemiBold"/>
                <a:cs typeface="EUASIU+OpenSans-SemiBold"/>
              </a:rPr>
              <a:t>Lifelong</a:t>
            </a:r>
            <a:r>
              <a:rPr sz="2700" spc="30" dirty="0">
                <a:solidFill>
                  <a:srgbClr val="000000"/>
                </a:solidFill>
                <a:latin typeface="EUASIU+OpenSans-SemiBold"/>
                <a:cs typeface="EUASIU+OpenSans-SemiBold"/>
              </a:rPr>
              <a:t> </a:t>
            </a:r>
            <a:r>
              <a:rPr sz="2700" dirty="0">
                <a:solidFill>
                  <a:srgbClr val="000000"/>
                </a:solidFill>
                <a:latin typeface="EUASIU+OpenSans-SemiBold"/>
                <a:cs typeface="EUASIU+OpenSans-SemiBold"/>
              </a:rPr>
              <a:t>Learning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9928" y="4705884"/>
            <a:ext cx="459867" cy="818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43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FFFFFF"/>
                </a:solidFill>
                <a:latin typeface="JWHDMG+Raleway-Black"/>
                <a:cs typeface="JWHDMG+Raleway-Black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45735" y="4744687"/>
            <a:ext cx="8542265" cy="1008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ETMOSV+OpenSans-Regular"/>
                <a:cs typeface="ETMOSV+OpenSans-Regular"/>
              </a:rPr>
              <a:t>BRIGHT® program develops healthy brains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ETMOSV+OpenSans-Regular"/>
                <a:cs typeface="ETMOSV+OpenSans-Regular"/>
              </a:rPr>
              <a:t>with language-rich, research-based activities.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5251" y="6263195"/>
            <a:ext cx="489096" cy="2352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43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FFFFFF"/>
                </a:solidFill>
                <a:latin typeface="JWHDMG+Raleway-Black"/>
                <a:cs typeface="JWHDMG+Raleway-Black"/>
              </a:rPr>
              <a:t>2</a:t>
            </a:r>
          </a:p>
          <a:p>
            <a:pPr marL="5094" marR="0">
              <a:lnSpc>
                <a:spcPts val="6143"/>
              </a:lnSpc>
              <a:spcBef>
                <a:spcPts val="5987"/>
              </a:spcBef>
              <a:spcAft>
                <a:spcPts val="0"/>
              </a:spcAft>
            </a:pPr>
            <a:r>
              <a:rPr sz="4450" dirty="0">
                <a:solidFill>
                  <a:srgbClr val="FFFFFF"/>
                </a:solidFill>
                <a:latin typeface="JWHDMG+Raleway-Black"/>
                <a:cs typeface="JWHDMG+Raleway-Black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45734" y="6305477"/>
            <a:ext cx="8899519" cy="1008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ETMOSV+OpenSans-Regular"/>
                <a:cs typeface="ETMOSV+OpenSans-Regular"/>
              </a:rPr>
              <a:t>Supports physical, social-emotional, and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ETMOSV+OpenSans-Regular"/>
                <a:cs typeface="ETMOSV+OpenSans-Regular"/>
              </a:rPr>
              <a:t>language growth through hands-on exploration.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45734" y="7866296"/>
            <a:ext cx="8113701" cy="1008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ETMOSV+OpenSans-Regular"/>
                <a:cs typeface="ETMOSV+OpenSans-Regular"/>
              </a:rPr>
              <a:t>Builds confidence, curiosity, and essential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ETMOSV+OpenSans-Regular"/>
                <a:cs typeface="ETMOSV+OpenSans-Regular"/>
              </a:rPr>
              <a:t>skills for lifelong learning success.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7869" y="2523306"/>
            <a:ext cx="7801567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5" dirty="0">
                <a:solidFill>
                  <a:srgbClr val="032E67"/>
                </a:solidFill>
                <a:latin typeface="JFEFHL+Merriweather-Bold"/>
                <a:cs typeface="JFEFHL+Merriweather-Bold"/>
              </a:rPr>
              <a:t>PRESCHOOL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19121" y="4008108"/>
            <a:ext cx="8868879" cy="342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607" marR="0">
              <a:lnSpc>
                <a:spcPts val="389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KGAEEA+OpenSans-Regular"/>
                <a:cs typeface="KGAEEA+OpenSans-Regular"/>
              </a:rPr>
              <a:t>Lighthouse CARES® nurtures your child’s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KGAEEA+OpenSans-Regular"/>
                <a:cs typeface="KGAEEA+OpenSans-Regular"/>
              </a:rPr>
              <a:t>unique skills, interests, and character through</a:t>
            </a:r>
          </a:p>
          <a:p>
            <a:pPr marL="217884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KGAEEA+OpenSans-Regular"/>
                <a:cs typeface="KGAEEA+OpenSans-Regular"/>
              </a:rPr>
              <a:t>purposeful activities like The Learning Wall,</a:t>
            </a:r>
          </a:p>
          <a:p>
            <a:pPr marL="66675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KGAEEA+OpenSans-Regular"/>
                <a:cs typeface="KGAEEA+OpenSans-Regular"/>
              </a:rPr>
              <a:t>Learning Lesson Session, Centers That Shine,</a:t>
            </a:r>
          </a:p>
          <a:p>
            <a:pPr marL="315366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KGAEEA+OpenSans-Regular"/>
                <a:cs typeface="KGAEEA+OpenSans-Regular"/>
              </a:rPr>
              <a:t>and our 3E Outdoor Curriculum—building</a:t>
            </a:r>
          </a:p>
          <a:p>
            <a:pPr marL="383381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KGAEEA+OpenSans-Regular"/>
                <a:cs typeface="KGAEEA+OpenSans-Regular"/>
              </a:rPr>
              <a:t>confidence and readiness for elementary</a:t>
            </a:r>
          </a:p>
          <a:p>
            <a:pPr marL="2999779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KGAEEA+OpenSans-Regular"/>
                <a:cs typeface="KGAEEA+OpenSans-Regular"/>
              </a:rPr>
              <a:t>success.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4132" y="7976573"/>
            <a:ext cx="6993800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USWMS+OpenSans-Light"/>
                <a:cs typeface="KUSWMS+OpenSans-Light"/>
              </a:rPr>
              <a:t>www.childrenslighthouse.com/cedarpark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699" y="2745637"/>
            <a:ext cx="6859667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5" dirty="0">
                <a:solidFill>
                  <a:srgbClr val="032E67"/>
                </a:solidFill>
                <a:latin typeface="CATKFE+Merriweather-Bold"/>
                <a:cs typeface="CATKFE+Merriweather-Bold"/>
              </a:rPr>
              <a:t>SCHOOL-AGE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698" y="4400172"/>
            <a:ext cx="9401185" cy="3911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The </a:t>
            </a:r>
            <a:r>
              <a:rPr sz="2700" b="1" dirty="0">
                <a:solidFill>
                  <a:srgbClr val="0E332C"/>
                </a:solidFill>
                <a:latin typeface="THOVLL+OpenSans-Regular"/>
                <a:cs typeface="THOVLL+OpenSans-Regular"/>
                <a:hlinkClick r:id="rId3"/>
              </a:rPr>
              <a:t>School Age program</a:t>
            </a: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 at Children’s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Lighthouse Cedar Park provides a fun and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supportive environment for children from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kindergarten to 12 years. With STREAM-based</a:t>
            </a:r>
          </a:p>
          <a:p>
            <a:pPr marL="0" marR="0">
              <a:lnSpc>
                <a:spcPts val="3749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activities, homework help, and character-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building lessons, we help students stay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engaged, confident, and ready for lifelong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E332C"/>
                </a:solidFill>
                <a:latin typeface="THOVLL+OpenSans-Regular"/>
                <a:cs typeface="THOVLL+OpenSans-Regular"/>
              </a:rPr>
              <a:t>learning and success.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698" y="8892985"/>
            <a:ext cx="6757979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USWMS+OpenSans-Light"/>
                <a:cs typeface="KUSWMS+OpenSans-Light"/>
              </a:rPr>
              <a:t>www.childrenslighthouse.com/cedarpark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718" y="903450"/>
            <a:ext cx="9166282" cy="246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5" dirty="0">
                <a:solidFill>
                  <a:srgbClr val="032E67"/>
                </a:solidFill>
                <a:latin typeface="HVNCOV+Merriweather-Bold"/>
                <a:cs typeface="HVNCOV+Merriweather-Bold"/>
              </a:rPr>
              <a:t>SCHOOL-AGE</a:t>
            </a:r>
          </a:p>
          <a:p>
            <a:pPr marL="0" marR="0">
              <a:lnSpc>
                <a:spcPts val="8925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7" dirty="0">
                <a:solidFill>
                  <a:srgbClr val="032E67"/>
                </a:solidFill>
                <a:latin typeface="HVNCOV+Merriweather-Bold"/>
                <a:cs typeface="HVNCOV+Merriweather-Bold"/>
              </a:rPr>
              <a:t>SUMMER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62656" y="3979991"/>
            <a:ext cx="7711028" cy="89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Fun-filled 14-week program blending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learning with exciting summer adventures.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68630" y="5170021"/>
            <a:ext cx="6990674" cy="89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Weekly STREAM themes spark curiosity,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creativity, and hands-on exploration.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68630" y="6407753"/>
            <a:ext cx="7419302" cy="89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Engaging projects build problem-solving,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teamwork, and leadership skills.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62656" y="7645485"/>
            <a:ext cx="6925210" cy="89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Safe environment where children grow,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332C"/>
                </a:solidFill>
                <a:latin typeface="VCLIMD+OpenSans-Regular"/>
                <a:cs typeface="VCLIMD+OpenSans-Regular"/>
              </a:rPr>
              <a:t>learn, and make lasting memories.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99" y="2105182"/>
            <a:ext cx="2571769" cy="133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08"/>
              </a:lnSpc>
              <a:spcBef>
                <a:spcPts val="0"/>
              </a:spcBef>
              <a:spcAft>
                <a:spcPts val="0"/>
              </a:spcAft>
            </a:pPr>
            <a:r>
              <a:rPr sz="7650" spc="-14" dirty="0">
                <a:solidFill>
                  <a:srgbClr val="032E67"/>
                </a:solidFill>
                <a:latin typeface="JEIKBP+Merriweather-Bold"/>
                <a:cs typeface="JEIKBP+Merriweather-Bold"/>
              </a:rPr>
              <a:t>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43184" y="4327013"/>
            <a:ext cx="441579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OGQFT+Inter-Regular"/>
                <a:cs typeface="WOGQFT+Inter-Regular"/>
              </a:rPr>
              <a:t>512-525-8956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43175" y="5152326"/>
            <a:ext cx="7201881" cy="1229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OGQFT+Inter-Regular"/>
                <a:cs typeface="WOGQFT+Inter-Regular"/>
              </a:rPr>
              <a:t>www.childrenslighthouse.com/cedarpark</a:t>
            </a:r>
          </a:p>
          <a:p>
            <a:pPr marL="0" marR="0">
              <a:lnSpc>
                <a:spcPts val="2869"/>
              </a:lnSpc>
              <a:spcBef>
                <a:spcPts val="363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OGQFT+Inter-Regular"/>
                <a:cs typeface="WOGQFT+Inter-Regular"/>
              </a:rPr>
              <a:t>CedarPark@ChildrensLighthouse.com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43184" y="6806470"/>
            <a:ext cx="6344616" cy="82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OGQFT+Inter-Regular"/>
                <a:cs typeface="WOGQFT+Inter-Regular"/>
              </a:rPr>
              <a:t>1801 Bagdad Road Cedar Park, TX</a:t>
            </a:r>
          </a:p>
          <a:p>
            <a:pPr marL="0" marR="0">
              <a:lnSpc>
                <a:spcPts val="2870"/>
              </a:lnSpc>
              <a:spcBef>
                <a:spcPts val="42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OGQFT+Inter-Regular"/>
                <a:cs typeface="WOGQFT+Inter-Regular"/>
              </a:rPr>
              <a:t>78613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6657" y="3201630"/>
            <a:ext cx="8254533" cy="473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44"/>
              </a:lnSpc>
              <a:spcBef>
                <a:spcPts val="0"/>
              </a:spcBef>
              <a:spcAft>
                <a:spcPts val="0"/>
              </a:spcAft>
            </a:pPr>
            <a:r>
              <a:rPr sz="10550" spc="15" dirty="0">
                <a:solidFill>
                  <a:srgbClr val="032E67"/>
                </a:solidFill>
                <a:latin typeface="NHCKUD+Merriweather-Bold"/>
                <a:cs typeface="NHCKUD+Merriweather-Bold"/>
              </a:rPr>
              <a:t>THANK'S</a:t>
            </a:r>
          </a:p>
          <a:p>
            <a:pPr marL="0" marR="0">
              <a:lnSpc>
                <a:spcPts val="12325"/>
              </a:lnSpc>
              <a:spcBef>
                <a:spcPts val="50"/>
              </a:spcBef>
              <a:spcAft>
                <a:spcPts val="0"/>
              </a:spcAft>
            </a:pPr>
            <a:r>
              <a:rPr sz="10550" spc="14" dirty="0">
                <a:solidFill>
                  <a:srgbClr val="032E67"/>
                </a:solidFill>
                <a:latin typeface="NHCKUD+Merriweather-Bold"/>
                <a:cs typeface="NHCKUD+Merriweather-Bold"/>
              </a:rPr>
              <a:t>FOR</a:t>
            </a:r>
          </a:p>
          <a:p>
            <a:pPr marL="0" marR="0">
              <a:lnSpc>
                <a:spcPts val="10366"/>
              </a:lnSpc>
              <a:spcBef>
                <a:spcPts val="0"/>
              </a:spcBef>
              <a:spcAft>
                <a:spcPts val="0"/>
              </a:spcAft>
            </a:pPr>
            <a:r>
              <a:rPr sz="8200" dirty="0">
                <a:solidFill>
                  <a:srgbClr val="AA372D"/>
                </a:solidFill>
                <a:latin typeface="TKNTEO+Merriweather-Bold"/>
                <a:cs typeface="TKNTEO+Merriweather-Bold"/>
              </a:rPr>
              <a:t>ATTENTION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698" y="8371808"/>
            <a:ext cx="6829417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USWMS+OpenSans-Light"/>
                <a:cs typeface="KUSWMS+OpenSans-Light"/>
              </a:rPr>
              <a:t>www.childrenslighthouse.com/cedarpark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288</Words>
  <PresentationFormat>Custom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Arial</vt:lpstr>
      <vt:lpstr>Calibri</vt:lpstr>
      <vt:lpstr>DJVUDQ+Merriweather-Bold</vt:lpstr>
      <vt:lpstr>TKNTEO+Merriweather-Bold</vt:lpstr>
      <vt:lpstr>RAKDVW+OpenSans-Light</vt:lpstr>
      <vt:lpstr>KUSWMS+OpenSans-Light</vt:lpstr>
      <vt:lpstr>WPDQLV+Merriweather-Bold</vt:lpstr>
      <vt:lpstr>FHJKQL+OpenSans-Regular</vt:lpstr>
      <vt:lpstr>ADHKTO+Merriweather-Bold</vt:lpstr>
      <vt:lpstr>OGDWDJ+OpenSans-Bold</vt:lpstr>
      <vt:lpstr>NBEPAA+Merriweather-Bold</vt:lpstr>
      <vt:lpstr>EUASIU+OpenSans-SemiBold</vt:lpstr>
      <vt:lpstr>JWHDMG+Raleway-Black</vt:lpstr>
      <vt:lpstr>ETMOSV+OpenSans-Regular</vt:lpstr>
      <vt:lpstr>JFEFHL+Merriweather-Bold</vt:lpstr>
      <vt:lpstr>KGAEEA+OpenSans-Regular</vt:lpstr>
      <vt:lpstr>CATKFE+Merriweather-Bold</vt:lpstr>
      <vt:lpstr>THOVLL+OpenSans-Regular</vt:lpstr>
      <vt:lpstr>HVNCOV+Merriweather-Bold</vt:lpstr>
      <vt:lpstr>VCLIMD+OpenSans-Regular</vt:lpstr>
      <vt:lpstr>JEIKBP+Merriweather-Bold</vt:lpstr>
      <vt:lpstr>WOGQFT+Inter-Regular</vt:lpstr>
      <vt:lpstr>NHCKUD+Merriweather-Bold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Webbers Live 25</cp:lastModifiedBy>
  <cp:revision>2</cp:revision>
  <dcterms:modified xsi:type="dcterms:W3CDTF">2025-10-29T07:25:32Z</dcterms:modified>
</cp:coreProperties>
</file>