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Atkinson Hyperlegible"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CB6CE6"/>
                </a:solidFill>
                <a:latin typeface="Atkinson Hyperlegible"/>
                <a:ea typeface="Atkinson Hyperlegible"/>
                <a:cs typeface="Atkinson Hyperlegible"/>
                <a:sym typeface="Atkinson Hyperlegible"/>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6862" t="0" r="-16862"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FFDE59"/>
                </a:solidFill>
                <a:latin typeface="Atkinson Hyperlegible"/>
                <a:ea typeface="Atkinson Hyperlegible"/>
                <a:cs typeface="Atkinson Hyperlegible"/>
                <a:sym typeface="Atkinson Hyperlegible"/>
              </a:rPr>
              <a:t>Website Design and </a:t>
            </a:r>
          </a:p>
          <a:p>
            <a:pPr algn="ctr">
              <a:lnSpc>
                <a:spcPts val="6480"/>
              </a:lnSpc>
            </a:pPr>
            <a:r>
              <a:rPr lang="en-US" sz="5400">
                <a:solidFill>
                  <a:srgbClr val="FFDE59"/>
                </a:solidFill>
                <a:latin typeface="Atkinson Hyperlegible"/>
                <a:ea typeface="Atkinson Hyperlegible"/>
                <a:cs typeface="Atkinson Hyperlegible"/>
                <a:sym typeface="Atkinson Hyperlegible"/>
              </a:rPr>
              <a:t>Development </a:t>
            </a:r>
          </a:p>
          <a:p>
            <a:pPr algn="ctr">
              <a:lnSpc>
                <a:spcPts val="6480"/>
              </a:lnSpc>
            </a:pPr>
            <a:r>
              <a:rPr lang="en-US" sz="5400">
                <a:solidFill>
                  <a:srgbClr val="FFDE59"/>
                </a:solidFill>
                <a:latin typeface="Atkinson Hyperlegible"/>
                <a:ea typeface="Atkinson Hyperlegible"/>
                <a:cs typeface="Atkinson Hyperlegible"/>
                <a:sym typeface="Atkinson Hyperlegible"/>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38B6FF"/>
                </a:solidFill>
                <a:latin typeface="Atkinson Hyperlegible"/>
                <a:ea typeface="Atkinson Hyperlegible"/>
                <a:cs typeface="Atkinson Hyperlegible"/>
                <a:sym typeface="Atkinson Hyperlegible"/>
              </a:rPr>
              <a:t> Web Design &amp; Web Development </a:t>
            </a:r>
          </a:p>
          <a:p>
            <a:pPr algn="ctr">
              <a:lnSpc>
                <a:spcPts val="4160"/>
              </a:lnSpc>
            </a:pPr>
            <a:r>
              <a:rPr lang="en-US" sz="2600">
                <a:solidFill>
                  <a:srgbClr val="38B6FF"/>
                </a:solidFill>
                <a:latin typeface="Atkinson Hyperlegible"/>
                <a:ea typeface="Atkinson Hyperlegible"/>
                <a:cs typeface="Atkinson Hyperlegible"/>
                <a:sym typeface="Atkinson Hyperlegible"/>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a:p>
            <a:pPr algn="ctr">
              <a:lnSpc>
                <a:spcPts val="4160"/>
              </a:lnSpc>
            </a:pPr>
            <a:r>
              <a:rPr lang="en-US" sz="2600">
                <a:solidFill>
                  <a:srgbClr val="FFFFFF"/>
                </a:solidFill>
                <a:latin typeface="Atkinson Hyperlegible"/>
                <a:ea typeface="Atkinson Hyperlegible"/>
                <a:cs typeface="Atkinson Hyperlegible"/>
                <a:sym typeface="Atkinson Hyperlegible"/>
              </a:rPr>
              <a:t>+91 9986 056 909</a:t>
            </a:r>
          </a:p>
          <a:p>
            <a:pPr algn="ctr">
              <a:lnSpc>
                <a:spcPts val="4160"/>
              </a:lnSpc>
            </a:pPr>
            <a:r>
              <a:rPr lang="en-US" sz="2600">
                <a:solidFill>
                  <a:srgbClr val="FFFFFF"/>
                </a:solidFill>
                <a:latin typeface="Atkinson Hyperlegible"/>
                <a:ea typeface="Atkinson Hyperlegible"/>
                <a:cs typeface="Atkinson Hyperlegible"/>
                <a:sym typeface="Atkinson Hyperlegible"/>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24A, 1st Main Rd, Chandra Reddy </a:t>
            </a:r>
          </a:p>
          <a:p>
            <a:pPr algn="ctr">
              <a:lnSpc>
                <a:spcPts val="4160"/>
              </a:lnSpc>
            </a:pPr>
            <a:r>
              <a:rPr lang="en-US" sz="2600">
                <a:solidFill>
                  <a:srgbClr val="FFFFFF"/>
                </a:solidFill>
                <a:latin typeface="Atkinson Hyperlegible"/>
                <a:ea typeface="Atkinson Hyperlegible"/>
                <a:cs typeface="Atkinson Hyperlegible"/>
                <a:sym typeface="Atkinson Hyperlegible"/>
              </a:rPr>
              <a:t>Layout, Koramangala 4th Block, </a:t>
            </a:r>
          </a:p>
          <a:p>
            <a:pPr algn="ctr">
              <a:lnSpc>
                <a:spcPts val="4160"/>
              </a:lnSpc>
            </a:pPr>
            <a:r>
              <a:rPr lang="en-US" sz="2600">
                <a:solidFill>
                  <a:srgbClr val="FFFFFF"/>
                </a:solidFill>
                <a:latin typeface="Atkinson Hyperlegible"/>
                <a:ea typeface="Atkinson Hyperlegible"/>
                <a:cs typeface="Atkinson Hyperlegible"/>
                <a:sym typeface="Atkinson Hyperlegible"/>
              </a:rPr>
              <a:t>Koramangala, Bengaluru, </a:t>
            </a:r>
          </a:p>
          <a:p>
            <a:pPr algn="ctr">
              <a:lnSpc>
                <a:spcPts val="4160"/>
              </a:lnSpc>
            </a:pPr>
            <a:r>
              <a:rPr lang="en-US" sz="2600">
                <a:solidFill>
                  <a:srgbClr val="FFFFFF"/>
                </a:solidFill>
                <a:latin typeface="Atkinson Hyperlegible"/>
                <a:ea typeface="Atkinson Hyperlegible"/>
                <a:cs typeface="Atkinson Hyperlegible"/>
                <a:sym typeface="Atkinson Hyperlegibl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00778"/>
            <a:ext cx="18288000" cy="678307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Chatbots: Provide 24/7 customer support and answer queries.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Personalized Experiences: Tailor content and recommendations to individual users.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Predictive Analytics: Anticipate user needs and behavior.</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Image and Voice Recognition: Enhance user interactions.</a:t>
            </a:r>
          </a:p>
          <a:p>
            <a:pPr algn="ctr">
              <a:lnSpc>
                <a:spcPts val="4160"/>
              </a:lnSpc>
            </a:pPr>
            <a:r>
              <a:rPr lang="en-US" sz="2600">
                <a:solidFill>
                  <a:srgbClr val="FFFFFF"/>
                </a:solidFill>
                <a:latin typeface="Atkinson Hyperlegible"/>
                <a:ea typeface="Atkinson Hyperlegible"/>
                <a:cs typeface="Atkinson Hyperlegible"/>
                <a:sym typeface="Atkinson Hyperlegible"/>
              </a:rPr>
              <a:t>3. Serverless Architecture: Scalability and Efficiency</a:t>
            </a:r>
          </a:p>
          <a:p>
            <a:pPr algn="ctr">
              <a:lnSpc>
                <a:spcPts val="4160"/>
              </a:lnSpc>
            </a:pPr>
            <a:r>
              <a:rPr lang="en-US" sz="2600">
                <a:solidFill>
                  <a:srgbClr val="FFFFFF"/>
                </a:solidFill>
                <a:latin typeface="Atkinson Hyperlegible"/>
                <a:ea typeface="Atkinson Hyperlegible"/>
                <a:cs typeface="Atkinson Hyperlegible"/>
                <a:sym typeface="Atkinson Hyperlegible"/>
              </a:rPr>
              <a:t>Serverless architecture lets developers build and deploy apps without managing servers.This approach offers: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Scalability: Automatically scale resources based on demand.</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Cost-Efficiency: Pay only for the res</a:t>
            </a:r>
            <a:r>
              <a:rPr lang="en-US" sz="2600">
                <a:solidFill>
                  <a:srgbClr val="FFFFFF"/>
                </a:solidFill>
                <a:latin typeface="Atkinson Hyperlegible"/>
                <a:ea typeface="Atkinson Hyperlegible"/>
                <a:cs typeface="Atkinson Hyperlegible"/>
                <a:sym typeface="Atkinson Hyperlegible"/>
              </a:rPr>
              <a:t>ources used.</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Faster Development: Focus on writing code, not managing infrastructure.</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4. Internet of Things (IoT): Connect devices and the web.</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IoT lets devices connect and interact with each other and the internet.Web developers can integrate IoT into websites to:</a:t>
            </a:r>
          </a:p>
          <a:p>
            <a:pPr algn="ctr">
              <a:lnSpc>
                <a:spcPts val="416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03234"/>
            <a:ext cx="18288000" cy="521144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Monitor Real-time Data: Track sensor readings and analytics.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Control Devices Remotely: Manage smart home devices.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Create Immersive Experiences: Develop interactive installati</a:t>
            </a:r>
            <a:r>
              <a:rPr lang="en-US" sz="2600">
                <a:solidFill>
                  <a:srgbClr val="FFFFFF"/>
                </a:solidFill>
                <a:latin typeface="Atkinson Hyperlegible"/>
                <a:ea typeface="Atkinson Hyperlegible"/>
                <a:cs typeface="Atkinson Hyperlegible"/>
                <a:sym typeface="Atkinson Hyperlegible"/>
              </a:rPr>
              <a:t>ons and exhibits.</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5. Virtual and Augmented Reality (VR/AR): Immersive Web Experiences</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VR and AR create immersive digital experiences. Web developers can create:</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Virtual Showrooms: Let customers explore products virtually.</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Interactive Training Simulations: Provide immersive training experiences.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Gamified Learning: Make learning fun and engaging.</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6. Blockchain Technology: Secure and Transparent Web Applications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789937"/>
            <a:ext cx="18288000" cy="468757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Blockchain </a:t>
            </a:r>
            <a:r>
              <a:rPr lang="en-US" sz="2600">
                <a:solidFill>
                  <a:srgbClr val="FFFFFF"/>
                </a:solidFill>
                <a:latin typeface="Atkinson Hyperlegible"/>
                <a:ea typeface="Atkinson Hyperlegible"/>
                <a:cs typeface="Atkinson Hyperlegible"/>
                <a:sym typeface="Atkinson Hyperlegible"/>
              </a:rPr>
              <a:t>offers a decentralized, secure, and transparent way to store and manage data. Web developers can leverage blockchain for:</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Secure Data Storage: Protect sensitive information.</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Transparent Supply Chain Tracking: Monitor product journeys.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Decentralized Applications (dApps): Build trustless and autonomous applications.</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By embracing these innovative web development solutions, businesses can unlock new opportunities, enhance user experiences, and stay ahead of the competition. As technology continues to advance, the future of web development is brimming with exciting possibilities.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Visit Us - www.quorawebsolution.com</a:t>
            </a:r>
          </a:p>
          <a:p>
            <a:pPr algn="ctr">
              <a:lnSpc>
                <a:spcPts val="4160"/>
              </a:lnSpc>
            </a:pPr>
            <a:r>
              <a:rPr lang="en-US" sz="2600">
                <a:solidFill>
                  <a:srgbClr val="FFFFFF"/>
                </a:solidFill>
                <a:latin typeface="Atkinson Hyperlegible"/>
                <a:ea typeface="Atkinson Hyperlegible"/>
                <a:cs typeface="Atkinson Hyperlegible"/>
                <a:sym typeface="Atkinson Hyperlegible"/>
              </a:rPr>
              <a:t>Call Us - +91 9986 056 909</a:t>
            </a:r>
          </a:p>
          <a:p>
            <a:pPr algn="ctr">
              <a:lnSpc>
                <a:spcPts val="4160"/>
              </a:lnSpc>
            </a:pPr>
            <a:r>
              <a:rPr lang="en-US" sz="2600">
                <a:solidFill>
                  <a:srgbClr val="FFFFFF"/>
                </a:solidFill>
                <a:latin typeface="Atkinson Hyperlegible"/>
                <a:ea typeface="Atkinson Hyperlegible"/>
                <a:cs typeface="Atkinson Hyperlegible"/>
                <a:sym typeface="Atkinson Hyperlegible"/>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673" t="0" r="-33673" b="0"/>
              </a:stretch>
            </a:blipFill>
          </p:spPr>
        </p:sp>
      </p:grpSp>
      <p:sp>
        <p:nvSpPr>
          <p:cNvPr name="TextBox 10" id="10"/>
          <p:cNvSpPr txBox="true"/>
          <p:nvPr/>
        </p:nvSpPr>
        <p:spPr>
          <a:xfrm rot="0">
            <a:off x="7267729" y="581038"/>
            <a:ext cx="6270719" cy="9134450"/>
          </a:xfrm>
          <a:prstGeom prst="rect">
            <a:avLst/>
          </a:prstGeom>
        </p:spPr>
        <p:txBody>
          <a:bodyPr anchor="t" rtlCol="false" tIns="0" lIns="0" bIns="0" rIns="0">
            <a:spAutoFit/>
          </a:bodyPr>
          <a:lstStyle/>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Atkinson Hyperlegible"/>
                <a:ea typeface="Atkinson Hyperlegible"/>
                <a:cs typeface="Atkinson Hyperlegible"/>
                <a:sym typeface="Atkinson Hyperlegible"/>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53167"/>
            <a:ext cx="2681783" cy="761985"/>
          </a:xfrm>
          <a:prstGeom prst="rect">
            <a:avLst/>
          </a:prstGeom>
        </p:spPr>
        <p:txBody>
          <a:bodyPr anchor="t" rtlCol="false" tIns="0" lIns="0" bIns="0" rIns="0">
            <a:spAutoFit/>
          </a:bodyPr>
          <a:lstStyle/>
          <a:p>
            <a:pPr algn="ctr">
              <a:lnSpc>
                <a:spcPts val="6000"/>
              </a:lnSpc>
            </a:pPr>
            <a:r>
              <a:rPr lang="en-US" sz="5000">
                <a:solidFill>
                  <a:srgbClr val="FFFFFF"/>
                </a:solidFill>
                <a:latin typeface="Atkinson Hyperlegible"/>
                <a:ea typeface="Atkinson Hyperlegible"/>
                <a:cs typeface="Atkinson Hyperlegible"/>
                <a:sym typeface="Atkinson Hyperlegible"/>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24709" y="264451"/>
            <a:ext cx="14607355" cy="6131651"/>
          </a:xfrm>
          <a:custGeom>
            <a:avLst/>
            <a:gdLst/>
            <a:ahLst/>
            <a:cxnLst/>
            <a:rect r="r" b="b" t="t" l="l"/>
            <a:pathLst>
              <a:path h="6131651" w="14607355">
                <a:moveTo>
                  <a:pt x="0" y="0"/>
                </a:moveTo>
                <a:lnTo>
                  <a:pt x="14607355" y="0"/>
                </a:lnTo>
                <a:lnTo>
                  <a:pt x="14607355" y="6131650"/>
                </a:lnTo>
                <a:lnTo>
                  <a:pt x="0" y="6131650"/>
                </a:lnTo>
                <a:lnTo>
                  <a:pt x="0" y="0"/>
                </a:lnTo>
                <a:close/>
              </a:path>
            </a:pathLst>
          </a:custGeom>
          <a:blipFill>
            <a:blip r:embed="rId2"/>
            <a:stretch>
              <a:fillRect l="0" t="-28012" r="0" b="-10761"/>
            </a:stretch>
          </a:blipFill>
        </p:spPr>
      </p:sp>
      <p:sp>
        <p:nvSpPr>
          <p:cNvPr name="TextBox 3" id="3"/>
          <p:cNvSpPr txBox="true"/>
          <p:nvPr/>
        </p:nvSpPr>
        <p:spPr>
          <a:xfrm rot="0">
            <a:off x="0" y="8761730"/>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Website Design and Development Services: Find the Perfect Partner</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78233" y="268028"/>
            <a:ext cx="14705089" cy="6577537"/>
          </a:xfrm>
          <a:custGeom>
            <a:avLst/>
            <a:gdLst/>
            <a:ahLst/>
            <a:cxnLst/>
            <a:rect r="r" b="b" t="t" l="l"/>
            <a:pathLst>
              <a:path h="6577537" w="14705089">
                <a:moveTo>
                  <a:pt x="0" y="0"/>
                </a:moveTo>
                <a:lnTo>
                  <a:pt x="14705089" y="0"/>
                </a:lnTo>
                <a:lnTo>
                  <a:pt x="14705089" y="6577537"/>
                </a:lnTo>
                <a:lnTo>
                  <a:pt x="0" y="6577537"/>
                </a:lnTo>
                <a:lnTo>
                  <a:pt x="0" y="0"/>
                </a:lnTo>
                <a:close/>
              </a:path>
            </a:pathLst>
          </a:custGeom>
          <a:blipFill>
            <a:blip r:embed="rId2"/>
            <a:stretch>
              <a:fillRect l="0" t="-116423" r="0" b="-116423"/>
            </a:stretch>
          </a:blipFill>
        </p:spPr>
      </p:sp>
      <p:sp>
        <p:nvSpPr>
          <p:cNvPr name="TextBox 3" id="3"/>
          <p:cNvSpPr txBox="true"/>
          <p:nvPr/>
        </p:nvSpPr>
        <p:spPr>
          <a:xfrm rot="0">
            <a:off x="-13223" y="8120104"/>
            <a:ext cx="18288000" cy="15443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Businesses need a well-designed website. A professional website can help you establish your brand, attract new customers, and increase your online sales.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68692" y="280565"/>
            <a:ext cx="14471280" cy="6340902"/>
          </a:xfrm>
          <a:custGeom>
            <a:avLst/>
            <a:gdLst/>
            <a:ahLst/>
            <a:cxnLst/>
            <a:rect r="r" b="b" t="t" l="l"/>
            <a:pathLst>
              <a:path h="6340902" w="14471280">
                <a:moveTo>
                  <a:pt x="0" y="0"/>
                </a:moveTo>
                <a:lnTo>
                  <a:pt x="14471280" y="0"/>
                </a:lnTo>
                <a:lnTo>
                  <a:pt x="14471280" y="6340902"/>
                </a:lnTo>
                <a:lnTo>
                  <a:pt x="0" y="6340902"/>
                </a:lnTo>
                <a:lnTo>
                  <a:pt x="0" y="0"/>
                </a:lnTo>
                <a:close/>
              </a:path>
            </a:pathLst>
          </a:custGeom>
          <a:blipFill>
            <a:blip r:embed="rId2"/>
            <a:stretch>
              <a:fillRect l="0" t="-44207" r="0" b="-38369"/>
            </a:stretch>
          </a:blipFill>
        </p:spPr>
      </p:sp>
      <p:sp>
        <p:nvSpPr>
          <p:cNvPr name="TextBox 3" id="3"/>
          <p:cNvSpPr txBox="true"/>
          <p:nvPr/>
        </p:nvSpPr>
        <p:spPr>
          <a:xfrm rot="0">
            <a:off x="0" y="8761730"/>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However, creating a high-quality website can be a complex and time-consuming process.</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33143" y="274105"/>
            <a:ext cx="14448158" cy="6591827"/>
          </a:xfrm>
          <a:custGeom>
            <a:avLst/>
            <a:gdLst/>
            <a:ahLst/>
            <a:cxnLst/>
            <a:rect r="r" b="b" t="t" l="l"/>
            <a:pathLst>
              <a:path h="6591827" w="14448158">
                <a:moveTo>
                  <a:pt x="0" y="0"/>
                </a:moveTo>
                <a:lnTo>
                  <a:pt x="14448159" y="0"/>
                </a:lnTo>
                <a:lnTo>
                  <a:pt x="14448159" y="6591827"/>
                </a:lnTo>
                <a:lnTo>
                  <a:pt x="0" y="6591827"/>
                </a:lnTo>
                <a:lnTo>
                  <a:pt x="0" y="0"/>
                </a:lnTo>
                <a:close/>
              </a:path>
            </a:pathLst>
          </a:custGeom>
          <a:blipFill>
            <a:blip r:embed="rId2"/>
            <a:stretch>
              <a:fillRect l="0" t="-50267" r="0" b="-32214"/>
            </a:stretch>
          </a:blipFill>
        </p:spPr>
      </p:sp>
      <p:sp>
        <p:nvSpPr>
          <p:cNvPr name="TextBox 3" id="3"/>
          <p:cNvSpPr txBox="true"/>
          <p:nvPr/>
        </p:nvSpPr>
        <p:spPr>
          <a:xfrm rot="0">
            <a:off x="0" y="9153525"/>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 That's where website design and development services can help.</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03234"/>
            <a:ext cx="18288000" cy="62591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Atkinson Hyperlegible"/>
                <a:ea typeface="Atkinson Hyperlegible"/>
                <a:cs typeface="Atkinson Hyperlegible"/>
                <a:sym typeface="Atkinson Hyperlegible"/>
              </a:rPr>
              <a:t>What are Website Design and Development Services?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Website Design: Creating the visual appearance of a website.</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Web Development: Building the website's technical infrastructure and functionality.</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E-commerce Development: Developing online stores that allow customers to purchase products or services.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Content Management System (CMS) Development: Creating custom CMS platforms to manage website content.</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Web Application Development: Building web-based applications to perform specific tasks.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Search Engine Optimization (SEO): Improve website search engine visibility.</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Digital Marketing: Promoting a website through various online marketing channels.</a:t>
            </a:r>
          </a:p>
          <a:p>
            <a:pPr algn="ctr">
              <a:lnSpc>
                <a:spcPts val="4160"/>
              </a:lnSpc>
            </a:pPr>
            <a:r>
              <a:rPr lang="en-US" sz="2600">
                <a:solidFill>
                  <a:srgbClr val="FFFFFF"/>
                </a:solidFill>
                <a:latin typeface="Atkinson Hyperlegible"/>
                <a:ea typeface="Atkinson Hyperlegible"/>
                <a:cs typeface="Atkinson Hyperlegible"/>
                <a:sym typeface="Atkinson Hyperlegible"/>
              </a:rPr>
              <a:t>Why Hire a Website Design and Development Company?</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There are several reasons why you should consider hiring a professional website design and development company:</a:t>
            </a:r>
          </a:p>
          <a:p>
            <a:pPr algn="ctr">
              <a:lnSpc>
                <a:spcPts val="416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20574"/>
            <a:ext cx="18288000" cy="521144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Expertise: Experienced professionals can create high-quality, user-friendly, and visually appealing websites.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Time-Saving: Outsourcing website development can save you time and effort.</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Cost-Effective: Hiring a professional can save you money.</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SEO Expertise: Professional companies can optimize your website for search engines.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Technical Support: </a:t>
            </a:r>
            <a:r>
              <a:rPr lang="en-US" sz="2600">
                <a:solidFill>
                  <a:srgbClr val="FFFFFF"/>
                </a:solidFill>
                <a:latin typeface="Atkinson Hyperlegible"/>
                <a:ea typeface="Atkinson Hyperlegible"/>
                <a:cs typeface="Atkinson Hyperlegible"/>
                <a:sym typeface="Atkinson Hyperlegible"/>
              </a:rPr>
              <a:t>You can rely on ongoing support and maintenance.</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How to Choose the Right Website Design and Development Company?</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When choosing a website design and development company, consider the following factors: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Experience: Look for a company with a proven track record and experience in your industry.</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Portfolio: Review the company's portfolio to assess their design and development skills.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71008"/>
            <a:ext cx="18288000" cy="46875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Client Reviews: Read client testimonials t</a:t>
            </a:r>
            <a:r>
              <a:rPr lang="en-US" sz="2600">
                <a:solidFill>
                  <a:srgbClr val="FFFFFF"/>
                </a:solidFill>
                <a:latin typeface="Atkinson Hyperlegible"/>
                <a:ea typeface="Atkinson Hyperlegible"/>
                <a:cs typeface="Atkinson Hyperlegible"/>
                <a:sym typeface="Atkinson Hyperlegible"/>
              </a:rPr>
              <a:t>o gauge the company's reputation.</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Communication: Good communication is essential.</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Pricing: Get multiple quotes.</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Technical Skills: The company should have the necessary technical expertise.</a:t>
            </a:r>
          </a:p>
          <a:p>
            <a:pPr algn="ctr" marL="561341" indent="-280670" lvl="1">
              <a:lnSpc>
                <a:spcPts val="4160"/>
              </a:lnSpc>
              <a:spcBef>
                <a:spcPct val="0"/>
              </a:spcBef>
              <a:buFont typeface="Arial"/>
              <a:buChar char="•"/>
            </a:pPr>
            <a:r>
              <a:rPr lang="en-US" sz="2600">
                <a:solidFill>
                  <a:srgbClr val="FFFFFF"/>
                </a:solidFill>
                <a:latin typeface="Atkinson Hyperlegible"/>
                <a:ea typeface="Atkinson Hyperlegible"/>
                <a:cs typeface="Atkinson Hyperlegible"/>
                <a:sym typeface="Atkinson Hyperlegible"/>
              </a:rPr>
              <a:t>SEO Expertise: Consider a company that offers SEO services.</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Conclusion</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Partner with a professional company to create a website that meets your business goals. Remember to choose a company that aligns with your vision and can deliver high-quality results.</a:t>
            </a:r>
          </a:p>
        </p:txBody>
      </p:sp>
      <p:sp>
        <p:nvSpPr>
          <p:cNvPr name="TextBox 3" id="3"/>
          <p:cNvSpPr txBox="true"/>
          <p:nvPr/>
        </p:nvSpPr>
        <p:spPr>
          <a:xfrm rot="0">
            <a:off x="0" y="8957628"/>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Beyond the Surface: Innovative Web Development Solutions</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9448"/>
            <a:ext cx="18288000" cy="62591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Atkinson Hyperlegible"/>
                <a:ea typeface="Atkinson Hyperlegible"/>
                <a:cs typeface="Atkinson Hyperlegible"/>
                <a:sym typeface="Atkinson Hyperlegible"/>
              </a:rPr>
              <a:t>In today's rapidly evolving digital landscape, web development is no longer just about building websites. It's about crafting immersive digital experiences that captivate audiences and drive business growth. Let's delve into some innovative web development solutions that are reshaping the industry:</a:t>
            </a:r>
          </a:p>
          <a:p>
            <a:pPr algn="ctr">
              <a:lnSpc>
                <a:spcPts val="4160"/>
              </a:lnSpc>
            </a:pPr>
            <a:r>
              <a:rPr lang="en-US" sz="2600">
                <a:solidFill>
                  <a:srgbClr val="FFFFFF"/>
                </a:solidFill>
                <a:latin typeface="Atkinson Hyperlegible"/>
                <a:ea typeface="Atkinson Hyperlegible"/>
                <a:cs typeface="Atkinson Hyperlegible"/>
                <a:sym typeface="Atkinson Hyperlegible"/>
              </a:rPr>
              <a:t>1. Progressive Web Apps (PWAs): Fast, offline, and app-like.</a:t>
            </a:r>
          </a:p>
          <a:p>
            <a:pPr algn="ctr">
              <a:lnSpc>
                <a:spcPts val="4160"/>
              </a:lnSpc>
            </a:pPr>
            <a:r>
              <a:rPr lang="en-US" sz="2600">
                <a:solidFill>
                  <a:srgbClr val="FFFFFF"/>
                </a:solidFill>
                <a:latin typeface="Atkinson Hyperlegible"/>
                <a:ea typeface="Atkinson Hyperlegible"/>
                <a:cs typeface="Atkinson Hyperlegible"/>
                <a:sym typeface="Atkinson Hyperlegible"/>
              </a:rPr>
              <a:t>PWAs combine the best features of web and mobile apps. They offer:</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Fast Loading Speeds: Deliver instant experiences, even on slow networks.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Offline Functionality: Work offline.</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Push Notifications: Engage users with timely updates.</a:t>
            </a:r>
          </a:p>
          <a:p>
            <a:pPr algn="ctr" marL="561341" indent="-280670" lvl="1">
              <a:lnSpc>
                <a:spcPts val="4160"/>
              </a:lnSpc>
              <a:buFont typeface="Arial"/>
              <a:buChar char="•"/>
            </a:pPr>
            <a:r>
              <a:rPr lang="en-US" sz="2600">
                <a:solidFill>
                  <a:srgbClr val="FFFFFF"/>
                </a:solidFill>
                <a:latin typeface="Atkinson Hyperlegible"/>
                <a:ea typeface="Atkinson Hyperlegible"/>
                <a:cs typeface="Atkinson Hyperlegible"/>
                <a:sym typeface="Atkinson Hyperlegible"/>
              </a:rPr>
              <a:t>Native-like Experience: Provide a smooth, app-like feel.</a:t>
            </a:r>
          </a:p>
          <a:p>
            <a:pPr algn="ctr">
              <a:lnSpc>
                <a:spcPts val="4160"/>
              </a:lnSpc>
            </a:pPr>
            <a:r>
              <a:rPr lang="en-US" sz="2600">
                <a:solidFill>
                  <a:srgbClr val="FFFFFF"/>
                </a:solidFill>
                <a:latin typeface="Atkinson Hyperlegible"/>
                <a:ea typeface="Atkinson Hyperlegible"/>
                <a:cs typeface="Atkinson Hyperlegible"/>
                <a:sym typeface="Atkinson Hyperlegible"/>
              </a:rPr>
              <a:t>2. Artificial Intelligence (AI) and Machine Learning (ML): Powering Smart Websites</a:t>
            </a:r>
          </a:p>
          <a:p>
            <a:pPr algn="ctr">
              <a:lnSpc>
                <a:spcPts val="4160"/>
              </a:lnSpc>
              <a:spcBef>
                <a:spcPct val="0"/>
              </a:spcBef>
            </a:pPr>
            <a:r>
              <a:rPr lang="en-US" sz="2600">
                <a:solidFill>
                  <a:srgbClr val="FFFFFF"/>
                </a:solidFill>
                <a:latin typeface="Atkinson Hyperlegible"/>
                <a:ea typeface="Atkinson Hyperlegible"/>
                <a:cs typeface="Atkinson Hyperlegible"/>
                <a:sym typeface="Atkinson Hyperlegible"/>
              </a:rPr>
              <a:t>AI and ML are transforming the way we interact with websites. Some applications include:</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tkinson Hyperlegible"/>
                <a:ea typeface="Atkinson Hyperlegible"/>
                <a:cs typeface="Atkinson Hyperlegible"/>
                <a:sym typeface="Atkinson Hyperlegibl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DAGXNgAYyIo</dc:identifier>
  <dcterms:modified xsi:type="dcterms:W3CDTF">2011-08-01T06:04:30Z</dcterms:modified>
  <cp:revision>1</cp:revision>
  <dc:title>Website Design and Development Services: Find the Perfect Partner</dc:title>
</cp:coreProperties>
</file>