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Bauer Bodoni" charset="1" panose="02070603080706020303"/>
      <p:regular r:id="rId11"/>
    </p:embeddedFont>
    <p:embeddedFont>
      <p:font typeface="Gotham" charset="1" panose="00000000000000000000"/>
      <p:regular r:id="rId12"/>
    </p:embeddedFont>
    <p:embeddedFont>
      <p:font typeface="Gotham Bold" charset="1" panose="00000000000000000000"/>
      <p:regular r:id="rId13"/>
    </p:embeddedFont>
    <p:embeddedFont>
      <p:font typeface="Bauer Bodoni Bold" charset="1" panose="020708030807060203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https://nookwoodworking.com/collections/floating-shelves"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pn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14" Target="https://nookwoodworking.com/collections/heavy-duty-shelves" TargetMode="External" Type="http://schemas.openxmlformats.org/officeDocument/2006/relationships/hyperlink"/><Relationship Id="rId15" Target="https://nookwoodworking.com/collections/heavy-duty-shelves" TargetMode="External" Type="http://schemas.openxmlformats.org/officeDocument/2006/relationships/hyperlink"/><Relationship Id="rId16" Target="https://nookwoodworking.com/?srsltid=AfmBOoor7fPUDqRXEsIV9vrLM_XLYU_iM1h85Ps0k4fLMMCHj-vzUW50" TargetMode="External" Type="http://schemas.openxmlformats.org/officeDocument/2006/relationships/hyperlink"/><Relationship Id="rId17" Target="https://nookwoodworking.com/?srsltid=AfmBOoor7fPUDqRXEsIV9vrLM_XLYU_iM1h85Ps0k4fLMMCHj-vzUW50" TargetMode="External" Type="http://schemas.openxmlformats.org/officeDocument/2006/relationships/hyperlink"/><Relationship Id="rId2" Target="../media/image19.png" Type="http://schemas.openxmlformats.org/officeDocument/2006/relationships/image"/><Relationship Id="rId3" Target="../media/image20.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5.png" Type="http://schemas.openxmlformats.org/officeDocument/2006/relationships/image"/><Relationship Id="rId9" Target="../media/image2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8CAC3"/>
        </a:solidFill>
      </p:bgPr>
    </p:bg>
    <p:spTree>
      <p:nvGrpSpPr>
        <p:cNvPr id="1" name=""/>
        <p:cNvGrpSpPr/>
        <p:nvPr/>
      </p:nvGrpSpPr>
      <p:grpSpPr>
        <a:xfrm>
          <a:off x="0" y="0"/>
          <a:ext cx="0" cy="0"/>
          <a:chOff x="0" y="0"/>
          <a:chExt cx="0" cy="0"/>
        </a:xfrm>
      </p:grpSpPr>
      <p:grpSp>
        <p:nvGrpSpPr>
          <p:cNvPr name="Group 2" id="2"/>
          <p:cNvGrpSpPr/>
          <p:nvPr/>
        </p:nvGrpSpPr>
        <p:grpSpPr>
          <a:xfrm rot="0">
            <a:off x="10923092" y="1708868"/>
            <a:ext cx="6336208" cy="6869263"/>
            <a:chOff x="0" y="0"/>
            <a:chExt cx="5857240" cy="6350000"/>
          </a:xfrm>
        </p:grpSpPr>
        <p:sp>
          <p:nvSpPr>
            <p:cNvPr name="Freeform 3" id="3"/>
            <p:cNvSpPr/>
            <p:nvPr/>
          </p:nvSpPr>
          <p:spPr>
            <a:xfrm flipH="false" flipV="false" rot="0">
              <a:off x="0" y="0"/>
              <a:ext cx="5857240" cy="6350000"/>
            </a:xfrm>
            <a:custGeom>
              <a:avLst/>
              <a:gdLst/>
              <a:ahLst/>
              <a:cxnLst/>
              <a:rect r="r" b="b" t="t" l="l"/>
              <a:pathLst>
                <a:path h="6350000" w="5857240">
                  <a:moveTo>
                    <a:pt x="2928620" y="0"/>
                  </a:moveTo>
                  <a:cubicBezTo>
                    <a:pt x="4546600" y="0"/>
                    <a:pt x="5857240" y="1310640"/>
                    <a:pt x="5857240" y="2928620"/>
                  </a:cubicBezTo>
                  <a:lnTo>
                    <a:pt x="5857240" y="6350000"/>
                  </a:lnTo>
                  <a:lnTo>
                    <a:pt x="0" y="6350000"/>
                  </a:lnTo>
                  <a:lnTo>
                    <a:pt x="0" y="2928620"/>
                  </a:lnTo>
                  <a:cubicBezTo>
                    <a:pt x="0" y="1310640"/>
                    <a:pt x="1310640" y="0"/>
                    <a:pt x="2928620" y="0"/>
                  </a:cubicBezTo>
                  <a:close/>
                </a:path>
              </a:pathLst>
            </a:custGeom>
            <a:blipFill>
              <a:blip r:embed="rId2"/>
              <a:stretch>
                <a:fillRect l="-34077" t="0" r="-34077" b="0"/>
              </a:stretch>
            </a:blipFill>
            <a:ln w="19050" cap="sq">
              <a:solidFill>
                <a:srgbClr val="000000"/>
              </a:solidFill>
              <a:prstDash val="solid"/>
              <a:miter/>
            </a:ln>
          </p:spPr>
        </p:sp>
      </p:grpSp>
      <p:sp>
        <p:nvSpPr>
          <p:cNvPr name="Freeform 4" id="4"/>
          <p:cNvSpPr/>
          <p:nvPr/>
        </p:nvSpPr>
        <p:spPr>
          <a:xfrm flipH="false" flipV="false" rot="0">
            <a:off x="4679787" y="2939215"/>
            <a:ext cx="1664155" cy="556735"/>
          </a:xfrm>
          <a:custGeom>
            <a:avLst/>
            <a:gdLst/>
            <a:ahLst/>
            <a:cxnLst/>
            <a:rect r="r" b="b" t="t" l="l"/>
            <a:pathLst>
              <a:path h="556735" w="1664155">
                <a:moveTo>
                  <a:pt x="0" y="0"/>
                </a:moveTo>
                <a:lnTo>
                  <a:pt x="1664154" y="0"/>
                </a:lnTo>
                <a:lnTo>
                  <a:pt x="1664154" y="556736"/>
                </a:lnTo>
                <a:lnTo>
                  <a:pt x="0" y="5567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7782340" y="7224288"/>
            <a:ext cx="1664155" cy="556735"/>
          </a:xfrm>
          <a:custGeom>
            <a:avLst/>
            <a:gdLst/>
            <a:ahLst/>
            <a:cxnLst/>
            <a:rect r="r" b="b" t="t" l="l"/>
            <a:pathLst>
              <a:path h="556735" w="1664155">
                <a:moveTo>
                  <a:pt x="0" y="0"/>
                </a:moveTo>
                <a:lnTo>
                  <a:pt x="1664154" y="0"/>
                </a:lnTo>
                <a:lnTo>
                  <a:pt x="1664154" y="556735"/>
                </a:lnTo>
                <a:lnTo>
                  <a:pt x="0" y="5567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028700" y="1028700"/>
            <a:ext cx="2156373" cy="1237193"/>
          </a:xfrm>
          <a:custGeom>
            <a:avLst/>
            <a:gdLst/>
            <a:ahLst/>
            <a:cxnLst/>
            <a:rect r="r" b="b" t="t" l="l"/>
            <a:pathLst>
              <a:path h="1237193" w="2156373">
                <a:moveTo>
                  <a:pt x="0" y="0"/>
                </a:moveTo>
                <a:lnTo>
                  <a:pt x="2156373" y="0"/>
                </a:lnTo>
                <a:lnTo>
                  <a:pt x="2156373" y="1237193"/>
                </a:lnTo>
                <a:lnTo>
                  <a:pt x="0" y="1237193"/>
                </a:lnTo>
                <a:lnTo>
                  <a:pt x="0" y="0"/>
                </a:lnTo>
                <a:close/>
              </a:path>
            </a:pathLst>
          </a:custGeom>
          <a:blipFill>
            <a:blip r:embed="rId5"/>
            <a:stretch>
              <a:fillRect l="-16697" t="-77214" r="-14767" b="-51921"/>
            </a:stretch>
          </a:blipFill>
        </p:spPr>
      </p:sp>
      <p:sp>
        <p:nvSpPr>
          <p:cNvPr name="TextBox 7" id="7"/>
          <p:cNvSpPr txBox="true"/>
          <p:nvPr/>
        </p:nvSpPr>
        <p:spPr>
          <a:xfrm rot="0">
            <a:off x="1028700" y="4217868"/>
            <a:ext cx="9476790" cy="2072970"/>
          </a:xfrm>
          <a:prstGeom prst="rect">
            <a:avLst/>
          </a:prstGeom>
        </p:spPr>
        <p:txBody>
          <a:bodyPr anchor="t" rtlCol="false" tIns="0" lIns="0" bIns="0" rIns="0">
            <a:spAutoFit/>
          </a:bodyPr>
          <a:lstStyle/>
          <a:p>
            <a:pPr algn="l">
              <a:lnSpc>
                <a:spcPts val="7868"/>
              </a:lnSpc>
            </a:pPr>
            <a:r>
              <a:rPr lang="en-US" sz="5620">
                <a:solidFill>
                  <a:srgbClr val="1E302C"/>
                </a:solidFill>
                <a:latin typeface="Bauer Bodoni"/>
                <a:ea typeface="Bauer Bodoni"/>
                <a:cs typeface="Bauer Bodoni"/>
                <a:sym typeface="Bauer Bodoni"/>
              </a:rPr>
              <a:t>WALL SHELF DESIGNS FOR MODERN INTERIORS! </a:t>
            </a:r>
          </a:p>
        </p:txBody>
      </p:sp>
      <p:sp>
        <p:nvSpPr>
          <p:cNvPr name="TextBox 8" id="8"/>
          <p:cNvSpPr txBox="true"/>
          <p:nvPr/>
        </p:nvSpPr>
        <p:spPr>
          <a:xfrm rot="0">
            <a:off x="1125768" y="3668203"/>
            <a:ext cx="7326913" cy="571728"/>
          </a:xfrm>
          <a:prstGeom prst="rect">
            <a:avLst/>
          </a:prstGeom>
        </p:spPr>
        <p:txBody>
          <a:bodyPr anchor="t" rtlCol="false" tIns="0" lIns="0" bIns="0" rIns="0">
            <a:spAutoFit/>
          </a:bodyPr>
          <a:lstStyle/>
          <a:p>
            <a:pPr algn="l">
              <a:lnSpc>
                <a:spcPts val="4712"/>
              </a:lnSpc>
            </a:pPr>
            <a:r>
              <a:rPr lang="en-US" sz="3366">
                <a:solidFill>
                  <a:srgbClr val="1E302C"/>
                </a:solidFill>
                <a:latin typeface="Gotham"/>
                <a:ea typeface="Gotham"/>
                <a:cs typeface="Gotham"/>
                <a:sym typeface="Gotham"/>
              </a:rPr>
              <a:t>Exploring Timeless Hardwood</a:t>
            </a:r>
          </a:p>
        </p:txBody>
      </p:sp>
      <p:sp>
        <p:nvSpPr>
          <p:cNvPr name="TextBox 9" id="9"/>
          <p:cNvSpPr txBox="true"/>
          <p:nvPr/>
        </p:nvSpPr>
        <p:spPr>
          <a:xfrm rot="0">
            <a:off x="1028700" y="8909050"/>
            <a:ext cx="5315241" cy="349250"/>
          </a:xfrm>
          <a:prstGeom prst="rect">
            <a:avLst/>
          </a:prstGeom>
        </p:spPr>
        <p:txBody>
          <a:bodyPr anchor="t" rtlCol="false" tIns="0" lIns="0" bIns="0" rIns="0">
            <a:spAutoFit/>
          </a:bodyPr>
          <a:lstStyle/>
          <a:p>
            <a:pPr algn="l">
              <a:lnSpc>
                <a:spcPts val="2800"/>
              </a:lnSpc>
            </a:pPr>
            <a:r>
              <a:rPr lang="en-US" sz="2000" b="true">
                <a:solidFill>
                  <a:srgbClr val="1E302C"/>
                </a:solidFill>
                <a:latin typeface="Gotham Bold"/>
                <a:ea typeface="Gotham Bold"/>
                <a:cs typeface="Gotham Bold"/>
                <a:sym typeface="Gotham Bold"/>
              </a:rPr>
              <a:t>WWW.NOOKWOODWORKING.COM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8CAC3"/>
        </a:solidFill>
      </p:bgPr>
    </p:bg>
    <p:spTree>
      <p:nvGrpSpPr>
        <p:cNvPr id="1" name=""/>
        <p:cNvGrpSpPr/>
        <p:nvPr/>
      </p:nvGrpSpPr>
      <p:grpSpPr>
        <a:xfrm>
          <a:off x="0" y="0"/>
          <a:ext cx="0" cy="0"/>
          <a:chOff x="0" y="0"/>
          <a:chExt cx="0" cy="0"/>
        </a:xfrm>
      </p:grpSpPr>
      <p:grpSp>
        <p:nvGrpSpPr>
          <p:cNvPr name="Group 2" id="2"/>
          <p:cNvGrpSpPr/>
          <p:nvPr/>
        </p:nvGrpSpPr>
        <p:grpSpPr>
          <a:xfrm rot="0">
            <a:off x="11968562" y="2842292"/>
            <a:ext cx="5290738" cy="5735839"/>
            <a:chOff x="0" y="0"/>
            <a:chExt cx="5857240" cy="6350000"/>
          </a:xfrm>
        </p:grpSpPr>
        <p:sp>
          <p:nvSpPr>
            <p:cNvPr name="Freeform 3" id="3"/>
            <p:cNvSpPr/>
            <p:nvPr/>
          </p:nvSpPr>
          <p:spPr>
            <a:xfrm flipH="false" flipV="false" rot="0">
              <a:off x="0" y="0"/>
              <a:ext cx="5857240" cy="6350000"/>
            </a:xfrm>
            <a:custGeom>
              <a:avLst/>
              <a:gdLst/>
              <a:ahLst/>
              <a:cxnLst/>
              <a:rect r="r" b="b" t="t" l="l"/>
              <a:pathLst>
                <a:path h="6350000" w="5857240">
                  <a:moveTo>
                    <a:pt x="2928620" y="0"/>
                  </a:moveTo>
                  <a:cubicBezTo>
                    <a:pt x="4546600" y="0"/>
                    <a:pt x="5857240" y="1310640"/>
                    <a:pt x="5857240" y="2928620"/>
                  </a:cubicBezTo>
                  <a:lnTo>
                    <a:pt x="5857240" y="6350000"/>
                  </a:lnTo>
                  <a:lnTo>
                    <a:pt x="0" y="6350000"/>
                  </a:lnTo>
                  <a:lnTo>
                    <a:pt x="0" y="2928620"/>
                  </a:lnTo>
                  <a:cubicBezTo>
                    <a:pt x="0" y="1310640"/>
                    <a:pt x="1310640" y="0"/>
                    <a:pt x="2928620" y="0"/>
                  </a:cubicBezTo>
                  <a:close/>
                </a:path>
              </a:pathLst>
            </a:custGeom>
            <a:blipFill>
              <a:blip r:embed="rId2"/>
              <a:stretch>
                <a:fillRect l="-20898" t="0" r="-20898" b="0"/>
              </a:stretch>
            </a:blipFill>
            <a:ln w="19050" cap="sq">
              <a:solidFill>
                <a:srgbClr val="000000"/>
              </a:solidFill>
              <a:prstDash val="solid"/>
              <a:miter/>
            </a:ln>
          </p:spPr>
        </p:sp>
      </p:grpSp>
      <p:grpSp>
        <p:nvGrpSpPr>
          <p:cNvPr name="Group 4" id="4"/>
          <p:cNvGrpSpPr/>
          <p:nvPr/>
        </p:nvGrpSpPr>
        <p:grpSpPr>
          <a:xfrm rot="0">
            <a:off x="10160192" y="1468287"/>
            <a:ext cx="5290738" cy="5735839"/>
            <a:chOff x="0" y="0"/>
            <a:chExt cx="5857240" cy="6350000"/>
          </a:xfrm>
        </p:grpSpPr>
        <p:sp>
          <p:nvSpPr>
            <p:cNvPr name="Freeform 5" id="5"/>
            <p:cNvSpPr/>
            <p:nvPr/>
          </p:nvSpPr>
          <p:spPr>
            <a:xfrm flipH="false" flipV="false" rot="0">
              <a:off x="0" y="0"/>
              <a:ext cx="5857240" cy="6350000"/>
            </a:xfrm>
            <a:custGeom>
              <a:avLst/>
              <a:gdLst/>
              <a:ahLst/>
              <a:cxnLst/>
              <a:rect r="r" b="b" t="t" l="l"/>
              <a:pathLst>
                <a:path h="6350000" w="5857240">
                  <a:moveTo>
                    <a:pt x="2928620" y="0"/>
                  </a:moveTo>
                  <a:cubicBezTo>
                    <a:pt x="4546600" y="0"/>
                    <a:pt x="5857240" y="1310640"/>
                    <a:pt x="5857240" y="2928620"/>
                  </a:cubicBezTo>
                  <a:lnTo>
                    <a:pt x="5857240" y="6350000"/>
                  </a:lnTo>
                  <a:lnTo>
                    <a:pt x="0" y="6350000"/>
                  </a:lnTo>
                  <a:lnTo>
                    <a:pt x="0" y="2928620"/>
                  </a:lnTo>
                  <a:cubicBezTo>
                    <a:pt x="0" y="1310640"/>
                    <a:pt x="1310640" y="0"/>
                    <a:pt x="2928620" y="0"/>
                  </a:cubicBezTo>
                  <a:close/>
                </a:path>
              </a:pathLst>
            </a:custGeom>
            <a:blipFill>
              <a:blip r:embed="rId3"/>
              <a:stretch>
                <a:fillRect l="-65011" t="0" r="-65011" b="0"/>
              </a:stretch>
            </a:blipFill>
            <a:ln w="19050" cap="sq">
              <a:solidFill>
                <a:srgbClr val="000000"/>
              </a:solidFill>
              <a:prstDash val="solid"/>
              <a:miter/>
            </a:ln>
          </p:spPr>
        </p:sp>
      </p:grpSp>
      <p:sp>
        <p:nvSpPr>
          <p:cNvPr name="Freeform 6" id="6"/>
          <p:cNvSpPr/>
          <p:nvPr/>
        </p:nvSpPr>
        <p:spPr>
          <a:xfrm flipH="false" flipV="false" rot="0">
            <a:off x="9144000" y="1028700"/>
            <a:ext cx="1128314" cy="1149208"/>
          </a:xfrm>
          <a:custGeom>
            <a:avLst/>
            <a:gdLst/>
            <a:ahLst/>
            <a:cxnLst/>
            <a:rect r="r" b="b" t="t" l="l"/>
            <a:pathLst>
              <a:path h="1149208" w="1128314">
                <a:moveTo>
                  <a:pt x="0" y="0"/>
                </a:moveTo>
                <a:lnTo>
                  <a:pt x="1128314" y="0"/>
                </a:lnTo>
                <a:lnTo>
                  <a:pt x="1128314" y="1149208"/>
                </a:lnTo>
                <a:lnTo>
                  <a:pt x="0" y="11492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028700" y="2025508"/>
            <a:ext cx="4976050" cy="739210"/>
          </a:xfrm>
          <a:prstGeom prst="rect">
            <a:avLst/>
          </a:prstGeom>
        </p:spPr>
        <p:txBody>
          <a:bodyPr anchor="t" rtlCol="false" tIns="0" lIns="0" bIns="0" rIns="0">
            <a:spAutoFit/>
          </a:bodyPr>
          <a:lstStyle/>
          <a:p>
            <a:pPr algn="l">
              <a:lnSpc>
                <a:spcPts val="5456"/>
              </a:lnSpc>
            </a:pPr>
            <a:r>
              <a:rPr lang="en-US" sz="3897">
                <a:solidFill>
                  <a:srgbClr val="1E302C"/>
                </a:solidFill>
                <a:latin typeface="Bauer Bodoni"/>
                <a:ea typeface="Bauer Bodoni"/>
                <a:cs typeface="Bauer Bodoni"/>
                <a:sym typeface="Bauer Bodoni"/>
              </a:rPr>
              <a:t>INTRODUCTION</a:t>
            </a:r>
          </a:p>
        </p:txBody>
      </p:sp>
      <p:sp>
        <p:nvSpPr>
          <p:cNvPr name="TextBox 8" id="8"/>
          <p:cNvSpPr txBox="true"/>
          <p:nvPr/>
        </p:nvSpPr>
        <p:spPr>
          <a:xfrm rot="0">
            <a:off x="1028700" y="3030855"/>
            <a:ext cx="8115300" cy="4206240"/>
          </a:xfrm>
          <a:prstGeom prst="rect">
            <a:avLst/>
          </a:prstGeom>
        </p:spPr>
        <p:txBody>
          <a:bodyPr anchor="t" rtlCol="false" tIns="0" lIns="0" bIns="0" rIns="0">
            <a:spAutoFit/>
          </a:bodyPr>
          <a:lstStyle/>
          <a:p>
            <a:pPr algn="just">
              <a:lnSpc>
                <a:spcPts val="2579"/>
              </a:lnSpc>
              <a:spcBef>
                <a:spcPct val="0"/>
              </a:spcBef>
            </a:pPr>
            <a:r>
              <a:rPr lang="en-US" sz="1999" spc="-109">
                <a:solidFill>
                  <a:srgbClr val="1E302C"/>
                </a:solidFill>
                <a:latin typeface="Gotham"/>
                <a:ea typeface="Gotham"/>
                <a:cs typeface="Gotham"/>
                <a:sym typeface="Gotham"/>
              </a:rPr>
              <a:t>Shelving</a:t>
            </a:r>
            <a:r>
              <a:rPr lang="en-US" sz="1999" spc="-109" strike="noStrike" u="none">
                <a:solidFill>
                  <a:srgbClr val="1E302C"/>
                </a:solidFill>
                <a:latin typeface="Gotham"/>
                <a:ea typeface="Gotham"/>
                <a:cs typeface="Gotham"/>
                <a:sym typeface="Gotham"/>
              </a:rPr>
              <a:t> is no longer merely a need; it is now a focal point in the development of modern interior design. The right shelving is also responsible for not only organizing belongings but also giving walls texture, balance, and character. The </a:t>
            </a:r>
            <a:r>
              <a:rPr lang="en-US" b="true" sz="1999" spc="-109" strike="noStrike">
                <a:solidFill>
                  <a:srgbClr val="1E302C"/>
                </a:solidFill>
                <a:latin typeface="Gotham Bold"/>
                <a:ea typeface="Gotham Bold"/>
                <a:cs typeface="Gotham Bold"/>
                <a:sym typeface="Gotham Bold"/>
                <a:hlinkClick r:id="rId6" tooltip="https://nookwoodworking.com/collections/floating-shelves"/>
              </a:rPr>
              <a:t>best floating shelves</a:t>
            </a:r>
            <a:r>
              <a:rPr lang="en-US" sz="1999" spc="-109" strike="noStrike" u="none">
                <a:solidFill>
                  <a:srgbClr val="1E302C"/>
                </a:solidFill>
                <a:latin typeface="Gotham"/>
                <a:ea typeface="Gotham"/>
                <a:cs typeface="Gotham"/>
                <a:sym typeface="Gotham"/>
              </a:rPr>
              <a:t> can be praised because of their smooth and bracket-free look that adds a contemporary twist to any room. </a:t>
            </a:r>
          </a:p>
          <a:p>
            <a:pPr algn="just">
              <a:lnSpc>
                <a:spcPts val="2579"/>
              </a:lnSpc>
              <a:spcBef>
                <a:spcPct val="0"/>
              </a:spcBef>
            </a:pPr>
          </a:p>
          <a:p>
            <a:pPr algn="just" marL="0" indent="0" lvl="1">
              <a:lnSpc>
                <a:spcPts val="2579"/>
              </a:lnSpc>
              <a:spcBef>
                <a:spcPct val="0"/>
              </a:spcBef>
            </a:pPr>
            <a:r>
              <a:rPr lang="en-US" sz="1999" spc="-109" strike="noStrike" u="none">
                <a:solidFill>
                  <a:srgbClr val="1E302C"/>
                </a:solidFill>
                <a:latin typeface="Gotham"/>
                <a:ea typeface="Gotham"/>
                <a:cs typeface="Gotham"/>
                <a:sym typeface="Gotham"/>
              </a:rPr>
              <a:t>The wooden wall bookshelf will be practical and personal, and will make reading collection displays for book lovers. Meanwhile, the traditional hardwood wall shelf that offers unparalleled longevity and luxury makes sure the interiors can feel both classy and durable. These shelving options transform the role and purpose of walls in the appearance of a room.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8CAC3"/>
        </a:solidFill>
      </p:bgPr>
    </p:bg>
    <p:spTree>
      <p:nvGrpSpPr>
        <p:cNvPr id="1" name=""/>
        <p:cNvGrpSpPr/>
        <p:nvPr/>
      </p:nvGrpSpPr>
      <p:grpSpPr>
        <a:xfrm>
          <a:off x="0" y="0"/>
          <a:ext cx="0" cy="0"/>
          <a:chOff x="0" y="0"/>
          <a:chExt cx="0" cy="0"/>
        </a:xfrm>
      </p:grpSpPr>
      <p:grpSp>
        <p:nvGrpSpPr>
          <p:cNvPr name="Group 2" id="2"/>
          <p:cNvGrpSpPr/>
          <p:nvPr/>
        </p:nvGrpSpPr>
        <p:grpSpPr>
          <a:xfrm rot="0">
            <a:off x="10843953" y="1468287"/>
            <a:ext cx="2900295" cy="3144292"/>
            <a:chOff x="0" y="0"/>
            <a:chExt cx="5857240" cy="6350000"/>
          </a:xfrm>
        </p:grpSpPr>
        <p:sp>
          <p:nvSpPr>
            <p:cNvPr name="Freeform 3" id="3"/>
            <p:cNvSpPr/>
            <p:nvPr/>
          </p:nvSpPr>
          <p:spPr>
            <a:xfrm flipH="false" flipV="false" rot="0">
              <a:off x="0" y="0"/>
              <a:ext cx="5857240" cy="6350000"/>
            </a:xfrm>
            <a:custGeom>
              <a:avLst/>
              <a:gdLst/>
              <a:ahLst/>
              <a:cxnLst/>
              <a:rect r="r" b="b" t="t" l="l"/>
              <a:pathLst>
                <a:path h="6350000" w="5857240">
                  <a:moveTo>
                    <a:pt x="2928620" y="0"/>
                  </a:moveTo>
                  <a:cubicBezTo>
                    <a:pt x="4546600" y="0"/>
                    <a:pt x="5857240" y="1310640"/>
                    <a:pt x="5857240" y="2928620"/>
                  </a:cubicBezTo>
                  <a:lnTo>
                    <a:pt x="5857240" y="6350000"/>
                  </a:lnTo>
                  <a:lnTo>
                    <a:pt x="0" y="6350000"/>
                  </a:lnTo>
                  <a:lnTo>
                    <a:pt x="0" y="2928620"/>
                  </a:lnTo>
                  <a:cubicBezTo>
                    <a:pt x="0" y="1310640"/>
                    <a:pt x="1310640" y="0"/>
                    <a:pt x="2928620" y="0"/>
                  </a:cubicBezTo>
                  <a:close/>
                </a:path>
              </a:pathLst>
            </a:custGeom>
            <a:blipFill>
              <a:blip r:embed="rId2"/>
              <a:stretch>
                <a:fillRect l="-1611" t="0" r="-1611" b="0"/>
              </a:stretch>
            </a:blipFill>
            <a:ln w="19050" cap="sq">
              <a:solidFill>
                <a:srgbClr val="000000"/>
              </a:solidFill>
              <a:prstDash val="solid"/>
              <a:miter/>
            </a:ln>
          </p:spPr>
        </p:sp>
      </p:grpSp>
      <p:grpSp>
        <p:nvGrpSpPr>
          <p:cNvPr name="Group 4" id="4"/>
          <p:cNvGrpSpPr/>
          <p:nvPr/>
        </p:nvGrpSpPr>
        <p:grpSpPr>
          <a:xfrm rot="0">
            <a:off x="14359005" y="1468287"/>
            <a:ext cx="2900295" cy="3144292"/>
            <a:chOff x="0" y="0"/>
            <a:chExt cx="5857240" cy="6350000"/>
          </a:xfrm>
        </p:grpSpPr>
        <p:sp>
          <p:nvSpPr>
            <p:cNvPr name="Freeform 5" id="5"/>
            <p:cNvSpPr/>
            <p:nvPr/>
          </p:nvSpPr>
          <p:spPr>
            <a:xfrm flipH="false" flipV="false" rot="0">
              <a:off x="0" y="0"/>
              <a:ext cx="5857240" cy="6350000"/>
            </a:xfrm>
            <a:custGeom>
              <a:avLst/>
              <a:gdLst/>
              <a:ahLst/>
              <a:cxnLst/>
              <a:rect r="r" b="b" t="t" l="l"/>
              <a:pathLst>
                <a:path h="6350000" w="5857240">
                  <a:moveTo>
                    <a:pt x="2928620" y="0"/>
                  </a:moveTo>
                  <a:cubicBezTo>
                    <a:pt x="4546600" y="0"/>
                    <a:pt x="5857240" y="1310640"/>
                    <a:pt x="5857240" y="2928620"/>
                  </a:cubicBezTo>
                  <a:lnTo>
                    <a:pt x="5857240" y="6350000"/>
                  </a:lnTo>
                  <a:lnTo>
                    <a:pt x="0" y="6350000"/>
                  </a:lnTo>
                  <a:lnTo>
                    <a:pt x="0" y="2928620"/>
                  </a:lnTo>
                  <a:cubicBezTo>
                    <a:pt x="0" y="1310640"/>
                    <a:pt x="1310640" y="0"/>
                    <a:pt x="2928620" y="0"/>
                  </a:cubicBezTo>
                  <a:close/>
                </a:path>
              </a:pathLst>
            </a:custGeom>
            <a:blipFill>
              <a:blip r:embed="rId3"/>
              <a:stretch>
                <a:fillRect l="-5415" t="0" r="-5415" b="0"/>
              </a:stretch>
            </a:blipFill>
            <a:ln w="19050" cap="sq">
              <a:solidFill>
                <a:srgbClr val="000000"/>
              </a:solidFill>
              <a:prstDash val="solid"/>
              <a:miter/>
            </a:ln>
          </p:spPr>
        </p:sp>
      </p:grpSp>
      <p:grpSp>
        <p:nvGrpSpPr>
          <p:cNvPr name="Group 6" id="6"/>
          <p:cNvGrpSpPr/>
          <p:nvPr/>
        </p:nvGrpSpPr>
        <p:grpSpPr>
          <a:xfrm rot="0">
            <a:off x="10843953" y="5609886"/>
            <a:ext cx="2900295" cy="3144292"/>
            <a:chOff x="0" y="0"/>
            <a:chExt cx="5857240" cy="6350000"/>
          </a:xfrm>
        </p:grpSpPr>
        <p:sp>
          <p:nvSpPr>
            <p:cNvPr name="Freeform 7" id="7"/>
            <p:cNvSpPr/>
            <p:nvPr/>
          </p:nvSpPr>
          <p:spPr>
            <a:xfrm flipH="false" flipV="false" rot="0">
              <a:off x="0" y="0"/>
              <a:ext cx="5857240" cy="6350000"/>
            </a:xfrm>
            <a:custGeom>
              <a:avLst/>
              <a:gdLst/>
              <a:ahLst/>
              <a:cxnLst/>
              <a:rect r="r" b="b" t="t" l="l"/>
              <a:pathLst>
                <a:path h="6350000" w="5857240">
                  <a:moveTo>
                    <a:pt x="2928620" y="0"/>
                  </a:moveTo>
                  <a:cubicBezTo>
                    <a:pt x="4546600" y="0"/>
                    <a:pt x="5857240" y="1310640"/>
                    <a:pt x="5857240" y="2928620"/>
                  </a:cubicBezTo>
                  <a:lnTo>
                    <a:pt x="5857240" y="6350000"/>
                  </a:lnTo>
                  <a:lnTo>
                    <a:pt x="0" y="6350000"/>
                  </a:lnTo>
                  <a:lnTo>
                    <a:pt x="0" y="2928620"/>
                  </a:lnTo>
                  <a:cubicBezTo>
                    <a:pt x="0" y="1310640"/>
                    <a:pt x="1310640" y="0"/>
                    <a:pt x="2928620" y="0"/>
                  </a:cubicBezTo>
                  <a:close/>
                </a:path>
              </a:pathLst>
            </a:custGeom>
            <a:blipFill>
              <a:blip r:embed="rId4"/>
              <a:stretch>
                <a:fillRect l="-4933" t="0" r="-4933" b="0"/>
              </a:stretch>
            </a:blipFill>
            <a:ln w="19050" cap="sq">
              <a:solidFill>
                <a:srgbClr val="000000"/>
              </a:solidFill>
              <a:prstDash val="solid"/>
              <a:miter/>
            </a:ln>
          </p:spPr>
        </p:sp>
      </p:grpSp>
      <p:grpSp>
        <p:nvGrpSpPr>
          <p:cNvPr name="Group 8" id="8"/>
          <p:cNvGrpSpPr/>
          <p:nvPr/>
        </p:nvGrpSpPr>
        <p:grpSpPr>
          <a:xfrm rot="0">
            <a:off x="14359005" y="5609886"/>
            <a:ext cx="2900295" cy="3144292"/>
            <a:chOff x="0" y="0"/>
            <a:chExt cx="5857240" cy="6350000"/>
          </a:xfrm>
        </p:grpSpPr>
        <p:sp>
          <p:nvSpPr>
            <p:cNvPr name="Freeform 9" id="9"/>
            <p:cNvSpPr/>
            <p:nvPr/>
          </p:nvSpPr>
          <p:spPr>
            <a:xfrm flipH="false" flipV="false" rot="0">
              <a:off x="0" y="0"/>
              <a:ext cx="5857240" cy="6350000"/>
            </a:xfrm>
            <a:custGeom>
              <a:avLst/>
              <a:gdLst/>
              <a:ahLst/>
              <a:cxnLst/>
              <a:rect r="r" b="b" t="t" l="l"/>
              <a:pathLst>
                <a:path h="6350000" w="5857240">
                  <a:moveTo>
                    <a:pt x="2928620" y="0"/>
                  </a:moveTo>
                  <a:cubicBezTo>
                    <a:pt x="4546600" y="0"/>
                    <a:pt x="5857240" y="1310640"/>
                    <a:pt x="5857240" y="2928620"/>
                  </a:cubicBezTo>
                  <a:lnTo>
                    <a:pt x="5857240" y="6350000"/>
                  </a:lnTo>
                  <a:lnTo>
                    <a:pt x="0" y="6350000"/>
                  </a:lnTo>
                  <a:lnTo>
                    <a:pt x="0" y="2928620"/>
                  </a:lnTo>
                  <a:cubicBezTo>
                    <a:pt x="0" y="1310640"/>
                    <a:pt x="1310640" y="0"/>
                    <a:pt x="2928620" y="0"/>
                  </a:cubicBezTo>
                  <a:close/>
                </a:path>
              </a:pathLst>
            </a:custGeom>
            <a:blipFill>
              <a:blip r:embed="rId5"/>
              <a:stretch>
                <a:fillRect l="-6028" t="0" r="-6028" b="0"/>
              </a:stretch>
            </a:blipFill>
            <a:ln w="19050" cap="sq">
              <a:solidFill>
                <a:srgbClr val="000000"/>
              </a:solidFill>
              <a:prstDash val="solid"/>
              <a:miter/>
            </a:ln>
          </p:spPr>
        </p:sp>
      </p:grpSp>
      <p:sp>
        <p:nvSpPr>
          <p:cNvPr name="Freeform 10" id="10"/>
          <p:cNvSpPr/>
          <p:nvPr/>
        </p:nvSpPr>
        <p:spPr>
          <a:xfrm flipH="false" flipV="false" rot="0">
            <a:off x="8264833" y="-1298755"/>
            <a:ext cx="3176484" cy="3070139"/>
          </a:xfrm>
          <a:custGeom>
            <a:avLst/>
            <a:gdLst/>
            <a:ahLst/>
            <a:cxnLst/>
            <a:rect r="r" b="b" t="t" l="l"/>
            <a:pathLst>
              <a:path h="3070139" w="3176484">
                <a:moveTo>
                  <a:pt x="0" y="0"/>
                </a:moveTo>
                <a:lnTo>
                  <a:pt x="3176485" y="0"/>
                </a:lnTo>
                <a:lnTo>
                  <a:pt x="3176485" y="3070139"/>
                </a:lnTo>
                <a:lnTo>
                  <a:pt x="0" y="30701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9006899" y="8754178"/>
            <a:ext cx="2029608" cy="1961659"/>
          </a:xfrm>
          <a:custGeom>
            <a:avLst/>
            <a:gdLst/>
            <a:ahLst/>
            <a:cxnLst/>
            <a:rect r="r" b="b" t="t" l="l"/>
            <a:pathLst>
              <a:path h="1961659" w="2029608">
                <a:moveTo>
                  <a:pt x="0" y="0"/>
                </a:moveTo>
                <a:lnTo>
                  <a:pt x="2029608" y="0"/>
                </a:lnTo>
                <a:lnTo>
                  <a:pt x="2029608" y="1961659"/>
                </a:lnTo>
                <a:lnTo>
                  <a:pt x="0" y="19616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2" id="12"/>
          <p:cNvSpPr txBox="true"/>
          <p:nvPr/>
        </p:nvSpPr>
        <p:spPr>
          <a:xfrm rot="0">
            <a:off x="1032908" y="1761859"/>
            <a:ext cx="9557598" cy="610884"/>
          </a:xfrm>
          <a:prstGeom prst="rect">
            <a:avLst/>
          </a:prstGeom>
        </p:spPr>
        <p:txBody>
          <a:bodyPr anchor="t" rtlCol="false" tIns="0" lIns="0" bIns="0" rIns="0">
            <a:spAutoFit/>
          </a:bodyPr>
          <a:lstStyle/>
          <a:p>
            <a:pPr algn="l">
              <a:lnSpc>
                <a:spcPts val="4040"/>
              </a:lnSpc>
            </a:pPr>
            <a:r>
              <a:rPr lang="en-US" sz="4000" b="true">
                <a:solidFill>
                  <a:srgbClr val="1E302C"/>
                </a:solidFill>
                <a:latin typeface="Bauer Bodoni Bold"/>
                <a:ea typeface="Bauer Bodoni Bold"/>
                <a:cs typeface="Bauer Bodoni Bold"/>
                <a:sym typeface="Bauer Bodoni Bold"/>
              </a:rPr>
              <a:t>KEY ROLES OF MODERN SHELVING:</a:t>
            </a:r>
          </a:p>
        </p:txBody>
      </p:sp>
      <p:sp>
        <p:nvSpPr>
          <p:cNvPr name="TextBox 13" id="13"/>
          <p:cNvSpPr txBox="true"/>
          <p:nvPr/>
        </p:nvSpPr>
        <p:spPr>
          <a:xfrm rot="0">
            <a:off x="1028700" y="2445176"/>
            <a:ext cx="9194816" cy="1291590"/>
          </a:xfrm>
          <a:prstGeom prst="rect">
            <a:avLst/>
          </a:prstGeom>
        </p:spPr>
        <p:txBody>
          <a:bodyPr anchor="t" rtlCol="false" tIns="0" lIns="0" bIns="0" rIns="0">
            <a:spAutoFit/>
          </a:bodyPr>
          <a:lstStyle/>
          <a:p>
            <a:pPr algn="just" marL="0" indent="0" lvl="1">
              <a:lnSpc>
                <a:spcPts val="2579"/>
              </a:lnSpc>
              <a:spcBef>
                <a:spcPct val="0"/>
              </a:spcBef>
            </a:pPr>
            <a:r>
              <a:rPr lang="en-US" sz="1999" spc="-109" strike="noStrike" u="none">
                <a:solidFill>
                  <a:srgbClr val="1E302C"/>
                </a:solidFill>
                <a:latin typeface="Gotham"/>
                <a:ea typeface="Gotham"/>
                <a:cs typeface="Gotham"/>
                <a:sym typeface="Gotham"/>
              </a:rPr>
              <a:t>A presentation is a formal talk, often delivered in front of an audience, aimed at conveying information, persuading others, or sharing insights on a particular topic. Presentations can take various forms, such as verbal speeches, slideshows, demonstrations, or multimedia displays.</a:t>
            </a:r>
          </a:p>
        </p:txBody>
      </p:sp>
      <p:sp>
        <p:nvSpPr>
          <p:cNvPr name="TextBox 14" id="14"/>
          <p:cNvSpPr txBox="true"/>
          <p:nvPr/>
        </p:nvSpPr>
        <p:spPr>
          <a:xfrm rot="0">
            <a:off x="1032908" y="3936791"/>
            <a:ext cx="9450762" cy="562045"/>
          </a:xfrm>
          <a:prstGeom prst="rect">
            <a:avLst/>
          </a:prstGeom>
        </p:spPr>
        <p:txBody>
          <a:bodyPr anchor="t" rtlCol="false" tIns="0" lIns="0" bIns="0" rIns="0">
            <a:spAutoFit/>
          </a:bodyPr>
          <a:lstStyle/>
          <a:p>
            <a:pPr algn="l">
              <a:lnSpc>
                <a:spcPts val="4196"/>
              </a:lnSpc>
            </a:pPr>
            <a:r>
              <a:rPr lang="en-US" sz="2997">
                <a:solidFill>
                  <a:srgbClr val="1E302C"/>
                </a:solidFill>
                <a:latin typeface="Bauer Bodoni"/>
                <a:ea typeface="Bauer Bodoni"/>
                <a:cs typeface="Bauer Bodoni"/>
                <a:sym typeface="Bauer Bodoni"/>
              </a:rPr>
              <a:t>ROLE #1. DEFINING LIVING ROOM AMBIENCE</a:t>
            </a:r>
          </a:p>
        </p:txBody>
      </p:sp>
      <p:sp>
        <p:nvSpPr>
          <p:cNvPr name="TextBox 15" id="15"/>
          <p:cNvSpPr txBox="true"/>
          <p:nvPr/>
        </p:nvSpPr>
        <p:spPr>
          <a:xfrm rot="0">
            <a:off x="1032908" y="4524559"/>
            <a:ext cx="9190608" cy="967740"/>
          </a:xfrm>
          <a:prstGeom prst="rect">
            <a:avLst/>
          </a:prstGeom>
        </p:spPr>
        <p:txBody>
          <a:bodyPr anchor="t" rtlCol="false" tIns="0" lIns="0" bIns="0" rIns="0">
            <a:spAutoFit/>
          </a:bodyPr>
          <a:lstStyle/>
          <a:p>
            <a:pPr algn="just" marL="0" indent="0" lvl="1">
              <a:lnSpc>
                <a:spcPts val="2579"/>
              </a:lnSpc>
              <a:spcBef>
                <a:spcPct val="0"/>
              </a:spcBef>
            </a:pPr>
            <a:r>
              <a:rPr lang="en-US" sz="1999" spc="-109">
                <a:solidFill>
                  <a:srgbClr val="1E302C"/>
                </a:solidFill>
                <a:latin typeface="Gotham"/>
                <a:ea typeface="Gotham"/>
                <a:cs typeface="Gotham"/>
                <a:sym typeface="Gotham"/>
              </a:rPr>
              <a:t>The</a:t>
            </a:r>
            <a:r>
              <a:rPr lang="en-US" sz="1999" spc="-109" strike="noStrike" u="none">
                <a:solidFill>
                  <a:srgbClr val="1E302C"/>
                </a:solidFill>
                <a:latin typeface="Gotham"/>
                <a:ea typeface="Gotham"/>
                <a:cs typeface="Gotham"/>
                <a:sym typeface="Gotham"/>
              </a:rPr>
              <a:t> best floating shelves provide the introduction of clean and horizontal lines to match the modern living room. They give a nuanced but dramatic underpinning to photographs, greenery, and decorative touches, creating a curated feel.</a:t>
            </a:r>
          </a:p>
        </p:txBody>
      </p:sp>
      <p:sp>
        <p:nvSpPr>
          <p:cNvPr name="TextBox 16" id="16"/>
          <p:cNvSpPr txBox="true"/>
          <p:nvPr/>
        </p:nvSpPr>
        <p:spPr>
          <a:xfrm rot="0">
            <a:off x="1032908" y="5692324"/>
            <a:ext cx="9450762" cy="562045"/>
          </a:xfrm>
          <a:prstGeom prst="rect">
            <a:avLst/>
          </a:prstGeom>
        </p:spPr>
        <p:txBody>
          <a:bodyPr anchor="t" rtlCol="false" tIns="0" lIns="0" bIns="0" rIns="0">
            <a:spAutoFit/>
          </a:bodyPr>
          <a:lstStyle/>
          <a:p>
            <a:pPr algn="l">
              <a:lnSpc>
                <a:spcPts val="4196"/>
              </a:lnSpc>
            </a:pPr>
            <a:r>
              <a:rPr lang="en-US" sz="2997">
                <a:solidFill>
                  <a:srgbClr val="1E302C"/>
                </a:solidFill>
                <a:latin typeface="Bauer Bodoni"/>
                <a:ea typeface="Bauer Bodoni"/>
                <a:cs typeface="Bauer Bodoni"/>
                <a:sym typeface="Bauer Bodoni"/>
              </a:rPr>
              <a:t>ROLE #2. ORGANIZING BOOK COLLECTIONS</a:t>
            </a:r>
          </a:p>
        </p:txBody>
      </p:sp>
      <p:sp>
        <p:nvSpPr>
          <p:cNvPr name="TextBox 17" id="17"/>
          <p:cNvSpPr txBox="true"/>
          <p:nvPr/>
        </p:nvSpPr>
        <p:spPr>
          <a:xfrm rot="0">
            <a:off x="1032908" y="6280092"/>
            <a:ext cx="9190608" cy="967740"/>
          </a:xfrm>
          <a:prstGeom prst="rect">
            <a:avLst/>
          </a:prstGeom>
        </p:spPr>
        <p:txBody>
          <a:bodyPr anchor="t" rtlCol="false" tIns="0" lIns="0" bIns="0" rIns="0">
            <a:spAutoFit/>
          </a:bodyPr>
          <a:lstStyle/>
          <a:p>
            <a:pPr algn="just" marL="0" indent="0" lvl="1">
              <a:lnSpc>
                <a:spcPts val="2579"/>
              </a:lnSpc>
              <a:spcBef>
                <a:spcPct val="0"/>
              </a:spcBef>
            </a:pPr>
            <a:r>
              <a:rPr lang="en-US" sz="1999" spc="-109">
                <a:solidFill>
                  <a:srgbClr val="1E302C"/>
                </a:solidFill>
                <a:latin typeface="Gotham"/>
                <a:ea typeface="Gotham"/>
                <a:cs typeface="Gotham"/>
                <a:sym typeface="Gotham"/>
              </a:rPr>
              <a:t>A</a:t>
            </a:r>
            <a:r>
              <a:rPr lang="en-US" sz="1999" spc="-109" strike="noStrike" u="none">
                <a:solidFill>
                  <a:srgbClr val="1E302C"/>
                </a:solidFill>
                <a:latin typeface="Gotham"/>
                <a:ea typeface="Gotham"/>
                <a:cs typeface="Gotham"/>
                <a:sym typeface="Gotham"/>
              </a:rPr>
              <a:t> bookshelf is not just a storage unit, but a reflection of personality, as it is a wooden wall bookshelf. It is placed in the studies, offices or reading corners and brings order, as well as serves as a visual anchor of the place.</a:t>
            </a:r>
          </a:p>
        </p:txBody>
      </p:sp>
      <p:sp>
        <p:nvSpPr>
          <p:cNvPr name="TextBox 18" id="18"/>
          <p:cNvSpPr txBox="true"/>
          <p:nvPr/>
        </p:nvSpPr>
        <p:spPr>
          <a:xfrm rot="0">
            <a:off x="1028700" y="7336632"/>
            <a:ext cx="9450762" cy="562045"/>
          </a:xfrm>
          <a:prstGeom prst="rect">
            <a:avLst/>
          </a:prstGeom>
        </p:spPr>
        <p:txBody>
          <a:bodyPr anchor="t" rtlCol="false" tIns="0" lIns="0" bIns="0" rIns="0">
            <a:spAutoFit/>
          </a:bodyPr>
          <a:lstStyle/>
          <a:p>
            <a:pPr algn="l">
              <a:lnSpc>
                <a:spcPts val="4196"/>
              </a:lnSpc>
            </a:pPr>
            <a:r>
              <a:rPr lang="en-US" sz="2997">
                <a:solidFill>
                  <a:srgbClr val="1E302C"/>
                </a:solidFill>
                <a:latin typeface="Bauer Bodoni"/>
                <a:ea typeface="Bauer Bodoni"/>
                <a:cs typeface="Bauer Bodoni"/>
                <a:sym typeface="Bauer Bodoni"/>
              </a:rPr>
              <a:t>ROLE #3. ADDING DURABILITY AND ELEGANCE</a:t>
            </a:r>
          </a:p>
        </p:txBody>
      </p:sp>
      <p:sp>
        <p:nvSpPr>
          <p:cNvPr name="TextBox 19" id="19"/>
          <p:cNvSpPr txBox="true"/>
          <p:nvPr/>
        </p:nvSpPr>
        <p:spPr>
          <a:xfrm rot="0">
            <a:off x="1028700" y="7924400"/>
            <a:ext cx="9190608" cy="967740"/>
          </a:xfrm>
          <a:prstGeom prst="rect">
            <a:avLst/>
          </a:prstGeom>
        </p:spPr>
        <p:txBody>
          <a:bodyPr anchor="t" rtlCol="false" tIns="0" lIns="0" bIns="0" rIns="0">
            <a:spAutoFit/>
          </a:bodyPr>
          <a:lstStyle/>
          <a:p>
            <a:pPr algn="just" marL="0" indent="0" lvl="1">
              <a:lnSpc>
                <a:spcPts val="2579"/>
              </a:lnSpc>
              <a:spcBef>
                <a:spcPct val="0"/>
              </a:spcBef>
            </a:pPr>
            <a:r>
              <a:rPr lang="en-US" sz="1999" spc="-109">
                <a:solidFill>
                  <a:srgbClr val="1E302C"/>
                </a:solidFill>
                <a:latin typeface="Gotham"/>
                <a:ea typeface="Gotham"/>
                <a:cs typeface="Gotham"/>
                <a:sym typeface="Gotham"/>
              </a:rPr>
              <a:t>A</a:t>
            </a:r>
            <a:r>
              <a:rPr lang="en-US" sz="1999" spc="-109" strike="noStrike" u="none">
                <a:solidFill>
                  <a:srgbClr val="1E302C"/>
                </a:solidFill>
                <a:latin typeface="Gotham"/>
                <a:ea typeface="Gotham"/>
                <a:cs typeface="Gotham"/>
                <a:sym typeface="Gotham"/>
              </a:rPr>
              <a:t> hardwood wall shelf is strong enough to support the heavier load of cookware, ceramics or framed art. The texture of its natural grain and finishing makes it warm and balances the cold surfaces, such as glass or steel.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8CAC3"/>
        </a:solidFill>
      </p:bgPr>
    </p:bg>
    <p:spTree>
      <p:nvGrpSpPr>
        <p:cNvPr id="1" name=""/>
        <p:cNvGrpSpPr/>
        <p:nvPr/>
      </p:nvGrpSpPr>
      <p:grpSpPr>
        <a:xfrm>
          <a:off x="0" y="0"/>
          <a:ext cx="0" cy="0"/>
          <a:chOff x="0" y="0"/>
          <a:chExt cx="0" cy="0"/>
        </a:xfrm>
      </p:grpSpPr>
      <p:grpSp>
        <p:nvGrpSpPr>
          <p:cNvPr name="Group 2" id="2"/>
          <p:cNvGrpSpPr/>
          <p:nvPr/>
        </p:nvGrpSpPr>
        <p:grpSpPr>
          <a:xfrm rot="0">
            <a:off x="10296018" y="2061653"/>
            <a:ext cx="6963282" cy="2717968"/>
            <a:chOff x="0" y="0"/>
            <a:chExt cx="1686151" cy="658153"/>
          </a:xfrm>
        </p:grpSpPr>
        <p:sp>
          <p:nvSpPr>
            <p:cNvPr name="Freeform 3" id="3"/>
            <p:cNvSpPr/>
            <p:nvPr/>
          </p:nvSpPr>
          <p:spPr>
            <a:xfrm flipH="false" flipV="false" rot="0">
              <a:off x="0" y="0"/>
              <a:ext cx="1686151" cy="658153"/>
            </a:xfrm>
            <a:custGeom>
              <a:avLst/>
              <a:gdLst/>
              <a:ahLst/>
              <a:cxnLst/>
              <a:rect r="r" b="b" t="t" l="l"/>
              <a:pathLst>
                <a:path h="658153" w="1686151">
                  <a:moveTo>
                    <a:pt x="0" y="0"/>
                  </a:moveTo>
                  <a:lnTo>
                    <a:pt x="1686151" y="0"/>
                  </a:lnTo>
                  <a:lnTo>
                    <a:pt x="1686151" y="658153"/>
                  </a:lnTo>
                  <a:lnTo>
                    <a:pt x="0" y="658153"/>
                  </a:lnTo>
                  <a:close/>
                </a:path>
              </a:pathLst>
            </a:custGeom>
            <a:blipFill>
              <a:blip r:embed="rId2"/>
              <a:stretch>
                <a:fillRect l="0" t="-4696" r="0" b="-4696"/>
              </a:stretch>
            </a:blipFill>
            <a:ln w="19050" cap="sq">
              <a:solidFill>
                <a:srgbClr val="000000"/>
              </a:solidFill>
              <a:prstDash val="solid"/>
              <a:miter/>
            </a:ln>
          </p:spPr>
        </p:sp>
      </p:grpSp>
      <p:grpSp>
        <p:nvGrpSpPr>
          <p:cNvPr name="Group 4" id="4"/>
          <p:cNvGrpSpPr/>
          <p:nvPr/>
        </p:nvGrpSpPr>
        <p:grpSpPr>
          <a:xfrm rot="0">
            <a:off x="10296018" y="5126812"/>
            <a:ext cx="6963282" cy="2717968"/>
            <a:chOff x="0" y="0"/>
            <a:chExt cx="1686151" cy="658153"/>
          </a:xfrm>
        </p:grpSpPr>
        <p:sp>
          <p:nvSpPr>
            <p:cNvPr name="Freeform 5" id="5"/>
            <p:cNvSpPr/>
            <p:nvPr/>
          </p:nvSpPr>
          <p:spPr>
            <a:xfrm flipH="false" flipV="false" rot="0">
              <a:off x="0" y="0"/>
              <a:ext cx="1686151" cy="658153"/>
            </a:xfrm>
            <a:custGeom>
              <a:avLst/>
              <a:gdLst/>
              <a:ahLst/>
              <a:cxnLst/>
              <a:rect r="r" b="b" t="t" l="l"/>
              <a:pathLst>
                <a:path h="658153" w="1686151">
                  <a:moveTo>
                    <a:pt x="0" y="0"/>
                  </a:moveTo>
                  <a:lnTo>
                    <a:pt x="1686151" y="0"/>
                  </a:lnTo>
                  <a:lnTo>
                    <a:pt x="1686151" y="658153"/>
                  </a:lnTo>
                  <a:lnTo>
                    <a:pt x="0" y="658153"/>
                  </a:lnTo>
                  <a:close/>
                </a:path>
              </a:pathLst>
            </a:custGeom>
            <a:blipFill>
              <a:blip r:embed="rId3"/>
              <a:stretch>
                <a:fillRect l="0" t="-1024" r="0" b="-1024"/>
              </a:stretch>
            </a:blipFill>
            <a:ln w="19050" cap="sq">
              <a:solidFill>
                <a:srgbClr val="000000"/>
              </a:solidFill>
              <a:prstDash val="solid"/>
              <a:miter/>
            </a:ln>
          </p:spPr>
        </p:sp>
      </p:grpSp>
      <p:sp>
        <p:nvSpPr>
          <p:cNvPr name="Freeform 6" id="6"/>
          <p:cNvSpPr/>
          <p:nvPr/>
        </p:nvSpPr>
        <p:spPr>
          <a:xfrm flipH="false" flipV="false" rot="0">
            <a:off x="12141971" y="704858"/>
            <a:ext cx="1141319" cy="1141319"/>
          </a:xfrm>
          <a:custGeom>
            <a:avLst/>
            <a:gdLst/>
            <a:ahLst/>
            <a:cxnLst/>
            <a:rect r="r" b="b" t="t" l="l"/>
            <a:pathLst>
              <a:path h="1141319" w="1141319">
                <a:moveTo>
                  <a:pt x="0" y="0"/>
                </a:moveTo>
                <a:lnTo>
                  <a:pt x="1141319" y="0"/>
                </a:lnTo>
                <a:lnTo>
                  <a:pt x="1141319" y="1141319"/>
                </a:lnTo>
                <a:lnTo>
                  <a:pt x="0" y="11413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113412" y="1947353"/>
            <a:ext cx="8861565" cy="1085920"/>
          </a:xfrm>
          <a:prstGeom prst="rect">
            <a:avLst/>
          </a:prstGeom>
        </p:spPr>
        <p:txBody>
          <a:bodyPr anchor="t" rtlCol="false" tIns="0" lIns="0" bIns="0" rIns="0">
            <a:spAutoFit/>
          </a:bodyPr>
          <a:lstStyle/>
          <a:p>
            <a:pPr algn="l">
              <a:lnSpc>
                <a:spcPts val="4196"/>
              </a:lnSpc>
            </a:pPr>
            <a:r>
              <a:rPr lang="en-US" sz="2997">
                <a:solidFill>
                  <a:srgbClr val="1E302C"/>
                </a:solidFill>
                <a:latin typeface="Bauer Bodoni"/>
                <a:ea typeface="Bauer Bodoni"/>
                <a:cs typeface="Bauer Bodoni"/>
                <a:sym typeface="Bauer Bodoni"/>
              </a:rPr>
              <a:t>ROLE #4. TRANSFORMING BLANK WALLS INTO FEATURES</a:t>
            </a:r>
          </a:p>
        </p:txBody>
      </p:sp>
      <p:sp>
        <p:nvSpPr>
          <p:cNvPr name="TextBox 8" id="8"/>
          <p:cNvSpPr txBox="true"/>
          <p:nvPr/>
        </p:nvSpPr>
        <p:spPr>
          <a:xfrm rot="0">
            <a:off x="1113412" y="3213062"/>
            <a:ext cx="8692142" cy="967740"/>
          </a:xfrm>
          <a:prstGeom prst="rect">
            <a:avLst/>
          </a:prstGeom>
        </p:spPr>
        <p:txBody>
          <a:bodyPr anchor="t" rtlCol="false" tIns="0" lIns="0" bIns="0" rIns="0">
            <a:spAutoFit/>
          </a:bodyPr>
          <a:lstStyle/>
          <a:p>
            <a:pPr algn="just" marL="0" indent="0" lvl="1">
              <a:lnSpc>
                <a:spcPts val="2579"/>
              </a:lnSpc>
              <a:spcBef>
                <a:spcPct val="0"/>
              </a:spcBef>
            </a:pPr>
            <a:r>
              <a:rPr lang="en-US" sz="1999" spc="-109">
                <a:solidFill>
                  <a:srgbClr val="1E302C"/>
                </a:solidFill>
                <a:latin typeface="Gotham"/>
                <a:ea typeface="Gotham"/>
                <a:cs typeface="Gotham"/>
                <a:sym typeface="Gotham"/>
              </a:rPr>
              <a:t>Empty</a:t>
            </a:r>
            <a:r>
              <a:rPr lang="en-US" sz="1999" spc="-109" strike="noStrike" u="none">
                <a:solidFill>
                  <a:srgbClr val="1E302C"/>
                </a:solidFill>
                <a:latin typeface="Gotham"/>
                <a:ea typeface="Gotham"/>
                <a:cs typeface="Gotham"/>
                <a:sym typeface="Gotham"/>
              </a:rPr>
              <a:t> walls are made meaningful by the best floating shelves. They seem to have no supports visible, so that the objects presented and shown attract attention, and simple setups become design statements.</a:t>
            </a:r>
          </a:p>
        </p:txBody>
      </p:sp>
      <p:sp>
        <p:nvSpPr>
          <p:cNvPr name="TextBox 9" id="9"/>
          <p:cNvSpPr txBox="true"/>
          <p:nvPr/>
        </p:nvSpPr>
        <p:spPr>
          <a:xfrm rot="0">
            <a:off x="1084837" y="4314152"/>
            <a:ext cx="8861565" cy="562045"/>
          </a:xfrm>
          <a:prstGeom prst="rect">
            <a:avLst/>
          </a:prstGeom>
        </p:spPr>
        <p:txBody>
          <a:bodyPr anchor="t" rtlCol="false" tIns="0" lIns="0" bIns="0" rIns="0">
            <a:spAutoFit/>
          </a:bodyPr>
          <a:lstStyle/>
          <a:p>
            <a:pPr algn="l">
              <a:lnSpc>
                <a:spcPts val="4196"/>
              </a:lnSpc>
            </a:pPr>
            <a:r>
              <a:rPr lang="en-US" sz="2997">
                <a:solidFill>
                  <a:srgbClr val="1E302C"/>
                </a:solidFill>
                <a:latin typeface="Bauer Bodoni"/>
                <a:ea typeface="Bauer Bodoni"/>
                <a:cs typeface="Bauer Bodoni"/>
                <a:sym typeface="Bauer Bodoni"/>
              </a:rPr>
              <a:t>ROLE #5. BLENDING WITH MULTIPLE STYLES</a:t>
            </a:r>
          </a:p>
        </p:txBody>
      </p:sp>
      <p:sp>
        <p:nvSpPr>
          <p:cNvPr name="TextBox 10" id="10"/>
          <p:cNvSpPr txBox="true"/>
          <p:nvPr/>
        </p:nvSpPr>
        <p:spPr>
          <a:xfrm rot="0">
            <a:off x="1113412" y="4990497"/>
            <a:ext cx="8692142" cy="967740"/>
          </a:xfrm>
          <a:prstGeom prst="rect">
            <a:avLst/>
          </a:prstGeom>
        </p:spPr>
        <p:txBody>
          <a:bodyPr anchor="t" rtlCol="false" tIns="0" lIns="0" bIns="0" rIns="0">
            <a:spAutoFit/>
          </a:bodyPr>
          <a:lstStyle/>
          <a:p>
            <a:pPr algn="just" marL="0" indent="0" lvl="1">
              <a:lnSpc>
                <a:spcPts val="2579"/>
              </a:lnSpc>
              <a:spcBef>
                <a:spcPct val="0"/>
              </a:spcBef>
            </a:pPr>
            <a:r>
              <a:rPr lang="en-US" sz="1999" spc="-109">
                <a:solidFill>
                  <a:srgbClr val="1E302C"/>
                </a:solidFill>
                <a:latin typeface="Gotham"/>
                <a:ea typeface="Gotham"/>
                <a:cs typeface="Gotham"/>
                <a:sym typeface="Gotham"/>
              </a:rPr>
              <a:t>A wooden</a:t>
            </a:r>
            <a:r>
              <a:rPr lang="en-US" sz="1999" spc="-109" strike="noStrike" u="none">
                <a:solidFill>
                  <a:srgbClr val="1E302C"/>
                </a:solidFill>
                <a:latin typeface="Gotham"/>
                <a:ea typeface="Gotham"/>
                <a:cs typeface="Gotham"/>
                <a:sym typeface="Gotham"/>
              </a:rPr>
              <a:t> wall bookshelf works perfectly with any style, rustic, minimal or eclectic. Its natural sound blends with diversified decoration, and it can fit both conventional and fashionable designs.</a:t>
            </a:r>
          </a:p>
        </p:txBody>
      </p:sp>
      <p:sp>
        <p:nvSpPr>
          <p:cNvPr name="TextBox 11" id="11"/>
          <p:cNvSpPr txBox="true"/>
          <p:nvPr/>
        </p:nvSpPr>
        <p:spPr>
          <a:xfrm rot="0">
            <a:off x="1028700" y="6091587"/>
            <a:ext cx="8861565" cy="1085920"/>
          </a:xfrm>
          <a:prstGeom prst="rect">
            <a:avLst/>
          </a:prstGeom>
        </p:spPr>
        <p:txBody>
          <a:bodyPr anchor="t" rtlCol="false" tIns="0" lIns="0" bIns="0" rIns="0">
            <a:spAutoFit/>
          </a:bodyPr>
          <a:lstStyle/>
          <a:p>
            <a:pPr algn="l">
              <a:lnSpc>
                <a:spcPts val="4196"/>
              </a:lnSpc>
            </a:pPr>
            <a:r>
              <a:rPr lang="en-US" sz="2997">
                <a:solidFill>
                  <a:srgbClr val="1E302C"/>
                </a:solidFill>
                <a:latin typeface="Bauer Bodoni"/>
                <a:ea typeface="Bauer Bodoni"/>
                <a:cs typeface="Bauer Bodoni"/>
                <a:sym typeface="Bauer Bodoni"/>
              </a:rPr>
              <a:t>ROLE #6. CREATING DEPTH THROUGH LAYERED ARRANGEMENTS</a:t>
            </a:r>
          </a:p>
        </p:txBody>
      </p:sp>
      <p:sp>
        <p:nvSpPr>
          <p:cNvPr name="TextBox 12" id="12"/>
          <p:cNvSpPr txBox="true"/>
          <p:nvPr/>
        </p:nvSpPr>
        <p:spPr>
          <a:xfrm rot="0">
            <a:off x="1028700" y="7324785"/>
            <a:ext cx="8692142" cy="967740"/>
          </a:xfrm>
          <a:prstGeom prst="rect">
            <a:avLst/>
          </a:prstGeom>
        </p:spPr>
        <p:txBody>
          <a:bodyPr anchor="t" rtlCol="false" tIns="0" lIns="0" bIns="0" rIns="0">
            <a:spAutoFit/>
          </a:bodyPr>
          <a:lstStyle/>
          <a:p>
            <a:pPr algn="just" marL="0" indent="0" lvl="1">
              <a:lnSpc>
                <a:spcPts val="2579"/>
              </a:lnSpc>
              <a:spcBef>
                <a:spcPct val="0"/>
              </a:spcBef>
            </a:pPr>
            <a:r>
              <a:rPr lang="en-US" sz="1999" spc="-109">
                <a:solidFill>
                  <a:srgbClr val="1E302C"/>
                </a:solidFill>
                <a:latin typeface="Gotham"/>
                <a:ea typeface="Gotham"/>
                <a:cs typeface="Gotham"/>
                <a:sym typeface="Gotham"/>
              </a:rPr>
              <a:t>A floating style and hardwood</a:t>
            </a:r>
            <a:r>
              <a:rPr lang="en-US" sz="1999" spc="-109" strike="noStrike" u="none">
                <a:solidFill>
                  <a:srgbClr val="1E302C"/>
                </a:solidFill>
                <a:latin typeface="Gotham"/>
                <a:ea typeface="Gotham"/>
                <a:cs typeface="Gotham"/>
                <a:sym typeface="Gotham"/>
              </a:rPr>
              <a:t> wall shelf in combination form layered walls. This combination of levels and textures creates depth and makes spaces more active and more attractive to the eye.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8CAC3"/>
        </a:solidFill>
      </p:bgPr>
    </p:bg>
    <p:spTree>
      <p:nvGrpSpPr>
        <p:cNvPr id="1" name=""/>
        <p:cNvGrpSpPr/>
        <p:nvPr/>
      </p:nvGrpSpPr>
      <p:grpSpPr>
        <a:xfrm>
          <a:off x="0" y="0"/>
          <a:ext cx="0" cy="0"/>
          <a:chOff x="0" y="0"/>
          <a:chExt cx="0" cy="0"/>
        </a:xfrm>
      </p:grpSpPr>
      <p:sp>
        <p:nvSpPr>
          <p:cNvPr name="Freeform 2" id="2"/>
          <p:cNvSpPr/>
          <p:nvPr/>
        </p:nvSpPr>
        <p:spPr>
          <a:xfrm flipH="false" flipV="false" rot="0">
            <a:off x="1181267" y="6953394"/>
            <a:ext cx="319110" cy="319110"/>
          </a:xfrm>
          <a:custGeom>
            <a:avLst/>
            <a:gdLst/>
            <a:ahLst/>
            <a:cxnLst/>
            <a:rect r="r" b="b" t="t" l="l"/>
            <a:pathLst>
              <a:path h="319110" w="319110">
                <a:moveTo>
                  <a:pt x="0" y="0"/>
                </a:moveTo>
                <a:lnTo>
                  <a:pt x="319110" y="0"/>
                </a:lnTo>
                <a:lnTo>
                  <a:pt x="319110" y="319110"/>
                </a:lnTo>
                <a:lnTo>
                  <a:pt x="0" y="3191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3" id="3"/>
          <p:cNvSpPr/>
          <p:nvPr/>
        </p:nvSpPr>
        <p:spPr>
          <a:xfrm flipH="false" flipV="false" rot="0">
            <a:off x="1181267" y="7486818"/>
            <a:ext cx="319110" cy="319110"/>
          </a:xfrm>
          <a:custGeom>
            <a:avLst/>
            <a:gdLst/>
            <a:ahLst/>
            <a:cxnLst/>
            <a:rect r="r" b="b" t="t" l="l"/>
            <a:pathLst>
              <a:path h="319110" w="319110">
                <a:moveTo>
                  <a:pt x="0" y="0"/>
                </a:moveTo>
                <a:lnTo>
                  <a:pt x="319110" y="0"/>
                </a:lnTo>
                <a:lnTo>
                  <a:pt x="319110" y="319110"/>
                </a:lnTo>
                <a:lnTo>
                  <a:pt x="0" y="3191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1181267" y="8020243"/>
            <a:ext cx="319110" cy="319110"/>
          </a:xfrm>
          <a:custGeom>
            <a:avLst/>
            <a:gdLst/>
            <a:ahLst/>
            <a:cxnLst/>
            <a:rect r="r" b="b" t="t" l="l"/>
            <a:pathLst>
              <a:path h="319110" w="319110">
                <a:moveTo>
                  <a:pt x="0" y="0"/>
                </a:moveTo>
                <a:lnTo>
                  <a:pt x="319110" y="0"/>
                </a:lnTo>
                <a:lnTo>
                  <a:pt x="319110" y="319110"/>
                </a:lnTo>
                <a:lnTo>
                  <a:pt x="0" y="3191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1181267" y="8553668"/>
            <a:ext cx="319110" cy="319110"/>
          </a:xfrm>
          <a:custGeom>
            <a:avLst/>
            <a:gdLst/>
            <a:ahLst/>
            <a:cxnLst/>
            <a:rect r="r" b="b" t="t" l="l"/>
            <a:pathLst>
              <a:path h="319110" w="319110">
                <a:moveTo>
                  <a:pt x="0" y="0"/>
                </a:moveTo>
                <a:lnTo>
                  <a:pt x="319110" y="0"/>
                </a:lnTo>
                <a:lnTo>
                  <a:pt x="319110" y="319110"/>
                </a:lnTo>
                <a:lnTo>
                  <a:pt x="0" y="3191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TextBox 6" id="6"/>
          <p:cNvSpPr txBox="true"/>
          <p:nvPr/>
        </p:nvSpPr>
        <p:spPr>
          <a:xfrm rot="0">
            <a:off x="1759959" y="8563577"/>
            <a:ext cx="4843010" cy="298938"/>
          </a:xfrm>
          <a:prstGeom prst="rect">
            <a:avLst/>
          </a:prstGeom>
        </p:spPr>
        <p:txBody>
          <a:bodyPr anchor="t" rtlCol="false" tIns="0" lIns="0" bIns="0" rIns="0">
            <a:spAutoFit/>
          </a:bodyPr>
          <a:lstStyle/>
          <a:p>
            <a:pPr algn="l" marL="0" indent="0" lvl="0">
              <a:lnSpc>
                <a:spcPts val="2423"/>
              </a:lnSpc>
              <a:spcBef>
                <a:spcPct val="0"/>
              </a:spcBef>
            </a:pPr>
            <a:r>
              <a:rPr lang="en-US" b="true" sz="1730">
                <a:solidFill>
                  <a:srgbClr val="1E302C"/>
                </a:solidFill>
                <a:latin typeface="Gotham Bold"/>
                <a:ea typeface="Gotham Bold"/>
                <a:cs typeface="Gotham Bold"/>
                <a:sym typeface="Gotham Bold"/>
              </a:rPr>
              <a:t>6</a:t>
            </a:r>
            <a:r>
              <a:rPr lang="en-US" b="true" sz="1730" strike="noStrike" u="none">
                <a:solidFill>
                  <a:srgbClr val="1E302C"/>
                </a:solidFill>
                <a:latin typeface="Gotham Bold"/>
                <a:ea typeface="Gotham Bold"/>
                <a:cs typeface="Gotham Bold"/>
                <a:sym typeface="Gotham Bold"/>
              </a:rPr>
              <a:t>3 WOODWARD AVE, QUEENS, NY 11385</a:t>
            </a:r>
          </a:p>
        </p:txBody>
      </p:sp>
      <p:grpSp>
        <p:nvGrpSpPr>
          <p:cNvPr name="Group 7" id="7"/>
          <p:cNvGrpSpPr/>
          <p:nvPr/>
        </p:nvGrpSpPr>
        <p:grpSpPr>
          <a:xfrm rot="0">
            <a:off x="13311021" y="1361742"/>
            <a:ext cx="3948279" cy="7896558"/>
            <a:chOff x="0" y="0"/>
            <a:chExt cx="3175000" cy="6350000"/>
          </a:xfrm>
        </p:grpSpPr>
        <p:sp>
          <p:nvSpPr>
            <p:cNvPr name="Freeform 8" id="8"/>
            <p:cNvSpPr/>
            <p:nvPr/>
          </p:nvSpPr>
          <p:spPr>
            <a:xfrm flipH="false" flipV="false" rot="0">
              <a:off x="0" y="0"/>
              <a:ext cx="3175000" cy="6350000"/>
            </a:xfrm>
            <a:custGeom>
              <a:avLst/>
              <a:gdLst/>
              <a:ahLst/>
              <a:cxnLst/>
              <a:rect r="r" b="b" t="t" l="l"/>
              <a:pathLst>
                <a:path h="6350000" w="3175000">
                  <a:moveTo>
                    <a:pt x="3175000" y="0"/>
                  </a:moveTo>
                  <a:lnTo>
                    <a:pt x="3175000" y="6350000"/>
                  </a:lnTo>
                  <a:cubicBezTo>
                    <a:pt x="1421498" y="6350000"/>
                    <a:pt x="0" y="4928502"/>
                    <a:pt x="0" y="3175000"/>
                  </a:cubicBezTo>
                  <a:cubicBezTo>
                    <a:pt x="0" y="1421498"/>
                    <a:pt x="1421498" y="0"/>
                    <a:pt x="3175000" y="0"/>
                  </a:cubicBezTo>
                  <a:close/>
                </a:path>
              </a:pathLst>
            </a:custGeom>
            <a:blipFill>
              <a:blip r:embed="rId10"/>
              <a:stretch>
                <a:fillRect l="-23684" t="0" r="-23684" b="0"/>
              </a:stretch>
            </a:blipFill>
            <a:ln w="19050" cap="sq">
              <a:solidFill>
                <a:srgbClr val="000000"/>
              </a:solidFill>
              <a:prstDash val="solid"/>
              <a:miter/>
            </a:ln>
          </p:spPr>
        </p:sp>
      </p:grpSp>
      <p:grpSp>
        <p:nvGrpSpPr>
          <p:cNvPr name="Group 9" id="9"/>
          <p:cNvGrpSpPr/>
          <p:nvPr/>
        </p:nvGrpSpPr>
        <p:grpSpPr>
          <a:xfrm rot="0">
            <a:off x="9979136" y="1361742"/>
            <a:ext cx="3948279" cy="7896558"/>
            <a:chOff x="0" y="0"/>
            <a:chExt cx="3175000" cy="6350000"/>
          </a:xfrm>
        </p:grpSpPr>
        <p:sp>
          <p:nvSpPr>
            <p:cNvPr name="Freeform 10" id="10"/>
            <p:cNvSpPr/>
            <p:nvPr/>
          </p:nvSpPr>
          <p:spPr>
            <a:xfrm flipH="false" flipV="false" rot="0">
              <a:off x="0" y="0"/>
              <a:ext cx="3175000" cy="6350000"/>
            </a:xfrm>
            <a:custGeom>
              <a:avLst/>
              <a:gdLst/>
              <a:ahLst/>
              <a:cxnLst/>
              <a:rect r="r" b="b" t="t" l="l"/>
              <a:pathLst>
                <a:path h="6350000" w="3175000">
                  <a:moveTo>
                    <a:pt x="3175000" y="0"/>
                  </a:moveTo>
                  <a:lnTo>
                    <a:pt x="3175000" y="6350000"/>
                  </a:lnTo>
                  <a:cubicBezTo>
                    <a:pt x="1421498" y="6350000"/>
                    <a:pt x="0" y="4928502"/>
                    <a:pt x="0" y="3175000"/>
                  </a:cubicBezTo>
                  <a:cubicBezTo>
                    <a:pt x="0" y="1421498"/>
                    <a:pt x="1421498" y="0"/>
                    <a:pt x="3175000" y="0"/>
                  </a:cubicBezTo>
                  <a:close/>
                </a:path>
              </a:pathLst>
            </a:custGeom>
            <a:blipFill>
              <a:blip r:embed="rId11"/>
              <a:stretch>
                <a:fillRect l="-83819" t="0" r="-83819" b="0"/>
              </a:stretch>
            </a:blipFill>
            <a:ln w="19050" cap="sq">
              <a:solidFill>
                <a:srgbClr val="000000"/>
              </a:solidFill>
              <a:prstDash val="solid"/>
              <a:miter/>
            </a:ln>
          </p:spPr>
        </p:sp>
      </p:grpSp>
      <p:sp>
        <p:nvSpPr>
          <p:cNvPr name="Freeform 11" id="11"/>
          <p:cNvSpPr/>
          <p:nvPr/>
        </p:nvSpPr>
        <p:spPr>
          <a:xfrm flipH="false" flipV="false" rot="0">
            <a:off x="5373700" y="-3491584"/>
            <a:ext cx="5274414" cy="5097833"/>
          </a:xfrm>
          <a:custGeom>
            <a:avLst/>
            <a:gdLst/>
            <a:ahLst/>
            <a:cxnLst/>
            <a:rect r="r" b="b" t="t" l="l"/>
            <a:pathLst>
              <a:path h="5097833" w="5274414">
                <a:moveTo>
                  <a:pt x="0" y="0"/>
                </a:moveTo>
                <a:lnTo>
                  <a:pt x="5274414" y="0"/>
                </a:lnTo>
                <a:lnTo>
                  <a:pt x="5274414" y="5097832"/>
                </a:lnTo>
                <a:lnTo>
                  <a:pt x="0" y="50978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7319788" y="7115686"/>
            <a:ext cx="5274414" cy="5097833"/>
          </a:xfrm>
          <a:custGeom>
            <a:avLst/>
            <a:gdLst/>
            <a:ahLst/>
            <a:cxnLst/>
            <a:rect r="r" b="b" t="t" l="l"/>
            <a:pathLst>
              <a:path h="5097833" w="5274414">
                <a:moveTo>
                  <a:pt x="0" y="0"/>
                </a:moveTo>
                <a:lnTo>
                  <a:pt x="5274414" y="0"/>
                </a:lnTo>
                <a:lnTo>
                  <a:pt x="5274414" y="5097832"/>
                </a:lnTo>
                <a:lnTo>
                  <a:pt x="0" y="50978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1028700" y="6291518"/>
            <a:ext cx="4107238" cy="541349"/>
          </a:xfrm>
          <a:prstGeom prst="rect">
            <a:avLst/>
          </a:prstGeom>
        </p:spPr>
        <p:txBody>
          <a:bodyPr anchor="t" rtlCol="false" tIns="0" lIns="0" bIns="0" rIns="0">
            <a:spAutoFit/>
          </a:bodyPr>
          <a:lstStyle/>
          <a:p>
            <a:pPr algn="l" marL="0" indent="0" lvl="0">
              <a:lnSpc>
                <a:spcPts val="3544"/>
              </a:lnSpc>
              <a:spcBef>
                <a:spcPct val="0"/>
              </a:spcBef>
            </a:pPr>
            <a:r>
              <a:rPr lang="en-US" sz="3509">
                <a:solidFill>
                  <a:srgbClr val="1E302C"/>
                </a:solidFill>
                <a:latin typeface="Bauer Bodoni"/>
                <a:ea typeface="Bauer Bodoni"/>
                <a:cs typeface="Bauer Bodoni"/>
                <a:sym typeface="Bauer Bodoni"/>
              </a:rPr>
              <a:t>CONTACT NOW:</a:t>
            </a:r>
          </a:p>
        </p:txBody>
      </p:sp>
      <p:sp>
        <p:nvSpPr>
          <p:cNvPr name="TextBox 14" id="14"/>
          <p:cNvSpPr txBox="true"/>
          <p:nvPr/>
        </p:nvSpPr>
        <p:spPr>
          <a:xfrm rot="0">
            <a:off x="1759959" y="6947167"/>
            <a:ext cx="3173250" cy="298938"/>
          </a:xfrm>
          <a:prstGeom prst="rect">
            <a:avLst/>
          </a:prstGeom>
        </p:spPr>
        <p:txBody>
          <a:bodyPr anchor="t" rtlCol="false" tIns="0" lIns="0" bIns="0" rIns="0">
            <a:spAutoFit/>
          </a:bodyPr>
          <a:lstStyle/>
          <a:p>
            <a:pPr algn="l" marL="0" indent="0" lvl="0">
              <a:lnSpc>
                <a:spcPts val="2423"/>
              </a:lnSpc>
              <a:spcBef>
                <a:spcPct val="0"/>
              </a:spcBef>
            </a:pPr>
            <a:r>
              <a:rPr lang="en-US" b="true" sz="1730">
                <a:solidFill>
                  <a:srgbClr val="1E302C"/>
                </a:solidFill>
                <a:latin typeface="Gotham Bold"/>
                <a:ea typeface="Gotham Bold"/>
                <a:cs typeface="Gotham Bold"/>
                <a:sym typeface="Gotham Bold"/>
              </a:rPr>
              <a:t>(20</a:t>
            </a:r>
            <a:r>
              <a:rPr lang="en-US" b="true" sz="1730" strike="noStrike" u="none">
                <a:solidFill>
                  <a:srgbClr val="1E302C"/>
                </a:solidFill>
                <a:latin typeface="Gotham Bold"/>
                <a:ea typeface="Gotham Bold"/>
                <a:cs typeface="Gotham Bold"/>
                <a:sym typeface="Gotham Bold"/>
              </a:rPr>
              <a:t>1) 374-0753</a:t>
            </a:r>
          </a:p>
        </p:txBody>
      </p:sp>
      <p:sp>
        <p:nvSpPr>
          <p:cNvPr name="TextBox 15" id="15"/>
          <p:cNvSpPr txBox="true"/>
          <p:nvPr/>
        </p:nvSpPr>
        <p:spPr>
          <a:xfrm rot="0">
            <a:off x="1759959" y="7480591"/>
            <a:ext cx="4658844" cy="298938"/>
          </a:xfrm>
          <a:prstGeom prst="rect">
            <a:avLst/>
          </a:prstGeom>
        </p:spPr>
        <p:txBody>
          <a:bodyPr anchor="t" rtlCol="false" tIns="0" lIns="0" bIns="0" rIns="0">
            <a:spAutoFit/>
          </a:bodyPr>
          <a:lstStyle/>
          <a:p>
            <a:pPr algn="l" marL="0" indent="0" lvl="0">
              <a:lnSpc>
                <a:spcPts val="2423"/>
              </a:lnSpc>
              <a:spcBef>
                <a:spcPct val="0"/>
              </a:spcBef>
            </a:pPr>
            <a:r>
              <a:rPr lang="en-US" b="true" sz="1730">
                <a:solidFill>
                  <a:srgbClr val="1E302C"/>
                </a:solidFill>
                <a:latin typeface="Gotham Bold"/>
                <a:ea typeface="Gotham Bold"/>
                <a:cs typeface="Gotham Bold"/>
                <a:sym typeface="Gotham Bold"/>
              </a:rPr>
              <a:t>W</a:t>
            </a:r>
            <a:r>
              <a:rPr lang="en-US" b="true" sz="1730" strike="noStrike" u="none">
                <a:solidFill>
                  <a:srgbClr val="1E302C"/>
                </a:solidFill>
                <a:latin typeface="Gotham Bold"/>
                <a:ea typeface="Gotham Bold"/>
                <a:cs typeface="Gotham Bold"/>
                <a:sym typeface="Gotham Bold"/>
              </a:rPr>
              <a:t>WW.NOOKWOODWORKING.COM</a:t>
            </a:r>
          </a:p>
        </p:txBody>
      </p:sp>
      <p:sp>
        <p:nvSpPr>
          <p:cNvPr name="TextBox 16" id="16"/>
          <p:cNvSpPr txBox="true"/>
          <p:nvPr/>
        </p:nvSpPr>
        <p:spPr>
          <a:xfrm rot="0">
            <a:off x="1759959" y="8020106"/>
            <a:ext cx="4843010" cy="298938"/>
          </a:xfrm>
          <a:prstGeom prst="rect">
            <a:avLst/>
          </a:prstGeom>
        </p:spPr>
        <p:txBody>
          <a:bodyPr anchor="t" rtlCol="false" tIns="0" lIns="0" bIns="0" rIns="0">
            <a:spAutoFit/>
          </a:bodyPr>
          <a:lstStyle/>
          <a:p>
            <a:pPr algn="l" marL="0" indent="0" lvl="0">
              <a:lnSpc>
                <a:spcPts val="2423"/>
              </a:lnSpc>
              <a:spcBef>
                <a:spcPct val="0"/>
              </a:spcBef>
            </a:pPr>
            <a:r>
              <a:rPr lang="en-US" b="true" sz="1730">
                <a:solidFill>
                  <a:srgbClr val="1E302C"/>
                </a:solidFill>
                <a:latin typeface="Gotham Bold"/>
                <a:ea typeface="Gotham Bold"/>
                <a:cs typeface="Gotham Bold"/>
                <a:sym typeface="Gotham Bold"/>
              </a:rPr>
              <a:t>DAVID@N</a:t>
            </a:r>
            <a:r>
              <a:rPr lang="en-US" b="true" sz="1730" strike="noStrike" u="none">
                <a:solidFill>
                  <a:srgbClr val="1E302C"/>
                </a:solidFill>
                <a:latin typeface="Gotham Bold"/>
                <a:ea typeface="Gotham Bold"/>
                <a:cs typeface="Gotham Bold"/>
                <a:sym typeface="Gotham Bold"/>
              </a:rPr>
              <a:t>OOKWOODWORKING.COM </a:t>
            </a:r>
          </a:p>
        </p:txBody>
      </p:sp>
      <p:sp>
        <p:nvSpPr>
          <p:cNvPr name="TextBox 17" id="17"/>
          <p:cNvSpPr txBox="true"/>
          <p:nvPr/>
        </p:nvSpPr>
        <p:spPr>
          <a:xfrm rot="0">
            <a:off x="1028700" y="1075626"/>
            <a:ext cx="8861565" cy="647135"/>
          </a:xfrm>
          <a:prstGeom prst="rect">
            <a:avLst/>
          </a:prstGeom>
        </p:spPr>
        <p:txBody>
          <a:bodyPr anchor="t" rtlCol="false" tIns="0" lIns="0" bIns="0" rIns="0">
            <a:spAutoFit/>
          </a:bodyPr>
          <a:lstStyle/>
          <a:p>
            <a:pPr algn="l">
              <a:lnSpc>
                <a:spcPts val="4756"/>
              </a:lnSpc>
            </a:pPr>
            <a:r>
              <a:rPr lang="en-US" sz="3397" b="true">
                <a:solidFill>
                  <a:srgbClr val="1E302C"/>
                </a:solidFill>
                <a:latin typeface="Bauer Bodoni Bold"/>
                <a:ea typeface="Bauer Bodoni Bold"/>
                <a:cs typeface="Bauer Bodoni Bold"/>
                <a:sym typeface="Bauer Bodoni Bold"/>
              </a:rPr>
              <a:t>ENDING NOTE!</a:t>
            </a:r>
          </a:p>
        </p:txBody>
      </p:sp>
      <p:sp>
        <p:nvSpPr>
          <p:cNvPr name="TextBox 18" id="18"/>
          <p:cNvSpPr txBox="true"/>
          <p:nvPr/>
        </p:nvSpPr>
        <p:spPr>
          <a:xfrm rot="0">
            <a:off x="1028700" y="1931868"/>
            <a:ext cx="8692142" cy="3882390"/>
          </a:xfrm>
          <a:prstGeom prst="rect">
            <a:avLst/>
          </a:prstGeom>
        </p:spPr>
        <p:txBody>
          <a:bodyPr anchor="t" rtlCol="false" tIns="0" lIns="0" bIns="0" rIns="0">
            <a:spAutoFit/>
          </a:bodyPr>
          <a:lstStyle/>
          <a:p>
            <a:pPr algn="just">
              <a:lnSpc>
                <a:spcPts val="2579"/>
              </a:lnSpc>
              <a:spcBef>
                <a:spcPct val="0"/>
              </a:spcBef>
            </a:pPr>
            <a:r>
              <a:rPr lang="en-US" sz="1999" spc="-109">
                <a:solidFill>
                  <a:srgbClr val="1E302C"/>
                </a:solidFill>
                <a:latin typeface="Gotham"/>
                <a:ea typeface="Gotham"/>
                <a:cs typeface="Gotham"/>
                <a:sym typeface="Gotham"/>
              </a:rPr>
              <a:t>Interiors are perceived according to shelves. The best floating shelves introduce modern simplicity. The </a:t>
            </a:r>
            <a:r>
              <a:rPr lang="en-US" b="true" sz="1999" spc="-109">
                <a:solidFill>
                  <a:srgbClr val="1E302C"/>
                </a:solidFill>
                <a:latin typeface="Gotham Bold"/>
                <a:ea typeface="Gotham Bold"/>
                <a:cs typeface="Gotham Bold"/>
                <a:sym typeface="Gotham Bold"/>
                <a:hlinkClick r:id="rId14" tooltip="https://nookwoodworking.com/collections/heavy-duty-shelves"/>
              </a:rPr>
              <a:t>wooden</a:t>
            </a:r>
            <a:r>
              <a:rPr lang="en-US" b="true" sz="1999" spc="-109" strike="noStrike">
                <a:solidFill>
                  <a:srgbClr val="1E302C"/>
                </a:solidFill>
                <a:latin typeface="Gotham Bold"/>
                <a:ea typeface="Gotham Bold"/>
                <a:cs typeface="Gotham Bold"/>
                <a:sym typeface="Gotham Bold"/>
                <a:hlinkClick r:id="rId15" tooltip="https://nookwoodworking.com/collections/heavy-duty-shelves"/>
              </a:rPr>
              <a:t> wall bookshelf</a:t>
            </a:r>
            <a:r>
              <a:rPr lang="en-US" sz="1999" spc="-109" strike="noStrike" u="none">
                <a:solidFill>
                  <a:srgbClr val="1E302C"/>
                </a:solidFill>
                <a:latin typeface="Gotham"/>
                <a:ea typeface="Gotham"/>
                <a:cs typeface="Gotham"/>
                <a:sym typeface="Gotham"/>
              </a:rPr>
              <a:t> is individualistic, as it shows the collections of books. The hardwood wall shelf is a combination of strength and timelessness. Collectively, these types of shelving make walls fully functional and decorative and add-rich spaces with harmony and personality. The carefully designed placement in various spaces, living rooms, kitchens, studies or even the hallway, makes the interiors have a sense of order as well as the timeless theme of a versatile shelving design.</a:t>
            </a:r>
          </a:p>
          <a:p>
            <a:pPr algn="just">
              <a:lnSpc>
                <a:spcPts val="2579"/>
              </a:lnSpc>
              <a:spcBef>
                <a:spcPct val="0"/>
              </a:spcBef>
            </a:pPr>
          </a:p>
          <a:p>
            <a:pPr algn="just" marL="0" indent="0" lvl="1">
              <a:lnSpc>
                <a:spcPts val="2579"/>
              </a:lnSpc>
              <a:spcBef>
                <a:spcPct val="0"/>
              </a:spcBef>
            </a:pPr>
            <a:r>
              <a:rPr lang="en-US" sz="1999" spc="-109" strike="noStrike" u="none">
                <a:solidFill>
                  <a:srgbClr val="1E302C"/>
                </a:solidFill>
                <a:latin typeface="Gotham"/>
                <a:ea typeface="Gotham"/>
                <a:cs typeface="Gotham"/>
                <a:sym typeface="Gotham"/>
              </a:rPr>
              <a:t>Furnish interiors with the highest-quality floating shelves, wooden wall bookshelf designs, and hardwood wall shelf designs from </a:t>
            </a:r>
            <a:r>
              <a:rPr lang="en-US" b="true" sz="1999" spc="-109" strike="noStrike">
                <a:solidFill>
                  <a:srgbClr val="1E302C"/>
                </a:solidFill>
                <a:latin typeface="Gotham Bold"/>
                <a:ea typeface="Gotham Bold"/>
                <a:cs typeface="Gotham Bold"/>
                <a:sym typeface="Gotham Bold"/>
                <a:hlinkClick r:id="rId16" tooltip="https://nookwoodworking.com/?srsltid=AfmBOoor7fPUDqRXEsIV9vrLM_XLYU_iM1h85Ps0k4fLMMCHj-vzUW50"/>
              </a:rPr>
              <a:t>Nook Woodworking</a:t>
            </a:r>
            <a:r>
              <a:rPr lang="en-US" sz="1999" spc="-109" strike="noStrike" u="sng">
                <a:solidFill>
                  <a:srgbClr val="1E302C"/>
                </a:solidFill>
                <a:latin typeface="Gotham"/>
                <a:ea typeface="Gotham"/>
                <a:cs typeface="Gotham"/>
                <a:sym typeface="Gotham"/>
                <a:hlinkClick r:id="rId17" tooltip="https://nookwoodworking.com/?srsltid=AfmBOoor7fPUDqRXEsIV9vrLM_XLYU_iM1h85Ps0k4fLMMCHj-vzUW50"/>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DAG47R1BSvw</dc:identifier>
  <dcterms:modified xsi:type="dcterms:W3CDTF">2011-08-01T06:04:30Z</dcterms:modified>
  <cp:revision>1</cp:revision>
  <dc:title>Exploring Timeless Hardwood Wall Shelf Designs for Modern Interiors! </dc:title>
</cp:coreProperties>
</file>