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Poppins Bold" charset="1" panose="00000800000000000000"/>
      <p:regular r:id="rId14"/>
    </p:embeddedFont>
    <p:embeddedFont>
      <p:font typeface="Poppins" charset="1" panose="000005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tel:+1-888-212-0809" TargetMode="External" Type="http://schemas.openxmlformats.org/officeDocument/2006/relationships/hyperlink"/><Relationship Id="rId7" Target="tel:+1-888-212-0809"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https://www.airflypolicy.com/blog/american-airlines-student-discount" TargetMode="External" Type="http://schemas.openxmlformats.org/officeDocument/2006/relationships/hyperlink"/><Relationship Id="rId8"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https://miacarter671.wixsite.com/flyroutehub/post/american-airlines-student-discount-promo-code-2026" TargetMode="External" Type="http://schemas.openxmlformats.org/officeDocument/2006/relationships/hyperlink"/><Relationship Id="rId8"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4.png" Type="http://schemas.openxmlformats.org/officeDocument/2006/relationships/image"/><Relationship Id="rId8" Target="https://www.airflypolicy.com" TargetMode="External" Type="http://schemas.openxmlformats.org/officeDocument/2006/relationships/hyperlink"/><Relationship Id="rId9" Target="tel:+1-888-212-0809"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TextBox 2" id="2"/>
          <p:cNvSpPr txBox="true"/>
          <p:nvPr/>
        </p:nvSpPr>
        <p:spPr>
          <a:xfrm rot="0">
            <a:off x="3141599" y="3579299"/>
            <a:ext cx="12004802" cy="2579218"/>
          </a:xfrm>
          <a:prstGeom prst="rect">
            <a:avLst/>
          </a:prstGeom>
        </p:spPr>
        <p:txBody>
          <a:bodyPr anchor="t" rtlCol="false" tIns="0" lIns="0" bIns="0" rIns="0">
            <a:spAutoFit/>
          </a:bodyPr>
          <a:lstStyle/>
          <a:p>
            <a:pPr algn="l" marL="0" indent="0" lvl="0">
              <a:lnSpc>
                <a:spcPts val="6493"/>
              </a:lnSpc>
            </a:pPr>
            <a:r>
              <a:rPr lang="en-US" b="true" sz="6835">
                <a:solidFill>
                  <a:srgbClr val="1C74BB"/>
                </a:solidFill>
                <a:latin typeface="Poppins Bold"/>
                <a:ea typeface="Poppins Bold"/>
                <a:cs typeface="Poppins Bold"/>
                <a:sym typeface="Poppins Bold"/>
              </a:rPr>
              <a:t>CAN COLLEGE STUDENTS GET AN AMERICAN AIRLINES DISCOUNT ON FLIGHTS?</a:t>
            </a:r>
          </a:p>
        </p:txBody>
      </p:sp>
      <p:sp>
        <p:nvSpPr>
          <p:cNvPr name="Freeform 3" id="3"/>
          <p:cNvSpPr/>
          <p:nvPr/>
        </p:nvSpPr>
        <p:spPr>
          <a:xfrm flipH="false" flipV="false" rot="4644591">
            <a:off x="14264060" y="-3736254"/>
            <a:ext cx="8047880" cy="8132468"/>
          </a:xfrm>
          <a:custGeom>
            <a:avLst/>
            <a:gdLst/>
            <a:ahLst/>
            <a:cxnLst/>
            <a:rect r="r" b="b" t="t" l="l"/>
            <a:pathLst>
              <a:path h="8132468" w="8047880">
                <a:moveTo>
                  <a:pt x="0" y="0"/>
                </a:moveTo>
                <a:lnTo>
                  <a:pt x="8047880" y="0"/>
                </a:lnTo>
                <a:lnTo>
                  <a:pt x="8047880" y="8132467"/>
                </a:lnTo>
                <a:lnTo>
                  <a:pt x="0" y="8132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34430">
            <a:off x="-2995240" y="5755692"/>
            <a:ext cx="8047880" cy="8132468"/>
          </a:xfrm>
          <a:custGeom>
            <a:avLst/>
            <a:gdLst/>
            <a:ahLst/>
            <a:cxnLst/>
            <a:rect r="r" b="b" t="t" l="l"/>
            <a:pathLst>
              <a:path h="8132468" w="8047880">
                <a:moveTo>
                  <a:pt x="0" y="0"/>
                </a:moveTo>
                <a:lnTo>
                  <a:pt x="8047880" y="0"/>
                </a:lnTo>
                <a:lnTo>
                  <a:pt x="8047880" y="8132468"/>
                </a:lnTo>
                <a:lnTo>
                  <a:pt x="0" y="8132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239226" y="1318082"/>
            <a:ext cx="5623232" cy="12300821"/>
          </a:xfrm>
          <a:custGeom>
            <a:avLst/>
            <a:gdLst/>
            <a:ahLst/>
            <a:cxnLst/>
            <a:rect r="r" b="b" t="t" l="l"/>
            <a:pathLst>
              <a:path h="12300821" w="5623232">
                <a:moveTo>
                  <a:pt x="0" y="0"/>
                </a:moveTo>
                <a:lnTo>
                  <a:pt x="5623233" y="0"/>
                </a:lnTo>
                <a:lnTo>
                  <a:pt x="5623233" y="12300821"/>
                </a:lnTo>
                <a:lnTo>
                  <a:pt x="0" y="12300821"/>
                </a:lnTo>
                <a:lnTo>
                  <a:pt x="0" y="0"/>
                </a:lnTo>
                <a:close/>
              </a:path>
            </a:pathLst>
          </a:custGeom>
          <a:blipFill>
            <a:blip r:embed="rId4"/>
            <a:stretch>
              <a:fillRect l="0" t="0" r="0" b="0"/>
            </a:stretch>
          </a:blipFill>
        </p:spPr>
      </p:sp>
      <p:sp>
        <p:nvSpPr>
          <p:cNvPr name="TextBox 6" id="6"/>
          <p:cNvSpPr txBox="true"/>
          <p:nvPr/>
        </p:nvSpPr>
        <p:spPr>
          <a:xfrm rot="0">
            <a:off x="3141599" y="6734415"/>
            <a:ext cx="7623063" cy="584358"/>
          </a:xfrm>
          <a:prstGeom prst="rect">
            <a:avLst/>
          </a:prstGeom>
        </p:spPr>
        <p:txBody>
          <a:bodyPr anchor="t" rtlCol="false" tIns="0" lIns="0" bIns="0" rIns="0">
            <a:spAutoFit/>
          </a:bodyPr>
          <a:lstStyle/>
          <a:p>
            <a:pPr algn="l" marL="0" indent="0" lvl="0">
              <a:lnSpc>
                <a:spcPts val="2209"/>
              </a:lnSpc>
            </a:pPr>
            <a:r>
              <a:rPr lang="en-US" sz="2326">
                <a:solidFill>
                  <a:srgbClr val="1C74BB"/>
                </a:solidFill>
                <a:latin typeface="Poppins"/>
                <a:ea typeface="Poppins"/>
                <a:cs typeface="Poppins"/>
                <a:sym typeface="Poppins"/>
              </a:rPr>
              <a:t>american airlines student discount &amp; american airlines student discount promo code 2026</a:t>
            </a:r>
          </a:p>
        </p:txBody>
      </p:sp>
      <p:sp>
        <p:nvSpPr>
          <p:cNvPr name="Freeform 7" id="7"/>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5"/>
            <a:stretch>
              <a:fillRect l="-4397" t="-11539" r="-10469" b="-14962"/>
            </a:stretch>
          </a:blipFill>
        </p:spPr>
      </p:sp>
      <p:sp>
        <p:nvSpPr>
          <p:cNvPr name="TextBox 8" id="8"/>
          <p:cNvSpPr txBox="true"/>
          <p:nvPr/>
        </p:nvSpPr>
        <p:spPr>
          <a:xfrm rot="0">
            <a:off x="3141599" y="7535168"/>
            <a:ext cx="6281784" cy="699363"/>
          </a:xfrm>
          <a:prstGeom prst="rect">
            <a:avLst/>
          </a:prstGeom>
        </p:spPr>
        <p:txBody>
          <a:bodyPr anchor="t" rtlCol="false" tIns="0" lIns="0" bIns="0" rIns="0">
            <a:spAutoFit/>
          </a:bodyPr>
          <a:lstStyle/>
          <a:p>
            <a:pPr algn="l" marL="0" indent="0" lvl="0">
              <a:lnSpc>
                <a:spcPts val="4862"/>
              </a:lnSpc>
            </a:pPr>
            <a:r>
              <a:rPr lang="en-US" sz="5118" u="sng">
                <a:solidFill>
                  <a:srgbClr val="1C74BB"/>
                </a:solidFill>
                <a:latin typeface="Poppins"/>
                <a:ea typeface="Poppins"/>
                <a:cs typeface="Poppins"/>
                <a:sym typeface="Poppins"/>
                <a:hlinkClick r:id="rId6" tooltip="tel:+1-888-212-0809"/>
              </a:rPr>
              <a:t> +1-888-21</a:t>
            </a:r>
            <a:r>
              <a:rPr lang="en-US" sz="5118" u="sng">
                <a:solidFill>
                  <a:srgbClr val="1C74BB"/>
                </a:solidFill>
                <a:latin typeface="Poppins"/>
                <a:ea typeface="Poppins"/>
                <a:cs typeface="Poppins"/>
                <a:sym typeface="Poppins"/>
                <a:hlinkClick r:id="rId7" tooltip="tel:+1-888-212-0809"/>
              </a:rPr>
              <a:t>2-0809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Freeform 2" id="2"/>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5390" y="8128033"/>
            <a:ext cx="1566543" cy="156654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7" id="7"/>
          <p:cNvGrpSpPr/>
          <p:nvPr/>
        </p:nvGrpSpPr>
        <p:grpSpPr>
          <a:xfrm rot="0">
            <a:off x="2764456" y="9205812"/>
            <a:ext cx="11234139" cy="52488"/>
            <a:chOff x="0" y="0"/>
            <a:chExt cx="635000" cy="2967"/>
          </a:xfrm>
        </p:grpSpPr>
        <p:sp>
          <p:nvSpPr>
            <p:cNvPr name="Freeform 8" id="8"/>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9" id="9"/>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12120353" y="4659297"/>
            <a:ext cx="5844702" cy="2437983"/>
          </a:xfrm>
          <a:custGeom>
            <a:avLst/>
            <a:gdLst/>
            <a:ahLst/>
            <a:cxnLst/>
            <a:rect r="r" b="b" t="t" l="l"/>
            <a:pathLst>
              <a:path h="2437983" w="5844702">
                <a:moveTo>
                  <a:pt x="0" y="0"/>
                </a:moveTo>
                <a:lnTo>
                  <a:pt x="5844702" y="0"/>
                </a:lnTo>
                <a:lnTo>
                  <a:pt x="5844702" y="2437983"/>
                </a:lnTo>
                <a:lnTo>
                  <a:pt x="0" y="2437983"/>
                </a:lnTo>
                <a:lnTo>
                  <a:pt x="0" y="0"/>
                </a:lnTo>
                <a:close/>
              </a:path>
            </a:pathLst>
          </a:custGeom>
          <a:blipFill>
            <a:blip r:embed="rId4"/>
            <a:stretch>
              <a:fillRect l="0" t="0" r="0" b="0"/>
            </a:stretch>
          </a:blipFill>
        </p:spPr>
      </p:sp>
      <p:grpSp>
        <p:nvGrpSpPr>
          <p:cNvPr name="Group 11" id="11"/>
          <p:cNvGrpSpPr/>
          <p:nvPr/>
        </p:nvGrpSpPr>
        <p:grpSpPr>
          <a:xfrm rot="0">
            <a:off x="14071395" y="4779171"/>
            <a:ext cx="689950" cy="229691"/>
            <a:chOff x="0" y="0"/>
            <a:chExt cx="161800" cy="53865"/>
          </a:xfrm>
        </p:grpSpPr>
        <p:sp>
          <p:nvSpPr>
            <p:cNvPr name="Freeform 12" id="12"/>
            <p:cNvSpPr/>
            <p:nvPr/>
          </p:nvSpPr>
          <p:spPr>
            <a:xfrm flipH="false" flipV="false" rot="0">
              <a:off x="0" y="0"/>
              <a:ext cx="161800" cy="53865"/>
            </a:xfrm>
            <a:custGeom>
              <a:avLst/>
              <a:gdLst/>
              <a:ahLst/>
              <a:cxnLst/>
              <a:rect r="r" b="b" t="t" l="l"/>
              <a:pathLst>
                <a:path h="53865" w="161800">
                  <a:moveTo>
                    <a:pt x="26932" y="0"/>
                  </a:moveTo>
                  <a:lnTo>
                    <a:pt x="134868" y="0"/>
                  </a:lnTo>
                  <a:cubicBezTo>
                    <a:pt x="142011" y="0"/>
                    <a:pt x="148861" y="2838"/>
                    <a:pt x="153912" y="7888"/>
                  </a:cubicBezTo>
                  <a:cubicBezTo>
                    <a:pt x="158963" y="12939"/>
                    <a:pt x="161800" y="19789"/>
                    <a:pt x="161800" y="26932"/>
                  </a:cubicBezTo>
                  <a:lnTo>
                    <a:pt x="161800" y="26932"/>
                  </a:lnTo>
                  <a:cubicBezTo>
                    <a:pt x="161800" y="41807"/>
                    <a:pt x="149742" y="53865"/>
                    <a:pt x="134868" y="53865"/>
                  </a:cubicBezTo>
                  <a:lnTo>
                    <a:pt x="26932" y="53865"/>
                  </a:lnTo>
                  <a:cubicBezTo>
                    <a:pt x="12058" y="53865"/>
                    <a:pt x="0" y="41807"/>
                    <a:pt x="0" y="26932"/>
                  </a:cubicBezTo>
                  <a:lnTo>
                    <a:pt x="0" y="26932"/>
                  </a:lnTo>
                  <a:cubicBezTo>
                    <a:pt x="0" y="12058"/>
                    <a:pt x="12058" y="0"/>
                    <a:pt x="26932" y="0"/>
                  </a:cubicBezTo>
                  <a:close/>
                </a:path>
              </a:pathLst>
            </a:custGeom>
            <a:solidFill>
              <a:srgbClr val="FFCABC"/>
            </a:solidFill>
          </p:spPr>
        </p:sp>
        <p:sp>
          <p:nvSpPr>
            <p:cNvPr name="TextBox 13" id="13"/>
            <p:cNvSpPr txBox="true"/>
            <p:nvPr/>
          </p:nvSpPr>
          <p:spPr>
            <a:xfrm>
              <a:off x="0" y="-38100"/>
              <a:ext cx="161800" cy="91965"/>
            </a:xfrm>
            <a:prstGeom prst="rect">
              <a:avLst/>
            </a:prstGeom>
          </p:spPr>
          <p:txBody>
            <a:bodyPr anchor="ctr" rtlCol="false" tIns="50800" lIns="50800" bIns="50800" rIns="50800"/>
            <a:lstStyle/>
            <a:p>
              <a:pPr algn="ctr" marL="0" indent="0" lvl="0">
                <a:lnSpc>
                  <a:spcPts val="2659"/>
                </a:lnSpc>
              </a:pPr>
            </a:p>
          </p:txBody>
        </p:sp>
      </p:grpSp>
      <p:sp>
        <p:nvSpPr>
          <p:cNvPr name="TextBox 14" id="14"/>
          <p:cNvSpPr txBox="true"/>
          <p:nvPr/>
        </p:nvSpPr>
        <p:spPr>
          <a:xfrm rot="0">
            <a:off x="2764456" y="2359733"/>
            <a:ext cx="13073588" cy="1846111"/>
          </a:xfrm>
          <a:prstGeom prst="rect">
            <a:avLst/>
          </a:prstGeom>
        </p:spPr>
        <p:txBody>
          <a:bodyPr anchor="t" rtlCol="false" tIns="0" lIns="0" bIns="0" rIns="0">
            <a:spAutoFit/>
          </a:bodyPr>
          <a:lstStyle/>
          <a:p>
            <a:pPr algn="l" marL="0" indent="0" lvl="0">
              <a:lnSpc>
                <a:spcPts val="6767"/>
              </a:lnSpc>
            </a:pPr>
            <a:r>
              <a:rPr lang="en-US" b="true" sz="7123">
                <a:solidFill>
                  <a:srgbClr val="1C74BB"/>
                </a:solidFill>
                <a:latin typeface="Poppins Bold"/>
                <a:ea typeface="Poppins Bold"/>
                <a:cs typeface="Poppins Bold"/>
                <a:sym typeface="Poppins Bold"/>
              </a:rPr>
              <a:t>DOES AMERICAN AIRLINES OFFER STUDENT DISCOUNTS?</a:t>
            </a:r>
          </a:p>
        </p:txBody>
      </p:sp>
      <p:sp>
        <p:nvSpPr>
          <p:cNvPr name="TextBox 15" id="15"/>
          <p:cNvSpPr txBox="true"/>
          <p:nvPr/>
        </p:nvSpPr>
        <p:spPr>
          <a:xfrm rot="0">
            <a:off x="2764456" y="4973734"/>
            <a:ext cx="8919778" cy="2855025"/>
          </a:xfrm>
          <a:prstGeom prst="rect">
            <a:avLst/>
          </a:prstGeom>
        </p:spPr>
        <p:txBody>
          <a:bodyPr anchor="t" rtlCol="false" tIns="0" lIns="0" bIns="0" rIns="0">
            <a:spAutoFit/>
          </a:bodyPr>
          <a:lstStyle/>
          <a:p>
            <a:pPr algn="just" marL="0" indent="0" lvl="0">
              <a:lnSpc>
                <a:spcPts val="2479"/>
              </a:lnSpc>
            </a:pPr>
            <a:r>
              <a:rPr lang="en-US" sz="2175">
                <a:solidFill>
                  <a:srgbClr val="1C74BB"/>
                </a:solidFill>
                <a:latin typeface="Poppins"/>
                <a:ea typeface="Poppins"/>
                <a:cs typeface="Poppins"/>
                <a:sym typeface="Poppins"/>
              </a:rPr>
              <a:t>American Airlines does not currently offer a dedicated, nationwide student discount program. While occasional limited-time promotions may appear, there is no standard "american airlines student discount" available to all college students.</a:t>
            </a:r>
          </a:p>
          <a:p>
            <a:pPr algn="just" marL="0" indent="0" lvl="0">
              <a:lnSpc>
                <a:spcPts val="2479"/>
              </a:lnSpc>
            </a:pPr>
            <a:r>
              <a:rPr lang="en-US" sz="2175">
                <a:solidFill>
                  <a:srgbClr val="1C74BB"/>
                </a:solidFill>
                <a:latin typeface="Poppins"/>
                <a:ea typeface="Poppins"/>
                <a:cs typeface="Poppins"/>
                <a:sym typeface="Poppins"/>
              </a:rPr>
              <a:t>However, students can still save by:</a:t>
            </a:r>
          </a:p>
          <a:p>
            <a:pPr algn="just" marL="0" indent="0" lvl="0">
              <a:lnSpc>
                <a:spcPts val="2479"/>
              </a:lnSpc>
            </a:pPr>
            <a:r>
              <a:rPr lang="en-US" sz="2175">
                <a:solidFill>
                  <a:srgbClr val="1C74BB"/>
                </a:solidFill>
                <a:latin typeface="Poppins"/>
                <a:ea typeface="Poppins"/>
                <a:cs typeface="Poppins"/>
                <a:sym typeface="Poppins"/>
              </a:rPr>
              <a:t>• Using third-party student travel platforms</a:t>
            </a:r>
          </a:p>
          <a:p>
            <a:pPr algn="just" marL="0" indent="0" lvl="0">
              <a:lnSpc>
                <a:spcPts val="2479"/>
              </a:lnSpc>
            </a:pPr>
            <a:r>
              <a:rPr lang="en-US" sz="2175">
                <a:solidFill>
                  <a:srgbClr val="1C74BB"/>
                </a:solidFill>
                <a:latin typeface="Poppins"/>
                <a:ea typeface="Poppins"/>
                <a:cs typeface="Poppins"/>
                <a:sym typeface="Poppins"/>
              </a:rPr>
              <a:t>• Watching for seasonal airline promotions</a:t>
            </a:r>
          </a:p>
          <a:p>
            <a:pPr algn="just" marL="0" indent="0" lvl="0">
              <a:lnSpc>
                <a:spcPts val="2479"/>
              </a:lnSpc>
            </a:pPr>
            <a:r>
              <a:rPr lang="en-US" sz="2175">
                <a:solidFill>
                  <a:srgbClr val="1C74BB"/>
                </a:solidFill>
                <a:latin typeface="Poppins"/>
                <a:ea typeface="Poppins"/>
                <a:cs typeface="Poppins"/>
                <a:sym typeface="Poppins"/>
              </a:rPr>
              <a:t>• Enrolling in AAdvantage loyalty rewards</a:t>
            </a:r>
          </a:p>
          <a:p>
            <a:pPr algn="just" marL="0" indent="0" lvl="0">
              <a:lnSpc>
                <a:spcPts val="2479"/>
              </a:lnSpc>
            </a:pPr>
            <a:r>
              <a:rPr lang="en-US" sz="2175">
                <a:solidFill>
                  <a:srgbClr val="1C74BB"/>
                </a:solidFill>
                <a:latin typeface="Poppins"/>
                <a:ea typeface="Poppins"/>
                <a:cs typeface="Poppins"/>
                <a:sym typeface="Poppins"/>
              </a:rPr>
              <a:t>• Checking partner offers through StudentUniverse or UNiDAYS</a:t>
            </a:r>
          </a:p>
        </p:txBody>
      </p:sp>
      <p:sp>
        <p:nvSpPr>
          <p:cNvPr name="TextBox 16" id="16"/>
          <p:cNvSpPr txBox="true"/>
          <p:nvPr/>
        </p:nvSpPr>
        <p:spPr>
          <a:xfrm rot="0">
            <a:off x="1210522" y="8300522"/>
            <a:ext cx="1071411" cy="1083136"/>
          </a:xfrm>
          <a:prstGeom prst="rect">
            <a:avLst/>
          </a:prstGeom>
        </p:spPr>
        <p:txBody>
          <a:bodyPr anchor="t" rtlCol="false" tIns="0" lIns="0" bIns="0" rIns="0">
            <a:spAutoFit/>
          </a:bodyPr>
          <a:lstStyle/>
          <a:p>
            <a:pPr algn="l" marL="0" indent="0" lvl="0">
              <a:lnSpc>
                <a:spcPts val="7477"/>
              </a:lnSpc>
            </a:pPr>
            <a:r>
              <a:rPr lang="en-US" b="true" sz="7870">
                <a:solidFill>
                  <a:srgbClr val="1C74BB"/>
                </a:solidFill>
                <a:latin typeface="Poppins Bold"/>
                <a:ea typeface="Poppins Bold"/>
                <a:cs typeface="Poppins Bold"/>
                <a:sym typeface="Poppins Bold"/>
              </a:rPr>
              <a:t>2</a:t>
            </a:r>
          </a:p>
        </p:txBody>
      </p:sp>
      <p:sp>
        <p:nvSpPr>
          <p:cNvPr name="Freeform 17" id="17"/>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5"/>
            <a:stretch>
              <a:fillRect l="-4397" t="-11539" r="-10469" b="-14962"/>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Freeform 2" id="2"/>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5390" y="8128033"/>
            <a:ext cx="1566543" cy="156654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7" id="7"/>
          <p:cNvGrpSpPr/>
          <p:nvPr/>
        </p:nvGrpSpPr>
        <p:grpSpPr>
          <a:xfrm rot="0">
            <a:off x="2764456" y="9205812"/>
            <a:ext cx="11234139" cy="52488"/>
            <a:chOff x="0" y="0"/>
            <a:chExt cx="635000" cy="2967"/>
          </a:xfrm>
        </p:grpSpPr>
        <p:sp>
          <p:nvSpPr>
            <p:cNvPr name="Freeform 8" id="8"/>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9" id="9"/>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2764456" y="4064413"/>
            <a:ext cx="12595589" cy="2158175"/>
            <a:chOff x="0" y="0"/>
            <a:chExt cx="1162605" cy="199205"/>
          </a:xfrm>
        </p:grpSpPr>
        <p:sp>
          <p:nvSpPr>
            <p:cNvPr name="Freeform 11" id="11"/>
            <p:cNvSpPr/>
            <p:nvPr/>
          </p:nvSpPr>
          <p:spPr>
            <a:xfrm flipH="false" flipV="false" rot="0">
              <a:off x="0" y="0"/>
              <a:ext cx="1162605" cy="199205"/>
            </a:xfrm>
            <a:custGeom>
              <a:avLst/>
              <a:gdLst/>
              <a:ahLst/>
              <a:cxnLst/>
              <a:rect r="r" b="b" t="t" l="l"/>
              <a:pathLst>
                <a:path h="199205" w="1162605">
                  <a:moveTo>
                    <a:pt x="12005" y="0"/>
                  </a:moveTo>
                  <a:lnTo>
                    <a:pt x="1150600" y="0"/>
                  </a:lnTo>
                  <a:cubicBezTo>
                    <a:pt x="1153784" y="0"/>
                    <a:pt x="1156837" y="1265"/>
                    <a:pt x="1159089" y="3516"/>
                  </a:cubicBezTo>
                  <a:cubicBezTo>
                    <a:pt x="1161340" y="5768"/>
                    <a:pt x="1162605" y="8821"/>
                    <a:pt x="1162605" y="12005"/>
                  </a:cubicBezTo>
                  <a:lnTo>
                    <a:pt x="1162605" y="187200"/>
                  </a:lnTo>
                  <a:cubicBezTo>
                    <a:pt x="1162605" y="190384"/>
                    <a:pt x="1161340" y="193437"/>
                    <a:pt x="1159089" y="195689"/>
                  </a:cubicBezTo>
                  <a:cubicBezTo>
                    <a:pt x="1156837" y="197940"/>
                    <a:pt x="1153784" y="199205"/>
                    <a:pt x="1150600" y="199205"/>
                  </a:cubicBezTo>
                  <a:lnTo>
                    <a:pt x="12005" y="199205"/>
                  </a:lnTo>
                  <a:cubicBezTo>
                    <a:pt x="8821" y="199205"/>
                    <a:pt x="5768" y="197940"/>
                    <a:pt x="3516" y="195689"/>
                  </a:cubicBezTo>
                  <a:cubicBezTo>
                    <a:pt x="1265" y="193437"/>
                    <a:pt x="0" y="190384"/>
                    <a:pt x="0" y="187200"/>
                  </a:cubicBezTo>
                  <a:lnTo>
                    <a:pt x="0" y="12005"/>
                  </a:lnTo>
                  <a:cubicBezTo>
                    <a:pt x="0" y="8821"/>
                    <a:pt x="1265" y="5768"/>
                    <a:pt x="3516" y="3516"/>
                  </a:cubicBezTo>
                  <a:cubicBezTo>
                    <a:pt x="5768" y="1265"/>
                    <a:pt x="8821" y="0"/>
                    <a:pt x="12005" y="0"/>
                  </a:cubicBezTo>
                  <a:close/>
                </a:path>
              </a:pathLst>
            </a:custGeom>
            <a:solidFill>
              <a:srgbClr val="D1EDFF"/>
            </a:solidFill>
          </p:spPr>
        </p:sp>
        <p:sp>
          <p:nvSpPr>
            <p:cNvPr name="TextBox 12" id="12"/>
            <p:cNvSpPr txBox="true"/>
            <p:nvPr/>
          </p:nvSpPr>
          <p:spPr>
            <a:xfrm>
              <a:off x="0" y="-38100"/>
              <a:ext cx="1162605" cy="237305"/>
            </a:xfrm>
            <a:prstGeom prst="rect">
              <a:avLst/>
            </a:prstGeom>
          </p:spPr>
          <p:txBody>
            <a:bodyPr anchor="ctr" rtlCol="false" tIns="50800" lIns="50800" bIns="50800" rIns="50800"/>
            <a:lstStyle/>
            <a:p>
              <a:pPr algn="ctr" marL="0" indent="0" lvl="0">
                <a:lnSpc>
                  <a:spcPts val="2659"/>
                </a:lnSpc>
              </a:pPr>
            </a:p>
          </p:txBody>
        </p:sp>
      </p:grpSp>
      <p:grpSp>
        <p:nvGrpSpPr>
          <p:cNvPr name="Group 13" id="13"/>
          <p:cNvGrpSpPr/>
          <p:nvPr/>
        </p:nvGrpSpPr>
        <p:grpSpPr>
          <a:xfrm rot="0">
            <a:off x="2846205" y="6491237"/>
            <a:ext cx="12595589" cy="2158175"/>
            <a:chOff x="0" y="0"/>
            <a:chExt cx="1162605" cy="199205"/>
          </a:xfrm>
        </p:grpSpPr>
        <p:sp>
          <p:nvSpPr>
            <p:cNvPr name="Freeform 14" id="14"/>
            <p:cNvSpPr/>
            <p:nvPr/>
          </p:nvSpPr>
          <p:spPr>
            <a:xfrm flipH="false" flipV="false" rot="0">
              <a:off x="0" y="0"/>
              <a:ext cx="1162605" cy="199205"/>
            </a:xfrm>
            <a:custGeom>
              <a:avLst/>
              <a:gdLst/>
              <a:ahLst/>
              <a:cxnLst/>
              <a:rect r="r" b="b" t="t" l="l"/>
              <a:pathLst>
                <a:path h="199205" w="1162605">
                  <a:moveTo>
                    <a:pt x="12005" y="0"/>
                  </a:moveTo>
                  <a:lnTo>
                    <a:pt x="1150600" y="0"/>
                  </a:lnTo>
                  <a:cubicBezTo>
                    <a:pt x="1153784" y="0"/>
                    <a:pt x="1156837" y="1265"/>
                    <a:pt x="1159089" y="3516"/>
                  </a:cubicBezTo>
                  <a:cubicBezTo>
                    <a:pt x="1161340" y="5768"/>
                    <a:pt x="1162605" y="8821"/>
                    <a:pt x="1162605" y="12005"/>
                  </a:cubicBezTo>
                  <a:lnTo>
                    <a:pt x="1162605" y="187200"/>
                  </a:lnTo>
                  <a:cubicBezTo>
                    <a:pt x="1162605" y="190384"/>
                    <a:pt x="1161340" y="193437"/>
                    <a:pt x="1159089" y="195689"/>
                  </a:cubicBezTo>
                  <a:cubicBezTo>
                    <a:pt x="1156837" y="197940"/>
                    <a:pt x="1153784" y="199205"/>
                    <a:pt x="1150600" y="199205"/>
                  </a:cubicBezTo>
                  <a:lnTo>
                    <a:pt x="12005" y="199205"/>
                  </a:lnTo>
                  <a:cubicBezTo>
                    <a:pt x="8821" y="199205"/>
                    <a:pt x="5768" y="197940"/>
                    <a:pt x="3516" y="195689"/>
                  </a:cubicBezTo>
                  <a:cubicBezTo>
                    <a:pt x="1265" y="193437"/>
                    <a:pt x="0" y="190384"/>
                    <a:pt x="0" y="187200"/>
                  </a:cubicBezTo>
                  <a:lnTo>
                    <a:pt x="0" y="12005"/>
                  </a:lnTo>
                  <a:cubicBezTo>
                    <a:pt x="0" y="8821"/>
                    <a:pt x="1265" y="5768"/>
                    <a:pt x="3516" y="3516"/>
                  </a:cubicBezTo>
                  <a:cubicBezTo>
                    <a:pt x="5768" y="1265"/>
                    <a:pt x="8821" y="0"/>
                    <a:pt x="12005" y="0"/>
                  </a:cubicBezTo>
                  <a:close/>
                </a:path>
              </a:pathLst>
            </a:custGeom>
            <a:solidFill>
              <a:srgbClr val="D1EDFF"/>
            </a:solidFill>
          </p:spPr>
        </p:sp>
        <p:sp>
          <p:nvSpPr>
            <p:cNvPr name="TextBox 15" id="15"/>
            <p:cNvSpPr txBox="true"/>
            <p:nvPr/>
          </p:nvSpPr>
          <p:spPr>
            <a:xfrm>
              <a:off x="0" y="-38100"/>
              <a:ext cx="1162605" cy="237305"/>
            </a:xfrm>
            <a:prstGeom prst="rect">
              <a:avLst/>
            </a:prstGeom>
          </p:spPr>
          <p:txBody>
            <a:bodyPr anchor="ctr" rtlCol="false" tIns="50800" lIns="50800" bIns="50800" rIns="50800"/>
            <a:lstStyle/>
            <a:p>
              <a:pPr algn="ctr" marL="0" indent="0" lvl="0">
                <a:lnSpc>
                  <a:spcPts val="2659"/>
                </a:lnSpc>
              </a:pPr>
            </a:p>
          </p:txBody>
        </p:sp>
      </p:grpSp>
      <p:sp>
        <p:nvSpPr>
          <p:cNvPr name="Freeform 16" id="16"/>
          <p:cNvSpPr/>
          <p:nvPr/>
        </p:nvSpPr>
        <p:spPr>
          <a:xfrm flipH="false" flipV="false" rot="0">
            <a:off x="3220452" y="4564822"/>
            <a:ext cx="1020449" cy="1030736"/>
          </a:xfrm>
          <a:custGeom>
            <a:avLst/>
            <a:gdLst/>
            <a:ahLst/>
            <a:cxnLst/>
            <a:rect r="r" b="b" t="t" l="l"/>
            <a:pathLst>
              <a:path h="1030736" w="1020449">
                <a:moveTo>
                  <a:pt x="0" y="0"/>
                </a:moveTo>
                <a:lnTo>
                  <a:pt x="1020449" y="0"/>
                </a:lnTo>
                <a:lnTo>
                  <a:pt x="1020449" y="1030735"/>
                </a:lnTo>
                <a:lnTo>
                  <a:pt x="0" y="1030735"/>
                </a:lnTo>
                <a:lnTo>
                  <a:pt x="0" y="0"/>
                </a:lnTo>
                <a:close/>
              </a:path>
            </a:pathLst>
          </a:custGeom>
          <a:blipFill>
            <a:blip r:embed="rId4"/>
            <a:stretch>
              <a:fillRect l="0" t="0" r="0" b="0"/>
            </a:stretch>
          </a:blipFill>
        </p:spPr>
      </p:sp>
      <p:sp>
        <p:nvSpPr>
          <p:cNvPr name="TextBox 17" id="17"/>
          <p:cNvSpPr txBox="true"/>
          <p:nvPr/>
        </p:nvSpPr>
        <p:spPr>
          <a:xfrm rot="0">
            <a:off x="4586284" y="4342638"/>
            <a:ext cx="10400537" cy="1476700"/>
          </a:xfrm>
          <a:prstGeom prst="rect">
            <a:avLst/>
          </a:prstGeom>
        </p:spPr>
        <p:txBody>
          <a:bodyPr anchor="t" rtlCol="false" tIns="0" lIns="0" bIns="0" rIns="0">
            <a:spAutoFit/>
          </a:bodyPr>
          <a:lstStyle/>
          <a:p>
            <a:pPr algn="just" marL="0" indent="0" lvl="0">
              <a:lnSpc>
                <a:spcPts val="2898"/>
              </a:lnSpc>
            </a:pPr>
            <a:r>
              <a:rPr lang="en-US" sz="2542">
                <a:solidFill>
                  <a:srgbClr val="1C74BB"/>
                </a:solidFill>
                <a:latin typeface="Poppins"/>
                <a:ea typeface="Poppins"/>
                <a:cs typeface="Poppins"/>
                <a:sym typeface="Poppins"/>
              </a:rPr>
              <a:t>StudentUniverse &amp; UNiDAYS partner with American Airlines to offer exclusive student fares, group discounts, and flexible booking options. Verify your student eligibility to unlock special rates not available to the general public.</a:t>
            </a:r>
          </a:p>
        </p:txBody>
      </p:sp>
      <p:sp>
        <p:nvSpPr>
          <p:cNvPr name="TextBox 18" id="18"/>
          <p:cNvSpPr txBox="true"/>
          <p:nvPr/>
        </p:nvSpPr>
        <p:spPr>
          <a:xfrm rot="0">
            <a:off x="2764456" y="2331158"/>
            <a:ext cx="13073588" cy="1228478"/>
          </a:xfrm>
          <a:prstGeom prst="rect">
            <a:avLst/>
          </a:prstGeom>
        </p:spPr>
        <p:txBody>
          <a:bodyPr anchor="t" rtlCol="false" tIns="0" lIns="0" bIns="0" rIns="0">
            <a:spAutoFit/>
          </a:bodyPr>
          <a:lstStyle/>
          <a:p>
            <a:pPr algn="l" marL="0" indent="0" lvl="0">
              <a:lnSpc>
                <a:spcPts val="4538"/>
              </a:lnSpc>
            </a:pPr>
            <a:r>
              <a:rPr lang="en-US" b="true" sz="4777">
                <a:solidFill>
                  <a:srgbClr val="1C74BB"/>
                </a:solidFill>
                <a:latin typeface="Poppins Bold"/>
                <a:ea typeface="Poppins Bold"/>
                <a:cs typeface="Poppins Bold"/>
                <a:sym typeface="Poppins Bold"/>
              </a:rPr>
              <a:t>STUDENT DISCOUNT PROGRAMS &amp; PARTNERSHIPS</a:t>
            </a:r>
          </a:p>
        </p:txBody>
      </p:sp>
      <p:sp>
        <p:nvSpPr>
          <p:cNvPr name="TextBox 19" id="19"/>
          <p:cNvSpPr txBox="true"/>
          <p:nvPr/>
        </p:nvSpPr>
        <p:spPr>
          <a:xfrm rot="0">
            <a:off x="1210522" y="8262422"/>
            <a:ext cx="1071411" cy="723099"/>
          </a:xfrm>
          <a:prstGeom prst="rect">
            <a:avLst/>
          </a:prstGeom>
        </p:spPr>
        <p:txBody>
          <a:bodyPr anchor="t" rtlCol="false" tIns="0" lIns="0" bIns="0" rIns="0">
            <a:spAutoFit/>
          </a:bodyPr>
          <a:lstStyle/>
          <a:p>
            <a:pPr algn="l" marL="0" indent="0" lvl="0">
              <a:lnSpc>
                <a:spcPts val="5014"/>
              </a:lnSpc>
            </a:pPr>
            <a:r>
              <a:rPr lang="en-US" b="true" sz="5278">
                <a:solidFill>
                  <a:srgbClr val="1C74BB"/>
                </a:solidFill>
                <a:latin typeface="Poppins Bold"/>
                <a:ea typeface="Poppins Bold"/>
                <a:cs typeface="Poppins Bold"/>
                <a:sym typeface="Poppins Bold"/>
              </a:rPr>
              <a:t>3</a:t>
            </a:r>
          </a:p>
        </p:txBody>
      </p:sp>
      <p:sp>
        <p:nvSpPr>
          <p:cNvPr name="TextBox 20" id="20"/>
          <p:cNvSpPr txBox="true"/>
          <p:nvPr/>
        </p:nvSpPr>
        <p:spPr>
          <a:xfrm rot="0">
            <a:off x="4668033" y="6769462"/>
            <a:ext cx="10400537" cy="1476700"/>
          </a:xfrm>
          <a:prstGeom prst="rect">
            <a:avLst/>
          </a:prstGeom>
        </p:spPr>
        <p:txBody>
          <a:bodyPr anchor="t" rtlCol="false" tIns="0" lIns="0" bIns="0" rIns="0">
            <a:spAutoFit/>
          </a:bodyPr>
          <a:lstStyle/>
          <a:p>
            <a:pPr algn="just" marL="0" indent="0" lvl="0">
              <a:lnSpc>
                <a:spcPts val="2898"/>
              </a:lnSpc>
            </a:pPr>
            <a:r>
              <a:rPr lang="en-US" sz="2542">
                <a:solidFill>
                  <a:srgbClr val="1C74BB"/>
                </a:solidFill>
                <a:latin typeface="Poppins"/>
                <a:ea typeface="Poppins"/>
                <a:cs typeface="Poppins"/>
                <a:sym typeface="Poppins"/>
              </a:rPr>
              <a:t>Always confirm eligibility requirements and booking terms before purchasing. Student travel platforms regularly update their offers — check StudentUniverse and UNiDAYS frequently for the latest American Airlines partnership deals and promo codes.</a:t>
            </a:r>
          </a:p>
        </p:txBody>
      </p:sp>
      <p:sp>
        <p:nvSpPr>
          <p:cNvPr name="Freeform 21" id="21"/>
          <p:cNvSpPr/>
          <p:nvPr/>
        </p:nvSpPr>
        <p:spPr>
          <a:xfrm flipH="false" flipV="false" rot="0">
            <a:off x="3233145" y="7016010"/>
            <a:ext cx="993601" cy="1168942"/>
          </a:xfrm>
          <a:custGeom>
            <a:avLst/>
            <a:gdLst/>
            <a:ahLst/>
            <a:cxnLst/>
            <a:rect r="r" b="b" t="t" l="l"/>
            <a:pathLst>
              <a:path h="1168942" w="993601">
                <a:moveTo>
                  <a:pt x="0" y="0"/>
                </a:moveTo>
                <a:lnTo>
                  <a:pt x="993601" y="0"/>
                </a:lnTo>
                <a:lnTo>
                  <a:pt x="993601" y="1168942"/>
                </a:lnTo>
                <a:lnTo>
                  <a:pt x="0" y="1168942"/>
                </a:lnTo>
                <a:lnTo>
                  <a:pt x="0" y="0"/>
                </a:lnTo>
                <a:close/>
              </a:path>
            </a:pathLst>
          </a:custGeom>
          <a:blipFill>
            <a:blip r:embed="rId5"/>
            <a:stretch>
              <a:fillRect l="0" t="0" r="0" b="0"/>
            </a:stretch>
          </a:blipFill>
        </p:spPr>
      </p:sp>
      <p:sp>
        <p:nvSpPr>
          <p:cNvPr name="Freeform 22" id="22"/>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6"/>
            <a:stretch>
              <a:fillRect l="-4397" t="-11539" r="-10469" b="-14962"/>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Freeform 2" id="2"/>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5390" y="8128033"/>
            <a:ext cx="1566543" cy="156654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7" id="7"/>
          <p:cNvGrpSpPr/>
          <p:nvPr/>
        </p:nvGrpSpPr>
        <p:grpSpPr>
          <a:xfrm rot="0">
            <a:off x="2764456" y="9205812"/>
            <a:ext cx="11234139" cy="52488"/>
            <a:chOff x="0" y="0"/>
            <a:chExt cx="635000" cy="2967"/>
          </a:xfrm>
        </p:grpSpPr>
        <p:sp>
          <p:nvSpPr>
            <p:cNvPr name="Freeform 8" id="8"/>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9" id="9"/>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2764456" y="4089937"/>
            <a:ext cx="8561341" cy="5821712"/>
          </a:xfrm>
          <a:custGeom>
            <a:avLst/>
            <a:gdLst/>
            <a:ahLst/>
            <a:cxnLst/>
            <a:rect r="r" b="b" t="t" l="l"/>
            <a:pathLst>
              <a:path h="5821712" w="8561341">
                <a:moveTo>
                  <a:pt x="0" y="0"/>
                </a:moveTo>
                <a:lnTo>
                  <a:pt x="8561341" y="0"/>
                </a:lnTo>
                <a:lnTo>
                  <a:pt x="8561341" y="5821711"/>
                </a:lnTo>
                <a:lnTo>
                  <a:pt x="0" y="58217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a:grpSpLocks noChangeAspect="true"/>
          </p:cNvGrpSpPr>
          <p:nvPr/>
        </p:nvGrpSpPr>
        <p:grpSpPr>
          <a:xfrm rot="0">
            <a:off x="11681987" y="4278090"/>
            <a:ext cx="4633215" cy="4633215"/>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81C1F4"/>
            </a:solidFill>
          </p:spPr>
        </p:sp>
        <p:sp>
          <p:nvSpPr>
            <p:cNvPr name="Freeform 13" id="13"/>
            <p:cNvSpPr/>
            <p:nvPr/>
          </p:nvSpPr>
          <p:spPr>
            <a:xfrm flipH="false" flipV="false" rot="0">
              <a:off x="353169" y="392402"/>
              <a:ext cx="5643663" cy="5618536"/>
            </a:xfrm>
            <a:custGeom>
              <a:avLst/>
              <a:gdLst/>
              <a:ahLst/>
              <a:cxnLst/>
              <a:rect r="r" b="b" t="t" l="l"/>
              <a:pathLst>
                <a:path h="5618536" w="5643663">
                  <a:moveTo>
                    <a:pt x="2821831" y="28"/>
                  </a:moveTo>
                  <a:cubicBezTo>
                    <a:pt x="1815193" y="-4474"/>
                    <a:pt x="883090" y="529978"/>
                    <a:pt x="378467" y="1401009"/>
                  </a:cubicBezTo>
                  <a:cubicBezTo>
                    <a:pt x="-126156" y="2272040"/>
                    <a:pt x="-126156" y="3346496"/>
                    <a:pt x="378467" y="4217527"/>
                  </a:cubicBezTo>
                  <a:cubicBezTo>
                    <a:pt x="883090" y="5088558"/>
                    <a:pt x="1815193" y="5623010"/>
                    <a:pt x="2821831" y="5618508"/>
                  </a:cubicBezTo>
                  <a:cubicBezTo>
                    <a:pt x="3828469" y="5623010"/>
                    <a:pt x="4760572" y="5088558"/>
                    <a:pt x="5265195" y="4217527"/>
                  </a:cubicBezTo>
                  <a:cubicBezTo>
                    <a:pt x="5769818" y="3346496"/>
                    <a:pt x="5769818" y="2272040"/>
                    <a:pt x="5265195" y="1401009"/>
                  </a:cubicBezTo>
                  <a:cubicBezTo>
                    <a:pt x="4760572" y="529977"/>
                    <a:pt x="3828469" y="-4474"/>
                    <a:pt x="2821831" y="28"/>
                  </a:cubicBezTo>
                  <a:close/>
                </a:path>
              </a:pathLst>
            </a:custGeom>
            <a:blipFill>
              <a:blip r:embed="rId6"/>
              <a:stretch>
                <a:fillRect l="223" t="0" r="223" b="0"/>
              </a:stretch>
            </a:blipFill>
          </p:spPr>
        </p:sp>
      </p:grpSp>
      <p:sp>
        <p:nvSpPr>
          <p:cNvPr name="TextBox 14" id="14"/>
          <p:cNvSpPr txBox="true"/>
          <p:nvPr/>
        </p:nvSpPr>
        <p:spPr>
          <a:xfrm rot="0">
            <a:off x="4710555" y="5022398"/>
            <a:ext cx="6113039" cy="3381915"/>
          </a:xfrm>
          <a:prstGeom prst="rect">
            <a:avLst/>
          </a:prstGeom>
        </p:spPr>
        <p:txBody>
          <a:bodyPr anchor="t" rtlCol="false" tIns="0" lIns="0" bIns="0" rIns="0">
            <a:spAutoFit/>
          </a:bodyPr>
          <a:lstStyle/>
          <a:p>
            <a:pPr algn="just" marL="0" indent="0" lvl="0">
              <a:lnSpc>
                <a:spcPts val="2930"/>
              </a:lnSpc>
            </a:pPr>
            <a:r>
              <a:rPr lang="en-US" sz="2570">
                <a:solidFill>
                  <a:srgbClr val="1C74BB"/>
                </a:solidFill>
                <a:latin typeface="Poppins"/>
                <a:ea typeface="Poppins"/>
                <a:cs typeface="Poppins"/>
                <a:sym typeface="Poppins"/>
              </a:rPr>
              <a:t>Promo codes for the </a:t>
            </a:r>
            <a:r>
              <a:rPr lang="en-US" sz="2570" u="sng">
                <a:solidFill>
                  <a:srgbClr val="1C74BB"/>
                </a:solidFill>
                <a:latin typeface="Poppins"/>
                <a:ea typeface="Poppins"/>
                <a:cs typeface="Poppins"/>
                <a:sym typeface="Poppins"/>
                <a:hlinkClick r:id="rId7" tooltip="https://www.airflypolicy.com/blog/american-airlines-student-discount"/>
              </a:rPr>
              <a:t>american airlines student discount promo code 2026 </a:t>
            </a:r>
            <a:r>
              <a:rPr lang="en-US" sz="2570">
                <a:solidFill>
                  <a:srgbClr val="1C74BB"/>
                </a:solidFill>
                <a:latin typeface="Poppins"/>
                <a:ea typeface="Poppins"/>
                <a:cs typeface="Poppins"/>
                <a:sym typeface="Poppins"/>
              </a:rPr>
              <a:t>are often shared via student travel portals like StudentUniverse or email newsletters. Check trusted sites regularly for updated codes. Beware of scams — only use verified platforms and official partner sites to avoid unofficial or fraudulent offers.</a:t>
            </a:r>
          </a:p>
        </p:txBody>
      </p:sp>
      <p:sp>
        <p:nvSpPr>
          <p:cNvPr name="TextBox 15" id="15"/>
          <p:cNvSpPr txBox="true"/>
          <p:nvPr/>
        </p:nvSpPr>
        <p:spPr>
          <a:xfrm rot="0">
            <a:off x="2764456" y="2331158"/>
            <a:ext cx="13073588" cy="1228478"/>
          </a:xfrm>
          <a:prstGeom prst="rect">
            <a:avLst/>
          </a:prstGeom>
        </p:spPr>
        <p:txBody>
          <a:bodyPr anchor="t" rtlCol="false" tIns="0" lIns="0" bIns="0" rIns="0">
            <a:spAutoFit/>
          </a:bodyPr>
          <a:lstStyle/>
          <a:p>
            <a:pPr algn="l" marL="0" indent="0" lvl="0">
              <a:lnSpc>
                <a:spcPts val="4538"/>
              </a:lnSpc>
            </a:pPr>
            <a:r>
              <a:rPr lang="en-US" b="true" sz="4777">
                <a:solidFill>
                  <a:srgbClr val="1C74BB"/>
                </a:solidFill>
                <a:latin typeface="Poppins Bold"/>
                <a:ea typeface="Poppins Bold"/>
                <a:cs typeface="Poppins Bold"/>
                <a:sym typeface="Poppins Bold"/>
              </a:rPr>
              <a:t>AMERICAN AIRLINES STUDENT DISCOUNT PROMO CODE 2026</a:t>
            </a:r>
          </a:p>
        </p:txBody>
      </p:sp>
      <p:sp>
        <p:nvSpPr>
          <p:cNvPr name="TextBox 16" id="16"/>
          <p:cNvSpPr txBox="true"/>
          <p:nvPr/>
        </p:nvSpPr>
        <p:spPr>
          <a:xfrm rot="0">
            <a:off x="1210522" y="8262422"/>
            <a:ext cx="1071411" cy="723099"/>
          </a:xfrm>
          <a:prstGeom prst="rect">
            <a:avLst/>
          </a:prstGeom>
        </p:spPr>
        <p:txBody>
          <a:bodyPr anchor="t" rtlCol="false" tIns="0" lIns="0" bIns="0" rIns="0">
            <a:spAutoFit/>
          </a:bodyPr>
          <a:lstStyle/>
          <a:p>
            <a:pPr algn="l" marL="0" indent="0" lvl="0">
              <a:lnSpc>
                <a:spcPts val="5014"/>
              </a:lnSpc>
            </a:pPr>
            <a:r>
              <a:rPr lang="en-US" b="true" sz="5278">
                <a:solidFill>
                  <a:srgbClr val="1C74BB"/>
                </a:solidFill>
                <a:latin typeface="Poppins Bold"/>
                <a:ea typeface="Poppins Bold"/>
                <a:cs typeface="Poppins Bold"/>
                <a:sym typeface="Poppins Bold"/>
              </a:rPr>
              <a:t>4</a:t>
            </a:r>
          </a:p>
        </p:txBody>
      </p:sp>
      <p:sp>
        <p:nvSpPr>
          <p:cNvPr name="Freeform 17" id="17"/>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8"/>
            <a:stretch>
              <a:fillRect l="-4397" t="-11539" r="-10469" b="-14962"/>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TextBox 2" id="2"/>
          <p:cNvSpPr txBox="true"/>
          <p:nvPr/>
        </p:nvSpPr>
        <p:spPr>
          <a:xfrm rot="0">
            <a:off x="2764456" y="2331158"/>
            <a:ext cx="13073588" cy="1228478"/>
          </a:xfrm>
          <a:prstGeom prst="rect">
            <a:avLst/>
          </a:prstGeom>
        </p:spPr>
        <p:txBody>
          <a:bodyPr anchor="t" rtlCol="false" tIns="0" lIns="0" bIns="0" rIns="0">
            <a:spAutoFit/>
          </a:bodyPr>
          <a:lstStyle/>
          <a:p>
            <a:pPr algn="l" marL="0" indent="0" lvl="0">
              <a:lnSpc>
                <a:spcPts val="4538"/>
              </a:lnSpc>
            </a:pPr>
            <a:r>
              <a:rPr lang="en-US" b="true" sz="4777">
                <a:solidFill>
                  <a:srgbClr val="1C74BB"/>
                </a:solidFill>
                <a:latin typeface="Poppins Bold"/>
                <a:ea typeface="Poppins Bold"/>
                <a:cs typeface="Poppins Bold"/>
                <a:sym typeface="Poppins Bold"/>
              </a:rPr>
              <a:t>TIPS FOR COLLEGE STUDENTS TO FIND THE BEST FLIGHT DEALS</a:t>
            </a:r>
          </a:p>
        </p:txBody>
      </p:sp>
      <p:sp>
        <p:nvSpPr>
          <p:cNvPr name="Freeform 3" id="3"/>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715390" y="8128033"/>
            <a:ext cx="1566543" cy="156654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8" id="8"/>
          <p:cNvGrpSpPr/>
          <p:nvPr/>
        </p:nvGrpSpPr>
        <p:grpSpPr>
          <a:xfrm rot="0">
            <a:off x="2764456" y="9205812"/>
            <a:ext cx="11234139" cy="52488"/>
            <a:chOff x="0" y="0"/>
            <a:chExt cx="635000" cy="2967"/>
          </a:xfrm>
        </p:grpSpPr>
        <p:sp>
          <p:nvSpPr>
            <p:cNvPr name="Freeform 9" id="9"/>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10" id="10"/>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sp>
        <p:nvSpPr>
          <p:cNvPr name="TextBox 11" id="11"/>
          <p:cNvSpPr txBox="true"/>
          <p:nvPr/>
        </p:nvSpPr>
        <p:spPr>
          <a:xfrm rot="0">
            <a:off x="3990765" y="3951351"/>
            <a:ext cx="12222365" cy="1017777"/>
          </a:xfrm>
          <a:prstGeom prst="rect">
            <a:avLst/>
          </a:prstGeom>
        </p:spPr>
        <p:txBody>
          <a:bodyPr anchor="t" rtlCol="false" tIns="0" lIns="0" bIns="0" rIns="0">
            <a:spAutoFit/>
          </a:bodyPr>
          <a:lstStyle/>
          <a:p>
            <a:pPr algn="just" marL="0" indent="0" lvl="0">
              <a:lnSpc>
                <a:spcPts val="2640"/>
              </a:lnSpc>
            </a:pPr>
            <a:r>
              <a:rPr lang="en-US" sz="2316">
                <a:solidFill>
                  <a:srgbClr val="1C74BB"/>
                </a:solidFill>
                <a:latin typeface="Poppins"/>
                <a:ea typeface="Poppins"/>
                <a:cs typeface="Poppins"/>
                <a:sym typeface="Poppins"/>
              </a:rPr>
              <a:t>Book early and stay flexible with your travel dates. Flights booked weeks in advance are significantly cheaper, and shifting your departure by even a day or two can unlock major savings on American Airlines routes.</a:t>
            </a:r>
          </a:p>
        </p:txBody>
      </p:sp>
      <p:sp>
        <p:nvSpPr>
          <p:cNvPr name="TextBox 12" id="12"/>
          <p:cNvSpPr txBox="true"/>
          <p:nvPr/>
        </p:nvSpPr>
        <p:spPr>
          <a:xfrm rot="0">
            <a:off x="1210522" y="8262422"/>
            <a:ext cx="1071411" cy="723099"/>
          </a:xfrm>
          <a:prstGeom prst="rect">
            <a:avLst/>
          </a:prstGeom>
        </p:spPr>
        <p:txBody>
          <a:bodyPr anchor="t" rtlCol="false" tIns="0" lIns="0" bIns="0" rIns="0">
            <a:spAutoFit/>
          </a:bodyPr>
          <a:lstStyle/>
          <a:p>
            <a:pPr algn="l" marL="0" indent="0" lvl="0">
              <a:lnSpc>
                <a:spcPts val="5014"/>
              </a:lnSpc>
            </a:pPr>
            <a:r>
              <a:rPr lang="en-US" b="true" sz="5278">
                <a:solidFill>
                  <a:srgbClr val="1C74BB"/>
                </a:solidFill>
                <a:latin typeface="Poppins Bold"/>
                <a:ea typeface="Poppins Bold"/>
                <a:cs typeface="Poppins Bold"/>
                <a:sym typeface="Poppins Bold"/>
              </a:rPr>
              <a:t>5</a:t>
            </a:r>
          </a:p>
        </p:txBody>
      </p:sp>
      <p:sp>
        <p:nvSpPr>
          <p:cNvPr name="TextBox 13" id="13"/>
          <p:cNvSpPr txBox="true"/>
          <p:nvPr/>
        </p:nvSpPr>
        <p:spPr>
          <a:xfrm rot="0">
            <a:off x="3990765" y="5514975"/>
            <a:ext cx="12222365" cy="1017777"/>
          </a:xfrm>
          <a:prstGeom prst="rect">
            <a:avLst/>
          </a:prstGeom>
        </p:spPr>
        <p:txBody>
          <a:bodyPr anchor="t" rtlCol="false" tIns="0" lIns="0" bIns="0" rIns="0">
            <a:spAutoFit/>
          </a:bodyPr>
          <a:lstStyle/>
          <a:p>
            <a:pPr algn="just" marL="0" indent="0" lvl="0">
              <a:lnSpc>
                <a:spcPts val="2640"/>
              </a:lnSpc>
            </a:pPr>
            <a:r>
              <a:rPr lang="en-US" sz="2316">
                <a:solidFill>
                  <a:srgbClr val="1C74BB"/>
                </a:solidFill>
                <a:latin typeface="Poppins"/>
                <a:ea typeface="Poppins"/>
                <a:cs typeface="Poppins"/>
                <a:sym typeface="Poppins"/>
              </a:rPr>
              <a:t>Use student travel websites like StudentUniverse and UNiDAYS to access exclusive fares and promo codes not available to the general public. Always verify eligibility and check for updated american airlines student discount promo code 2026 offers.</a:t>
            </a:r>
          </a:p>
        </p:txBody>
      </p:sp>
      <p:sp>
        <p:nvSpPr>
          <p:cNvPr name="TextBox 14" id="14"/>
          <p:cNvSpPr txBox="true"/>
          <p:nvPr/>
        </p:nvSpPr>
        <p:spPr>
          <a:xfrm rot="0">
            <a:off x="3990765" y="7078599"/>
            <a:ext cx="12222365" cy="1017777"/>
          </a:xfrm>
          <a:prstGeom prst="rect">
            <a:avLst/>
          </a:prstGeom>
        </p:spPr>
        <p:txBody>
          <a:bodyPr anchor="t" rtlCol="false" tIns="0" lIns="0" bIns="0" rIns="0">
            <a:spAutoFit/>
          </a:bodyPr>
          <a:lstStyle/>
          <a:p>
            <a:pPr algn="just" marL="0" indent="0" lvl="0">
              <a:lnSpc>
                <a:spcPts val="2640"/>
              </a:lnSpc>
            </a:pPr>
            <a:r>
              <a:rPr lang="en-US" sz="2316">
                <a:solidFill>
                  <a:srgbClr val="1C74BB"/>
                </a:solidFill>
                <a:latin typeface="Poppins"/>
                <a:ea typeface="Poppins"/>
                <a:cs typeface="Poppins"/>
                <a:sym typeface="Poppins"/>
              </a:rPr>
              <a:t>Sign up for American Airlines newsletters and fare alerts, and compare prices across multiple booking platforms. Setting up price-drop notifications ensures you never miss a deal on your next flight.</a:t>
            </a:r>
          </a:p>
        </p:txBody>
      </p:sp>
      <p:sp>
        <p:nvSpPr>
          <p:cNvPr name="TextBox 15" id="15"/>
          <p:cNvSpPr txBox="true"/>
          <p:nvPr/>
        </p:nvSpPr>
        <p:spPr>
          <a:xfrm rot="0">
            <a:off x="2764456" y="4153374"/>
            <a:ext cx="851913" cy="439259"/>
          </a:xfrm>
          <a:prstGeom prst="rect">
            <a:avLst/>
          </a:prstGeom>
        </p:spPr>
        <p:txBody>
          <a:bodyPr anchor="t" rtlCol="false" tIns="0" lIns="0" bIns="0" rIns="0">
            <a:spAutoFit/>
          </a:bodyPr>
          <a:lstStyle/>
          <a:p>
            <a:pPr algn="l" marL="0" indent="0" lvl="0">
              <a:lnSpc>
                <a:spcPts val="3054"/>
              </a:lnSpc>
            </a:pPr>
            <a:r>
              <a:rPr lang="en-US" b="true" sz="3215">
                <a:solidFill>
                  <a:srgbClr val="1C74BB"/>
                </a:solidFill>
                <a:latin typeface="Poppins Bold"/>
                <a:ea typeface="Poppins Bold"/>
                <a:cs typeface="Poppins Bold"/>
                <a:sym typeface="Poppins Bold"/>
              </a:rPr>
              <a:t>1.</a:t>
            </a:r>
          </a:p>
        </p:txBody>
      </p:sp>
      <p:sp>
        <p:nvSpPr>
          <p:cNvPr name="TextBox 16" id="16"/>
          <p:cNvSpPr txBox="true"/>
          <p:nvPr/>
        </p:nvSpPr>
        <p:spPr>
          <a:xfrm rot="0">
            <a:off x="2764456" y="5716998"/>
            <a:ext cx="851913" cy="439259"/>
          </a:xfrm>
          <a:prstGeom prst="rect">
            <a:avLst/>
          </a:prstGeom>
        </p:spPr>
        <p:txBody>
          <a:bodyPr anchor="t" rtlCol="false" tIns="0" lIns="0" bIns="0" rIns="0">
            <a:spAutoFit/>
          </a:bodyPr>
          <a:lstStyle/>
          <a:p>
            <a:pPr algn="l" marL="0" indent="0" lvl="0">
              <a:lnSpc>
                <a:spcPts val="3054"/>
              </a:lnSpc>
            </a:pPr>
            <a:r>
              <a:rPr lang="en-US" b="true" sz="3215">
                <a:solidFill>
                  <a:srgbClr val="1C74BB"/>
                </a:solidFill>
                <a:latin typeface="Poppins Bold"/>
                <a:ea typeface="Poppins Bold"/>
                <a:cs typeface="Poppins Bold"/>
                <a:sym typeface="Poppins Bold"/>
              </a:rPr>
              <a:t>2.</a:t>
            </a:r>
          </a:p>
        </p:txBody>
      </p:sp>
      <p:sp>
        <p:nvSpPr>
          <p:cNvPr name="TextBox 17" id="17"/>
          <p:cNvSpPr txBox="true"/>
          <p:nvPr/>
        </p:nvSpPr>
        <p:spPr>
          <a:xfrm rot="0">
            <a:off x="2764456" y="7280622"/>
            <a:ext cx="1580066" cy="439259"/>
          </a:xfrm>
          <a:prstGeom prst="rect">
            <a:avLst/>
          </a:prstGeom>
        </p:spPr>
        <p:txBody>
          <a:bodyPr anchor="t" rtlCol="false" tIns="0" lIns="0" bIns="0" rIns="0">
            <a:spAutoFit/>
          </a:bodyPr>
          <a:lstStyle/>
          <a:p>
            <a:pPr algn="l" marL="0" indent="0" lvl="0">
              <a:lnSpc>
                <a:spcPts val="3054"/>
              </a:lnSpc>
            </a:pPr>
            <a:r>
              <a:rPr lang="en-US" b="true" sz="3215">
                <a:solidFill>
                  <a:srgbClr val="1C74BB"/>
                </a:solidFill>
                <a:latin typeface="Poppins Bold"/>
                <a:ea typeface="Poppins Bold"/>
                <a:cs typeface="Poppins Bold"/>
                <a:sym typeface="Poppins Bold"/>
              </a:rPr>
              <a:t>3.</a:t>
            </a:r>
          </a:p>
        </p:txBody>
      </p:sp>
      <p:sp>
        <p:nvSpPr>
          <p:cNvPr name="Freeform 18" id="18"/>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4"/>
            <a:stretch>
              <a:fillRect l="-4397" t="-11539" r="-10469" b="-14962"/>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Freeform 2" id="2"/>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5390" y="8128033"/>
            <a:ext cx="1566543" cy="156654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7" id="7"/>
          <p:cNvGrpSpPr/>
          <p:nvPr/>
        </p:nvGrpSpPr>
        <p:grpSpPr>
          <a:xfrm rot="0">
            <a:off x="2764456" y="9205812"/>
            <a:ext cx="11234139" cy="52488"/>
            <a:chOff x="0" y="0"/>
            <a:chExt cx="635000" cy="2967"/>
          </a:xfrm>
        </p:grpSpPr>
        <p:sp>
          <p:nvSpPr>
            <p:cNvPr name="Freeform 8" id="8"/>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9" id="9"/>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a:grpSpLocks noChangeAspect="true"/>
          </p:cNvGrpSpPr>
          <p:nvPr/>
        </p:nvGrpSpPr>
        <p:grpSpPr>
          <a:xfrm rot="0">
            <a:off x="2487847" y="3869873"/>
            <a:ext cx="4801502" cy="4801502"/>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81C1F4"/>
            </a:solidFill>
          </p:spPr>
        </p:sp>
        <p:sp>
          <p:nvSpPr>
            <p:cNvPr name="Freeform 12" id="12"/>
            <p:cNvSpPr/>
            <p:nvPr/>
          </p:nvSpPr>
          <p:spPr>
            <a:xfrm flipH="false" flipV="false" rot="0">
              <a:off x="391160" y="364490"/>
              <a:ext cx="5619750" cy="5621020"/>
            </a:xfrm>
            <a:custGeom>
              <a:avLst/>
              <a:gdLst/>
              <a:ahLst/>
              <a:cxnLst/>
              <a:rect r="r" b="b" t="t" l="l"/>
              <a:pathLst>
                <a:path h="5621020" w="561975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4"/>
              <a:stretch>
                <a:fillRect l="-11" t="0" r="-11" b="0"/>
              </a:stretch>
            </a:blipFill>
          </p:spPr>
        </p:sp>
      </p:grpSp>
      <p:sp>
        <p:nvSpPr>
          <p:cNvPr name="TextBox 13" id="13"/>
          <p:cNvSpPr txBox="true"/>
          <p:nvPr/>
        </p:nvSpPr>
        <p:spPr>
          <a:xfrm rot="0">
            <a:off x="2764456" y="2369258"/>
            <a:ext cx="13073588" cy="987398"/>
          </a:xfrm>
          <a:prstGeom prst="rect">
            <a:avLst/>
          </a:prstGeom>
        </p:spPr>
        <p:txBody>
          <a:bodyPr anchor="t" rtlCol="false" tIns="0" lIns="0" bIns="0" rIns="0">
            <a:spAutoFit/>
          </a:bodyPr>
          <a:lstStyle/>
          <a:p>
            <a:pPr algn="l" marL="0" indent="0" lvl="0">
              <a:lnSpc>
                <a:spcPts val="6810"/>
              </a:lnSpc>
            </a:pPr>
            <a:r>
              <a:rPr lang="en-US" b="true" sz="7168">
                <a:solidFill>
                  <a:srgbClr val="1C74BB"/>
                </a:solidFill>
                <a:latin typeface="Poppins Bold"/>
                <a:ea typeface="Poppins Bold"/>
                <a:cs typeface="Poppins Bold"/>
                <a:sym typeface="Poppins Bold"/>
              </a:rPr>
              <a:t>ALTERNATIVE WAYS TO SAVE</a:t>
            </a:r>
          </a:p>
        </p:txBody>
      </p:sp>
      <p:sp>
        <p:nvSpPr>
          <p:cNvPr name="TextBox 14" id="14"/>
          <p:cNvSpPr txBox="true"/>
          <p:nvPr/>
        </p:nvSpPr>
        <p:spPr>
          <a:xfrm rot="0">
            <a:off x="7498899" y="4102925"/>
            <a:ext cx="8383484" cy="1912158"/>
          </a:xfrm>
          <a:prstGeom prst="rect">
            <a:avLst/>
          </a:prstGeom>
        </p:spPr>
        <p:txBody>
          <a:bodyPr anchor="t" rtlCol="false" tIns="0" lIns="0" bIns="0" rIns="0">
            <a:spAutoFit/>
          </a:bodyPr>
          <a:lstStyle/>
          <a:p>
            <a:pPr algn="just" marL="0" indent="0" lvl="0">
              <a:lnSpc>
                <a:spcPts val="2495"/>
              </a:lnSpc>
            </a:pPr>
            <a:r>
              <a:rPr lang="en-US" sz="2189">
                <a:solidFill>
                  <a:srgbClr val="1C74BB"/>
                </a:solidFill>
                <a:latin typeface="Poppins"/>
                <a:ea typeface="Poppins"/>
                <a:cs typeface="Poppins"/>
                <a:sym typeface="Poppins"/>
              </a:rPr>
              <a:t>✅ Student Discount Programs &amp; Promo Codes</a:t>
            </a:r>
          </a:p>
          <a:p>
            <a:pPr algn="just" marL="0" indent="0" lvl="0">
              <a:lnSpc>
                <a:spcPts val="2495"/>
              </a:lnSpc>
            </a:pPr>
            <a:r>
              <a:rPr lang="en-US" sz="2189">
                <a:solidFill>
                  <a:srgbClr val="1C74BB"/>
                </a:solidFill>
                <a:latin typeface="Poppins"/>
                <a:ea typeface="Poppins"/>
                <a:cs typeface="Poppins"/>
                <a:sym typeface="Poppins"/>
              </a:rPr>
              <a:t>• Access exclusive fares via StudentUniverse or UNiDAYS</a:t>
            </a:r>
          </a:p>
          <a:p>
            <a:pPr algn="just" marL="0" indent="0" lvl="0">
              <a:lnSpc>
                <a:spcPts val="2495"/>
              </a:lnSpc>
            </a:pPr>
            <a:r>
              <a:rPr lang="en-US" sz="2189">
                <a:solidFill>
                  <a:srgbClr val="1C74BB"/>
                </a:solidFill>
                <a:latin typeface="Poppins"/>
                <a:ea typeface="Poppins"/>
                <a:cs typeface="Poppins"/>
                <a:sym typeface="Poppins"/>
              </a:rPr>
              <a:t>• Promo codes from student portals can cut costs significantly</a:t>
            </a:r>
          </a:p>
          <a:p>
            <a:pPr algn="just" marL="0" indent="0" lvl="0">
              <a:lnSpc>
                <a:spcPts val="2495"/>
              </a:lnSpc>
            </a:pPr>
            <a:r>
              <a:rPr lang="en-US" sz="2189">
                <a:solidFill>
                  <a:srgbClr val="1C74BB"/>
                </a:solidFill>
                <a:latin typeface="Poppins"/>
                <a:ea typeface="Poppins"/>
                <a:cs typeface="Poppins"/>
                <a:sym typeface="Poppins"/>
              </a:rPr>
              <a:t>• Flexible booking options tailored for students</a:t>
            </a:r>
          </a:p>
          <a:p>
            <a:pPr algn="just" marL="0" indent="0" lvl="0">
              <a:lnSpc>
                <a:spcPts val="2495"/>
              </a:lnSpc>
            </a:pPr>
            <a:r>
              <a:rPr lang="en-US" sz="2189">
                <a:solidFill>
                  <a:srgbClr val="1C74BB"/>
                </a:solidFill>
                <a:latin typeface="Poppins"/>
                <a:ea typeface="Poppins"/>
                <a:cs typeface="Poppins"/>
                <a:sym typeface="Poppins"/>
              </a:rPr>
              <a:t>• Pro: Targeted savings; Con: Limited availability</a:t>
            </a:r>
          </a:p>
        </p:txBody>
      </p:sp>
      <p:sp>
        <p:nvSpPr>
          <p:cNvPr name="TextBox 15" id="15"/>
          <p:cNvSpPr txBox="true"/>
          <p:nvPr/>
        </p:nvSpPr>
        <p:spPr>
          <a:xfrm rot="0">
            <a:off x="1210522" y="8300522"/>
            <a:ext cx="1071411" cy="1092423"/>
          </a:xfrm>
          <a:prstGeom prst="rect">
            <a:avLst/>
          </a:prstGeom>
        </p:spPr>
        <p:txBody>
          <a:bodyPr anchor="t" rtlCol="false" tIns="0" lIns="0" bIns="0" rIns="0">
            <a:spAutoFit/>
          </a:bodyPr>
          <a:lstStyle/>
          <a:p>
            <a:pPr algn="l" marL="0" indent="0" lvl="0">
              <a:lnSpc>
                <a:spcPts val="7524"/>
              </a:lnSpc>
            </a:pPr>
            <a:r>
              <a:rPr lang="en-US" b="true" sz="7920">
                <a:solidFill>
                  <a:srgbClr val="1C74BB"/>
                </a:solidFill>
                <a:latin typeface="Poppins Bold"/>
                <a:ea typeface="Poppins Bold"/>
                <a:cs typeface="Poppins Bold"/>
                <a:sym typeface="Poppins Bold"/>
              </a:rPr>
              <a:t>6</a:t>
            </a:r>
          </a:p>
        </p:txBody>
      </p:sp>
      <p:sp>
        <p:nvSpPr>
          <p:cNvPr name="TextBox 16" id="16"/>
          <p:cNvSpPr txBox="true"/>
          <p:nvPr/>
        </p:nvSpPr>
        <p:spPr>
          <a:xfrm rot="0">
            <a:off x="7543237" y="6446075"/>
            <a:ext cx="8383484" cy="1912158"/>
          </a:xfrm>
          <a:prstGeom prst="rect">
            <a:avLst/>
          </a:prstGeom>
        </p:spPr>
        <p:txBody>
          <a:bodyPr anchor="t" rtlCol="false" tIns="0" lIns="0" bIns="0" rIns="0">
            <a:spAutoFit/>
          </a:bodyPr>
          <a:lstStyle/>
          <a:p>
            <a:pPr algn="just" marL="0" indent="0" lvl="0">
              <a:lnSpc>
                <a:spcPts val="2495"/>
              </a:lnSpc>
            </a:pPr>
            <a:r>
              <a:rPr lang="en-US" sz="2189">
                <a:solidFill>
                  <a:srgbClr val="1C74BB"/>
                </a:solidFill>
                <a:latin typeface="Poppins"/>
                <a:ea typeface="Poppins"/>
                <a:cs typeface="Poppins"/>
                <a:sym typeface="Poppins"/>
              </a:rPr>
              <a:t>✅ Credit Cards, Miles &amp; Other Savings</a:t>
            </a:r>
          </a:p>
          <a:p>
            <a:pPr algn="just" marL="0" indent="0" lvl="0">
              <a:lnSpc>
                <a:spcPts val="2495"/>
              </a:lnSpc>
            </a:pPr>
            <a:r>
              <a:rPr lang="en-US" sz="2189">
                <a:solidFill>
                  <a:srgbClr val="1C74BB"/>
                </a:solidFill>
                <a:latin typeface="Poppins"/>
                <a:ea typeface="Poppins"/>
                <a:cs typeface="Poppins"/>
                <a:sym typeface="Poppins"/>
              </a:rPr>
              <a:t>• Earn miles through American Airlines AAdvantage program</a:t>
            </a:r>
          </a:p>
          <a:p>
            <a:pPr algn="just" marL="0" indent="0" lvl="0">
              <a:lnSpc>
                <a:spcPts val="2495"/>
              </a:lnSpc>
            </a:pPr>
            <a:r>
              <a:rPr lang="en-US" sz="2189">
                <a:solidFill>
                  <a:srgbClr val="1C74BB"/>
                </a:solidFill>
                <a:latin typeface="Poppins"/>
                <a:ea typeface="Poppins"/>
                <a:cs typeface="Poppins"/>
                <a:sym typeface="Poppins"/>
              </a:rPr>
              <a:t>• Use travel credit cards for rewards and cashback on flights</a:t>
            </a:r>
          </a:p>
          <a:p>
            <a:pPr algn="just" marL="0" indent="0" lvl="0">
              <a:lnSpc>
                <a:spcPts val="2495"/>
              </a:lnSpc>
            </a:pPr>
            <a:r>
              <a:rPr lang="en-US" sz="2189">
                <a:solidFill>
                  <a:srgbClr val="1C74BB"/>
                </a:solidFill>
                <a:latin typeface="Poppins"/>
                <a:ea typeface="Poppins"/>
                <a:cs typeface="Poppins"/>
                <a:sym typeface="Poppins"/>
              </a:rPr>
              <a:t>• Group bookings and seasonal sales offer additional deals</a:t>
            </a:r>
          </a:p>
          <a:p>
            <a:pPr algn="just" marL="0" indent="0" lvl="0">
              <a:lnSpc>
                <a:spcPts val="2495"/>
              </a:lnSpc>
            </a:pPr>
            <a:r>
              <a:rPr lang="en-US" sz="2189">
                <a:solidFill>
                  <a:srgbClr val="1C74BB"/>
                </a:solidFill>
                <a:latin typeface="Poppins"/>
                <a:ea typeface="Poppins"/>
                <a:cs typeface="Poppins"/>
                <a:sym typeface="Poppins"/>
              </a:rPr>
              <a:t>• Pro: Widely accessible; Con: Requires planning ahead</a:t>
            </a:r>
          </a:p>
        </p:txBody>
      </p:sp>
      <p:sp>
        <p:nvSpPr>
          <p:cNvPr name="Freeform 17" id="17"/>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5"/>
            <a:stretch>
              <a:fillRect l="-4397" t="-11539" r="-10469" b="-14962"/>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Freeform 2" id="2"/>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5390" y="8128033"/>
            <a:ext cx="1566543" cy="156654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7" id="7"/>
          <p:cNvGrpSpPr/>
          <p:nvPr/>
        </p:nvGrpSpPr>
        <p:grpSpPr>
          <a:xfrm rot="0">
            <a:off x="2764456" y="9205812"/>
            <a:ext cx="11234139" cy="52488"/>
            <a:chOff x="0" y="0"/>
            <a:chExt cx="635000" cy="2967"/>
          </a:xfrm>
        </p:grpSpPr>
        <p:sp>
          <p:nvSpPr>
            <p:cNvPr name="Freeform 8" id="8"/>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9" id="9"/>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a:grpSpLocks noChangeAspect="true"/>
          </p:cNvGrpSpPr>
          <p:nvPr/>
        </p:nvGrpSpPr>
        <p:grpSpPr>
          <a:xfrm rot="0">
            <a:off x="11370551" y="2482366"/>
            <a:ext cx="5256086" cy="7212211"/>
            <a:chOff x="0" y="0"/>
            <a:chExt cx="4589780" cy="6297930"/>
          </a:xfrm>
        </p:grpSpPr>
        <p:sp>
          <p:nvSpPr>
            <p:cNvPr name="Freeform 11" id="11"/>
            <p:cNvSpPr/>
            <p:nvPr/>
          </p:nvSpPr>
          <p:spPr>
            <a:xfrm flipH="false" flipV="false" rot="0">
              <a:off x="0" y="0"/>
              <a:ext cx="4591050" cy="6297930"/>
            </a:xfrm>
            <a:custGeom>
              <a:avLst/>
              <a:gdLst/>
              <a:ahLst/>
              <a:cxnLst/>
              <a:rect r="r" b="b" t="t" l="l"/>
              <a:pathLst>
                <a:path h="6297930" w="459105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60A5DD"/>
            </a:solidFill>
          </p:spPr>
        </p:sp>
        <p:sp>
          <p:nvSpPr>
            <p:cNvPr name="Freeform 12" id="12"/>
            <p:cNvSpPr/>
            <p:nvPr/>
          </p:nvSpPr>
          <p:spPr>
            <a:xfrm flipH="false" flipV="false" rot="0">
              <a:off x="118110" y="4533900"/>
              <a:ext cx="1645920" cy="1645920"/>
            </a:xfrm>
            <a:custGeom>
              <a:avLst/>
              <a:gdLst/>
              <a:ahLst/>
              <a:cxnLst/>
              <a:rect r="r" b="b" t="t" l="l"/>
              <a:pathLst>
                <a:path h="1645920" w="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4"/>
              <a:stretch>
                <a:fillRect l="0" t="0" r="0" b="0"/>
              </a:stretch>
            </a:blipFill>
          </p:spPr>
        </p:sp>
        <p:sp>
          <p:nvSpPr>
            <p:cNvPr name="Freeform 13" id="13"/>
            <p:cNvSpPr/>
            <p:nvPr/>
          </p:nvSpPr>
          <p:spPr>
            <a:xfrm flipH="false" flipV="false" rot="0">
              <a:off x="118110" y="118110"/>
              <a:ext cx="1645920" cy="1644650"/>
            </a:xfrm>
            <a:custGeom>
              <a:avLst/>
              <a:gdLst/>
              <a:ahLst/>
              <a:cxnLst/>
              <a:rect r="r" b="b" t="t" l="l"/>
              <a:pathLst>
                <a:path h="1644650" w="164592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5"/>
              <a:stretch>
                <a:fillRect l="0" t="-38" r="0" b="-38"/>
              </a:stretch>
            </a:blipFill>
          </p:spPr>
        </p:sp>
        <p:sp>
          <p:nvSpPr>
            <p:cNvPr name="Freeform 14" id="14"/>
            <p:cNvSpPr/>
            <p:nvPr/>
          </p:nvSpPr>
          <p:spPr>
            <a:xfrm flipH="false" flipV="false" rot="0">
              <a:off x="1826260" y="1827530"/>
              <a:ext cx="2644140" cy="2644140"/>
            </a:xfrm>
            <a:custGeom>
              <a:avLst/>
              <a:gdLst/>
              <a:ahLst/>
              <a:cxnLst/>
              <a:rect r="r" b="b" t="t" l="l"/>
              <a:pathLst>
                <a:path h="2644140" w="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6"/>
              <a:stretch>
                <a:fillRect l="0" t="0" r="0" b="0"/>
              </a:stretch>
            </a:blipFill>
          </p:spPr>
        </p:sp>
      </p:grpSp>
      <p:sp>
        <p:nvSpPr>
          <p:cNvPr name="TextBox 15" id="15"/>
          <p:cNvSpPr txBox="true"/>
          <p:nvPr/>
        </p:nvSpPr>
        <p:spPr>
          <a:xfrm rot="0">
            <a:off x="2764456" y="2388308"/>
            <a:ext cx="13073588" cy="1153438"/>
          </a:xfrm>
          <a:prstGeom prst="rect">
            <a:avLst/>
          </a:prstGeom>
        </p:spPr>
        <p:txBody>
          <a:bodyPr anchor="t" rtlCol="false" tIns="0" lIns="0" bIns="0" rIns="0">
            <a:spAutoFit/>
          </a:bodyPr>
          <a:lstStyle/>
          <a:p>
            <a:pPr algn="l" marL="0" indent="0" lvl="0">
              <a:lnSpc>
                <a:spcPts val="7967"/>
              </a:lnSpc>
            </a:pPr>
            <a:r>
              <a:rPr lang="en-US" b="true" sz="8386">
                <a:solidFill>
                  <a:srgbClr val="1C74BB"/>
                </a:solidFill>
                <a:latin typeface="Poppins Bold"/>
                <a:ea typeface="Poppins Bold"/>
                <a:cs typeface="Poppins Bold"/>
                <a:sym typeface="Poppins Bold"/>
              </a:rPr>
              <a:t>SUMMARY &amp; NEXT STEPS</a:t>
            </a:r>
          </a:p>
        </p:txBody>
      </p:sp>
      <p:sp>
        <p:nvSpPr>
          <p:cNvPr name="TextBox 16" id="16"/>
          <p:cNvSpPr txBox="true"/>
          <p:nvPr/>
        </p:nvSpPr>
        <p:spPr>
          <a:xfrm rot="0">
            <a:off x="2764456" y="4000406"/>
            <a:ext cx="8072918" cy="1896015"/>
          </a:xfrm>
          <a:prstGeom prst="rect">
            <a:avLst/>
          </a:prstGeom>
        </p:spPr>
        <p:txBody>
          <a:bodyPr anchor="t" rtlCol="false" tIns="0" lIns="0" bIns="0" rIns="0">
            <a:spAutoFit/>
          </a:bodyPr>
          <a:lstStyle/>
          <a:p>
            <a:pPr algn="just" marL="0" indent="0" lvl="0">
              <a:lnSpc>
                <a:spcPts val="2930"/>
              </a:lnSpc>
            </a:pPr>
            <a:r>
              <a:rPr lang="en-US" sz="2570">
                <a:solidFill>
                  <a:srgbClr val="1C74BB"/>
                </a:solidFill>
                <a:latin typeface="Poppins"/>
                <a:ea typeface="Poppins"/>
                <a:cs typeface="Poppins"/>
                <a:sym typeface="Poppins"/>
              </a:rPr>
              <a:t>American Airlines has no direct student discount, but savings are possible through trusted partners like StudentUniverse and UNiDAYS. Always verify promo codes for 2026 via official student travel portals and newsletters to avoid scams.</a:t>
            </a:r>
          </a:p>
        </p:txBody>
      </p:sp>
      <p:sp>
        <p:nvSpPr>
          <p:cNvPr name="TextBox 17" id="17"/>
          <p:cNvSpPr txBox="true"/>
          <p:nvPr/>
        </p:nvSpPr>
        <p:spPr>
          <a:xfrm rot="0">
            <a:off x="1210522" y="8319572"/>
            <a:ext cx="1071411" cy="1277876"/>
          </a:xfrm>
          <a:prstGeom prst="rect">
            <a:avLst/>
          </a:prstGeom>
        </p:spPr>
        <p:txBody>
          <a:bodyPr anchor="t" rtlCol="false" tIns="0" lIns="0" bIns="0" rIns="0">
            <a:spAutoFit/>
          </a:bodyPr>
          <a:lstStyle/>
          <a:p>
            <a:pPr algn="l" marL="0" indent="0" lvl="0">
              <a:lnSpc>
                <a:spcPts val="8803"/>
              </a:lnSpc>
            </a:pPr>
            <a:r>
              <a:rPr lang="en-US" b="true" sz="9266">
                <a:solidFill>
                  <a:srgbClr val="1C74BB"/>
                </a:solidFill>
                <a:latin typeface="Poppins Bold"/>
                <a:ea typeface="Poppins Bold"/>
                <a:cs typeface="Poppins Bold"/>
                <a:sym typeface="Poppins Bold"/>
              </a:rPr>
              <a:t>7</a:t>
            </a:r>
          </a:p>
        </p:txBody>
      </p:sp>
      <p:sp>
        <p:nvSpPr>
          <p:cNvPr name="TextBox 18" id="18"/>
          <p:cNvSpPr txBox="true"/>
          <p:nvPr/>
        </p:nvSpPr>
        <p:spPr>
          <a:xfrm rot="0">
            <a:off x="2789784" y="6411755"/>
            <a:ext cx="8072918" cy="1896015"/>
          </a:xfrm>
          <a:prstGeom prst="rect">
            <a:avLst/>
          </a:prstGeom>
        </p:spPr>
        <p:txBody>
          <a:bodyPr anchor="t" rtlCol="false" tIns="0" lIns="0" bIns="0" rIns="0">
            <a:spAutoFit/>
          </a:bodyPr>
          <a:lstStyle/>
          <a:p>
            <a:pPr algn="just" marL="0" indent="0" lvl="0">
              <a:lnSpc>
                <a:spcPts val="2930"/>
              </a:lnSpc>
            </a:pPr>
            <a:r>
              <a:rPr lang="en-US" sz="2570">
                <a:solidFill>
                  <a:srgbClr val="1C74BB"/>
                </a:solidFill>
                <a:latin typeface="Poppins"/>
                <a:ea typeface="Poppins"/>
                <a:cs typeface="Poppins"/>
                <a:sym typeface="Poppins"/>
              </a:rPr>
              <a:t>Combine </a:t>
            </a:r>
            <a:r>
              <a:rPr lang="en-US" sz="2570" u="sng">
                <a:solidFill>
                  <a:srgbClr val="1C74BB"/>
                </a:solidFill>
                <a:latin typeface="Poppins"/>
                <a:ea typeface="Poppins"/>
                <a:cs typeface="Poppins"/>
                <a:sym typeface="Poppins"/>
                <a:hlinkClick r:id="rId7" tooltip="https://miacarter671.wixsite.com/flyroutehub/post/american-airlines-student-discount-promo-code-2026"/>
              </a:rPr>
              <a:t>American student discount programs</a:t>
            </a:r>
            <a:r>
              <a:rPr lang="en-US" sz="2570">
                <a:solidFill>
                  <a:srgbClr val="1C74BB"/>
                </a:solidFill>
                <a:latin typeface="Poppins"/>
                <a:ea typeface="Poppins"/>
                <a:cs typeface="Poppins"/>
                <a:sym typeface="Poppins"/>
              </a:rPr>
              <a:t> with smart travel habits — book early, stay flexible on dates, and compare platforms. Start searching now and stay informed to get the best deals on American Airlines flights!</a:t>
            </a:r>
          </a:p>
        </p:txBody>
      </p:sp>
      <p:sp>
        <p:nvSpPr>
          <p:cNvPr name="Freeform 19" id="19"/>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8"/>
            <a:stretch>
              <a:fillRect l="-4397" t="-11539" r="-10469" b="-14962"/>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8F6FF"/>
        </a:solidFill>
      </p:bgPr>
    </p:bg>
    <p:spTree>
      <p:nvGrpSpPr>
        <p:cNvPr id="1" name=""/>
        <p:cNvGrpSpPr/>
        <p:nvPr/>
      </p:nvGrpSpPr>
      <p:grpSpPr>
        <a:xfrm>
          <a:off x="0" y="0"/>
          <a:ext cx="0" cy="0"/>
          <a:chOff x="0" y="0"/>
          <a:chExt cx="0" cy="0"/>
        </a:xfrm>
      </p:grpSpPr>
      <p:sp>
        <p:nvSpPr>
          <p:cNvPr name="Freeform 2" id="2"/>
          <p:cNvSpPr/>
          <p:nvPr/>
        </p:nvSpPr>
        <p:spPr>
          <a:xfrm flipH="false" flipV="false" rot="-3855666">
            <a:off x="15046734" y="6345056"/>
            <a:ext cx="5662001" cy="5721512"/>
          </a:xfrm>
          <a:custGeom>
            <a:avLst/>
            <a:gdLst/>
            <a:ahLst/>
            <a:cxnLst/>
            <a:rect r="r" b="b" t="t" l="l"/>
            <a:pathLst>
              <a:path h="5721512" w="5662001">
                <a:moveTo>
                  <a:pt x="0" y="0"/>
                </a:moveTo>
                <a:lnTo>
                  <a:pt x="5662001" y="0"/>
                </a:lnTo>
                <a:lnTo>
                  <a:pt x="5662001"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1374">
            <a:off x="-1084773" y="-3327728"/>
            <a:ext cx="5662001" cy="5721512"/>
          </a:xfrm>
          <a:custGeom>
            <a:avLst/>
            <a:gdLst/>
            <a:ahLst/>
            <a:cxnLst/>
            <a:rect r="r" b="b" t="t" l="l"/>
            <a:pathLst>
              <a:path h="5721512" w="5662001">
                <a:moveTo>
                  <a:pt x="0" y="0"/>
                </a:moveTo>
                <a:lnTo>
                  <a:pt x="5662002" y="0"/>
                </a:lnTo>
                <a:lnTo>
                  <a:pt x="5662002" y="5721512"/>
                </a:lnTo>
                <a:lnTo>
                  <a:pt x="0" y="5721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15390" y="8128033"/>
            <a:ext cx="1566543" cy="156654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D8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7" id="7"/>
          <p:cNvGrpSpPr/>
          <p:nvPr/>
        </p:nvGrpSpPr>
        <p:grpSpPr>
          <a:xfrm rot="0">
            <a:off x="2764456" y="9205812"/>
            <a:ext cx="11234139" cy="52488"/>
            <a:chOff x="0" y="0"/>
            <a:chExt cx="635000" cy="2967"/>
          </a:xfrm>
        </p:grpSpPr>
        <p:sp>
          <p:nvSpPr>
            <p:cNvPr name="Freeform 8" id="8"/>
            <p:cNvSpPr/>
            <p:nvPr/>
          </p:nvSpPr>
          <p:spPr>
            <a:xfrm flipH="false" flipV="false" rot="0">
              <a:off x="0" y="0"/>
              <a:ext cx="635000" cy="2967"/>
            </a:xfrm>
            <a:custGeom>
              <a:avLst/>
              <a:gdLst/>
              <a:ahLst/>
              <a:cxnLst/>
              <a:rect r="r" b="b" t="t" l="l"/>
              <a:pathLst>
                <a:path h="2967" w="635000">
                  <a:moveTo>
                    <a:pt x="0" y="0"/>
                  </a:moveTo>
                  <a:lnTo>
                    <a:pt x="635000" y="0"/>
                  </a:lnTo>
                  <a:lnTo>
                    <a:pt x="635000" y="2967"/>
                  </a:lnTo>
                  <a:lnTo>
                    <a:pt x="0" y="2967"/>
                  </a:lnTo>
                  <a:close/>
                </a:path>
              </a:pathLst>
            </a:custGeom>
            <a:solidFill>
              <a:srgbClr val="81C1F4"/>
            </a:solidFill>
          </p:spPr>
        </p:sp>
        <p:sp>
          <p:nvSpPr>
            <p:cNvPr name="TextBox 9" id="9"/>
            <p:cNvSpPr txBox="true"/>
            <p:nvPr/>
          </p:nvSpPr>
          <p:spPr>
            <a:xfrm>
              <a:off x="0" y="-38100"/>
              <a:ext cx="635000" cy="41067"/>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a:grpSpLocks noChangeAspect="true"/>
          </p:cNvGrpSpPr>
          <p:nvPr/>
        </p:nvGrpSpPr>
        <p:grpSpPr>
          <a:xfrm rot="0">
            <a:off x="11370551" y="2482366"/>
            <a:ext cx="5256086" cy="7212211"/>
            <a:chOff x="0" y="0"/>
            <a:chExt cx="4589780" cy="6297930"/>
          </a:xfrm>
        </p:grpSpPr>
        <p:sp>
          <p:nvSpPr>
            <p:cNvPr name="Freeform 11" id="11"/>
            <p:cNvSpPr/>
            <p:nvPr/>
          </p:nvSpPr>
          <p:spPr>
            <a:xfrm flipH="false" flipV="false" rot="0">
              <a:off x="0" y="0"/>
              <a:ext cx="4591050" cy="6297930"/>
            </a:xfrm>
            <a:custGeom>
              <a:avLst/>
              <a:gdLst/>
              <a:ahLst/>
              <a:cxnLst/>
              <a:rect r="r" b="b" t="t" l="l"/>
              <a:pathLst>
                <a:path h="6297930" w="459105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60A5DD"/>
            </a:solidFill>
          </p:spPr>
        </p:sp>
        <p:sp>
          <p:nvSpPr>
            <p:cNvPr name="Freeform 12" id="12"/>
            <p:cNvSpPr/>
            <p:nvPr/>
          </p:nvSpPr>
          <p:spPr>
            <a:xfrm flipH="false" flipV="false" rot="0">
              <a:off x="118110" y="4533900"/>
              <a:ext cx="1645920" cy="1645920"/>
            </a:xfrm>
            <a:custGeom>
              <a:avLst/>
              <a:gdLst/>
              <a:ahLst/>
              <a:cxnLst/>
              <a:rect r="r" b="b" t="t" l="l"/>
              <a:pathLst>
                <a:path h="1645920" w="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4"/>
              <a:stretch>
                <a:fillRect l="-29840" t="0" r="-29840" b="0"/>
              </a:stretch>
            </a:blipFill>
          </p:spPr>
        </p:sp>
        <p:sp>
          <p:nvSpPr>
            <p:cNvPr name="Freeform 13" id="13"/>
            <p:cNvSpPr/>
            <p:nvPr/>
          </p:nvSpPr>
          <p:spPr>
            <a:xfrm flipH="false" flipV="false" rot="0">
              <a:off x="118110" y="118110"/>
              <a:ext cx="1645920" cy="1644650"/>
            </a:xfrm>
            <a:custGeom>
              <a:avLst/>
              <a:gdLst/>
              <a:ahLst/>
              <a:cxnLst/>
              <a:rect r="r" b="b" t="t" l="l"/>
              <a:pathLst>
                <a:path h="1644650" w="164592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5"/>
              <a:stretch>
                <a:fillRect l="-24988" t="0" r="-24988" b="0"/>
              </a:stretch>
            </a:blipFill>
          </p:spPr>
        </p:sp>
        <p:sp>
          <p:nvSpPr>
            <p:cNvPr name="Freeform 14" id="14"/>
            <p:cNvSpPr/>
            <p:nvPr/>
          </p:nvSpPr>
          <p:spPr>
            <a:xfrm flipH="false" flipV="false" rot="0">
              <a:off x="1826260" y="1827530"/>
              <a:ext cx="2644140" cy="2644140"/>
            </a:xfrm>
            <a:custGeom>
              <a:avLst/>
              <a:gdLst/>
              <a:ahLst/>
              <a:cxnLst/>
              <a:rect r="r" b="b" t="t" l="l"/>
              <a:pathLst>
                <a:path h="2644140" w="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6"/>
              <a:stretch>
                <a:fillRect l="-25046" t="0" r="-25046" b="0"/>
              </a:stretch>
            </a:blipFill>
          </p:spPr>
        </p:sp>
      </p:grpSp>
      <p:sp>
        <p:nvSpPr>
          <p:cNvPr name="Freeform 15" id="15"/>
          <p:cNvSpPr/>
          <p:nvPr/>
        </p:nvSpPr>
        <p:spPr>
          <a:xfrm flipH="false" flipV="false" rot="0">
            <a:off x="14482" y="0"/>
            <a:ext cx="2392080" cy="911590"/>
          </a:xfrm>
          <a:custGeom>
            <a:avLst/>
            <a:gdLst/>
            <a:ahLst/>
            <a:cxnLst/>
            <a:rect r="r" b="b" t="t" l="l"/>
            <a:pathLst>
              <a:path h="911590" w="2392080">
                <a:moveTo>
                  <a:pt x="0" y="0"/>
                </a:moveTo>
                <a:lnTo>
                  <a:pt x="2392081" y="0"/>
                </a:lnTo>
                <a:lnTo>
                  <a:pt x="2392081" y="911590"/>
                </a:lnTo>
                <a:lnTo>
                  <a:pt x="0" y="911590"/>
                </a:lnTo>
                <a:lnTo>
                  <a:pt x="0" y="0"/>
                </a:lnTo>
                <a:close/>
              </a:path>
            </a:pathLst>
          </a:custGeom>
          <a:blipFill>
            <a:blip r:embed="rId7"/>
            <a:stretch>
              <a:fillRect l="-4397" t="-11539" r="-10469" b="-14962"/>
            </a:stretch>
          </a:blipFill>
        </p:spPr>
      </p:sp>
      <p:sp>
        <p:nvSpPr>
          <p:cNvPr name="TextBox 16" id="16"/>
          <p:cNvSpPr txBox="true"/>
          <p:nvPr/>
        </p:nvSpPr>
        <p:spPr>
          <a:xfrm rot="0">
            <a:off x="2764456" y="2388308"/>
            <a:ext cx="13073588" cy="1153438"/>
          </a:xfrm>
          <a:prstGeom prst="rect">
            <a:avLst/>
          </a:prstGeom>
        </p:spPr>
        <p:txBody>
          <a:bodyPr anchor="t" rtlCol="false" tIns="0" lIns="0" bIns="0" rIns="0">
            <a:spAutoFit/>
          </a:bodyPr>
          <a:lstStyle/>
          <a:p>
            <a:pPr algn="l" marL="0" indent="0" lvl="0">
              <a:lnSpc>
                <a:spcPts val="7967"/>
              </a:lnSpc>
            </a:pPr>
            <a:r>
              <a:rPr lang="en-US" b="true" sz="8386">
                <a:solidFill>
                  <a:srgbClr val="1C74BB"/>
                </a:solidFill>
                <a:latin typeface="Poppins Bold"/>
                <a:ea typeface="Poppins Bold"/>
                <a:cs typeface="Poppins Bold"/>
                <a:sym typeface="Poppins Bold"/>
              </a:rPr>
              <a:t>CONTACT US</a:t>
            </a:r>
          </a:p>
        </p:txBody>
      </p:sp>
      <p:sp>
        <p:nvSpPr>
          <p:cNvPr name="TextBox 17" id="17"/>
          <p:cNvSpPr txBox="true"/>
          <p:nvPr/>
        </p:nvSpPr>
        <p:spPr>
          <a:xfrm rot="0">
            <a:off x="2764456" y="3990435"/>
            <a:ext cx="8013877" cy="1687503"/>
          </a:xfrm>
          <a:prstGeom prst="rect">
            <a:avLst/>
          </a:prstGeom>
        </p:spPr>
        <p:txBody>
          <a:bodyPr anchor="t" rtlCol="false" tIns="0" lIns="0" bIns="0" rIns="0">
            <a:spAutoFit/>
          </a:bodyPr>
          <a:lstStyle/>
          <a:p>
            <a:pPr algn="just">
              <a:lnSpc>
                <a:spcPts val="4312"/>
              </a:lnSpc>
            </a:pPr>
            <a:r>
              <a:rPr lang="en-US" sz="3782">
                <a:solidFill>
                  <a:srgbClr val="1C74BB"/>
                </a:solidFill>
                <a:latin typeface="Poppins"/>
                <a:ea typeface="Poppins"/>
                <a:cs typeface="Poppins"/>
                <a:sym typeface="Poppins"/>
              </a:rPr>
              <a:t>Website: </a:t>
            </a:r>
            <a:r>
              <a:rPr lang="en-US" sz="3782" u="sng">
                <a:solidFill>
                  <a:srgbClr val="1C74BB"/>
                </a:solidFill>
                <a:latin typeface="Poppins"/>
                <a:ea typeface="Poppins"/>
                <a:cs typeface="Poppins"/>
                <a:sym typeface="Poppins"/>
                <a:hlinkClick r:id="rId8" tooltip="https://www.airflypolicy.com"/>
              </a:rPr>
              <a:t>www.airflypolicy.com</a:t>
            </a:r>
          </a:p>
          <a:p>
            <a:pPr algn="just">
              <a:lnSpc>
                <a:spcPts val="4312"/>
              </a:lnSpc>
            </a:pPr>
            <a:r>
              <a:rPr lang="en-US" sz="3782">
                <a:solidFill>
                  <a:srgbClr val="1C74BB"/>
                </a:solidFill>
                <a:latin typeface="Poppins"/>
                <a:ea typeface="Poppins"/>
                <a:cs typeface="Poppins"/>
                <a:sym typeface="Poppins"/>
              </a:rPr>
              <a:t>Number: </a:t>
            </a:r>
            <a:r>
              <a:rPr lang="en-US" sz="3782" u="sng">
                <a:solidFill>
                  <a:srgbClr val="1C74BB"/>
                </a:solidFill>
                <a:latin typeface="Poppins"/>
                <a:ea typeface="Poppins"/>
                <a:cs typeface="Poppins"/>
                <a:sym typeface="Poppins"/>
                <a:hlinkClick r:id="rId9" tooltip="tel:+1-888-212-0809"/>
              </a:rPr>
              <a:t>+1-888-212-0809</a:t>
            </a:r>
          </a:p>
          <a:p>
            <a:pPr algn="just" marL="0" indent="0" lvl="0">
              <a:lnSpc>
                <a:spcPts val="4312"/>
              </a:lnSpc>
            </a:pPr>
            <a:r>
              <a:rPr lang="en-US" sz="3782">
                <a:solidFill>
                  <a:srgbClr val="1C74BB"/>
                </a:solidFill>
                <a:latin typeface="Poppins"/>
                <a:ea typeface="Poppins"/>
                <a:cs typeface="Poppins"/>
                <a:sym typeface="Poppins"/>
              </a:rPr>
              <a:t>Email-id: </a:t>
            </a:r>
            <a:r>
              <a:rPr lang="en-US" sz="3782">
                <a:solidFill>
                  <a:srgbClr val="1C74BB"/>
                </a:solidFill>
                <a:latin typeface="Poppins"/>
                <a:ea typeface="Poppins"/>
                <a:cs typeface="Poppins"/>
                <a:sym typeface="Poppins"/>
              </a:rPr>
              <a:t>info@airflypolicy.com</a:t>
            </a:r>
          </a:p>
        </p:txBody>
      </p:sp>
      <p:sp>
        <p:nvSpPr>
          <p:cNvPr name="TextBox 18" id="18"/>
          <p:cNvSpPr txBox="true"/>
          <p:nvPr/>
        </p:nvSpPr>
        <p:spPr>
          <a:xfrm rot="0">
            <a:off x="1210522" y="8319572"/>
            <a:ext cx="1071411" cy="1277876"/>
          </a:xfrm>
          <a:prstGeom prst="rect">
            <a:avLst/>
          </a:prstGeom>
        </p:spPr>
        <p:txBody>
          <a:bodyPr anchor="t" rtlCol="false" tIns="0" lIns="0" bIns="0" rIns="0">
            <a:spAutoFit/>
          </a:bodyPr>
          <a:lstStyle/>
          <a:p>
            <a:pPr algn="l" marL="0" indent="0" lvl="0">
              <a:lnSpc>
                <a:spcPts val="8803"/>
              </a:lnSpc>
            </a:pPr>
            <a:r>
              <a:rPr lang="en-US" b="true" sz="9266">
                <a:solidFill>
                  <a:srgbClr val="1C74BB"/>
                </a:solidFill>
                <a:latin typeface="Poppins Bold"/>
                <a:ea typeface="Poppins Bold"/>
                <a:cs typeface="Poppins Bold"/>
                <a:sym typeface="Poppins Bold"/>
              </a:rPr>
              <a:t>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DAHLg5dMU-U</dc:identifier>
  <dcterms:modified xsi:type="dcterms:W3CDTF">2011-08-01T06:04:30Z</dcterms:modified>
  <cp:revision>1</cp:revision>
  <dc:title>Can college students get a American airlines discount on flights?</dc:title>
</cp:coreProperties>
</file>