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4"/>
  </p:notesMasterIdLst>
  <p:sldIdLst>
    <p:sldId id="256" r:id="rId6"/>
    <p:sldId id="257" r:id="rId7"/>
    <p:sldId id="258" r:id="rId8"/>
    <p:sldId id="259" r:id="rId9"/>
    <p:sldId id="260" r:id="rId10"/>
    <p:sldId id="261" r:id="rId11"/>
    <p:sldId id="262" r:id="rId12"/>
    <p:sldId id="263" r:id="rId13"/>
  </p:sldIdLst>
  <p:sldSz cx="18288000" cy="10287000"/>
  <p:notesSz cx="6858000" cy="9144000"/>
  <p:embeddedFontLst>
    <p:embeddedFont>
      <p:font typeface="Roboto Slab" charset="1" panose="00000000000000000000"/>
      <p:regular r:id="rId17"/>
    </p:embeddedFont>
    <p:embeddedFont>
      <p:font typeface="Roboto Bold" charset="1" panose="02000000000000000000"/>
      <p:regular r:id="rId18"/>
    </p:embeddedFont>
    <p:embeddedFont>
      <p:font typeface="Roboto" charset="1" panose="020000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notesMasters/notesMaster1.xml" Type="http://schemas.openxmlformats.org/officeDocument/2006/relationships/notesMaster"/><Relationship Id="rId15" Target="theme/theme2.xml" Type="http://schemas.openxmlformats.org/officeDocument/2006/relationships/theme"/><Relationship Id="rId16" Target="notesSlides/notesSlide1.xml" Type="http://schemas.openxmlformats.org/officeDocument/2006/relationships/note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notesSlides/notesSlide2.xml" Type="http://schemas.openxmlformats.org/officeDocument/2006/relationships/notesSlide"/><Relationship Id="rId21" Target="notesSlides/notesSlide3.xml" Type="http://schemas.openxmlformats.org/officeDocument/2006/relationships/notesSlide"/><Relationship Id="rId22" Target="notesSlides/notesSlide4.xml" Type="http://schemas.openxmlformats.org/officeDocument/2006/relationships/notesSlide"/><Relationship Id="rId23" Target="notesSlides/notesSlide5.xml" Type="http://schemas.openxmlformats.org/officeDocument/2006/relationships/notesSlide"/><Relationship Id="rId24" Target="notesSlides/notesSlide6.xml" Type="http://schemas.openxmlformats.org/officeDocument/2006/relationships/notesSlide"/><Relationship Id="rId25" Target="notesSlides/notesSlide7.xml" Type="http://schemas.openxmlformats.org/officeDocument/2006/relationships/notesSlide"/><Relationship Id="rId26" Target="notesSlides/notesSlide8.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https://speedygo.co.in"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5.jpeg" Type="http://schemas.openxmlformats.org/officeDocument/2006/relationships/image"/><Relationship Id="rId6"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18.png" Type="http://schemas.openxmlformats.org/officeDocument/2006/relationships/image"/><Relationship Id="rId12" Target="../media/image19.svg" Type="http://schemas.openxmlformats.org/officeDocument/2006/relationships/image"/><Relationship Id="rId13" Target="../media/image20.png" Type="http://schemas.openxmlformats.org/officeDocument/2006/relationships/image"/><Relationship Id="rId14" Target="../media/image21.svg" Type="http://schemas.openxmlformats.org/officeDocument/2006/relationships/image"/><Relationship Id="rId15" Target="../media/image2.png" Type="http://schemas.openxmlformats.org/officeDocument/2006/relationships/image"/><Relationship Id="rId2" Target="../notesSlides/notesSlide5.xml" Type="http://schemas.openxmlformats.org/officeDocument/2006/relationships/notesSlide"/><Relationship Id="rId3" Target="../media/image10.png" Type="http://schemas.openxmlformats.org/officeDocument/2006/relationships/image"/><Relationship Id="rId4" Target="../media/image11.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1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jpe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2.png" Type="http://schemas.openxmlformats.org/officeDocument/2006/relationships/image"/><Relationship Id="rId4" Target="../media/image23.svg" Type="http://schemas.openxmlformats.org/officeDocument/2006/relationships/image"/><Relationship Id="rId5"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svg" Type="http://schemas.openxmlformats.org/officeDocument/2006/relationships/image"/><Relationship Id="rId11" Target="../media/image32.png" Type="http://schemas.openxmlformats.org/officeDocument/2006/relationships/image"/><Relationship Id="rId12" Target="../media/image33.svg" Type="http://schemas.openxmlformats.org/officeDocument/2006/relationships/image"/><Relationship Id="rId13" Target="https://speedygo.co.in" TargetMode="External" Type="http://schemas.openxmlformats.org/officeDocument/2006/relationships/hyperlink"/><Relationship Id="rId14" Target="../media/image2.png" Type="http://schemas.openxmlformats.org/officeDocument/2006/relationships/image"/><Relationship Id="rId2" Target="../notesSlides/notesSlide8.xml" Type="http://schemas.openxmlformats.org/officeDocument/2006/relationships/notesSlide"/><Relationship Id="rId3" Target="../media/image24.png" Type="http://schemas.openxmlformats.org/officeDocument/2006/relationships/image"/><Relationship Id="rId4" Target="../media/image25.sv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 Id="rId7" Target="../media/image28.png" Type="http://schemas.openxmlformats.org/officeDocument/2006/relationships/image"/><Relationship Id="rId8" Target="../media/image29.svg" Type="http://schemas.openxmlformats.org/officeDocument/2006/relationships/image"/><Relationship Id="rId9" Target="../media/image3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71B21"/>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202733"/>
            </a:solidFill>
          </p:spPr>
        </p:sp>
      </p:grpSp>
      <p:grpSp>
        <p:nvGrpSpPr>
          <p:cNvPr name="Group 6" id="6"/>
          <p:cNvGrpSpPr/>
          <p:nvPr/>
        </p:nvGrpSpPr>
        <p:grpSpPr>
          <a:xfrm rot="0">
            <a:off x="0" y="0"/>
            <a:ext cx="6863191" cy="10295039"/>
            <a:chOff x="0" y="0"/>
            <a:chExt cx="9150922" cy="13726719"/>
          </a:xfrm>
        </p:grpSpPr>
        <p:sp>
          <p:nvSpPr>
            <p:cNvPr name="Freeform 7" id="7"/>
            <p:cNvSpPr/>
            <p:nvPr/>
          </p:nvSpPr>
          <p:spPr>
            <a:xfrm flipH="false" flipV="false" rot="0">
              <a:off x="0" y="0"/>
              <a:ext cx="9150858" cy="13726668"/>
            </a:xfrm>
            <a:custGeom>
              <a:avLst/>
              <a:gdLst/>
              <a:ahLst/>
              <a:cxnLst/>
              <a:rect r="r" b="b" t="t" l="l"/>
              <a:pathLst>
                <a:path h="13726668" w="9150858">
                  <a:moveTo>
                    <a:pt x="0" y="0"/>
                  </a:moveTo>
                  <a:lnTo>
                    <a:pt x="9150858" y="0"/>
                  </a:lnTo>
                  <a:lnTo>
                    <a:pt x="9150858" y="13726668"/>
                  </a:lnTo>
                  <a:lnTo>
                    <a:pt x="0" y="13726668"/>
                  </a:lnTo>
                  <a:lnTo>
                    <a:pt x="0" y="0"/>
                  </a:lnTo>
                  <a:close/>
                </a:path>
              </a:pathLst>
            </a:custGeom>
            <a:blipFill>
              <a:blip r:embed="rId3"/>
              <a:stretch>
                <a:fillRect l="-3202" t="0" r="-3202" b="0"/>
              </a:stretch>
            </a:blipFill>
          </p:spPr>
        </p:sp>
      </p:grpSp>
      <p:sp>
        <p:nvSpPr>
          <p:cNvPr name="Freeform 8" id="8"/>
          <p:cNvSpPr/>
          <p:nvPr/>
        </p:nvSpPr>
        <p:spPr>
          <a:xfrm flipH="false" flipV="false" rot="0">
            <a:off x="15660824" y="0"/>
            <a:ext cx="2641016" cy="748945"/>
          </a:xfrm>
          <a:custGeom>
            <a:avLst/>
            <a:gdLst/>
            <a:ahLst/>
            <a:cxnLst/>
            <a:rect r="r" b="b" t="t" l="l"/>
            <a:pathLst>
              <a:path h="748945" w="2641016">
                <a:moveTo>
                  <a:pt x="0" y="0"/>
                </a:moveTo>
                <a:lnTo>
                  <a:pt x="2641016" y="0"/>
                </a:lnTo>
                <a:lnTo>
                  <a:pt x="2641016" y="748945"/>
                </a:lnTo>
                <a:lnTo>
                  <a:pt x="0" y="748945"/>
                </a:lnTo>
                <a:lnTo>
                  <a:pt x="0" y="0"/>
                </a:lnTo>
                <a:close/>
              </a:path>
            </a:pathLst>
          </a:custGeom>
          <a:blipFill>
            <a:blip r:embed="rId4"/>
            <a:stretch>
              <a:fillRect l="0" t="0" r="0" b="0"/>
            </a:stretch>
          </a:blipFill>
        </p:spPr>
      </p:sp>
      <p:sp>
        <p:nvSpPr>
          <p:cNvPr name="TextBox 9" id="9"/>
          <p:cNvSpPr txBox="true"/>
          <p:nvPr/>
        </p:nvSpPr>
        <p:spPr>
          <a:xfrm rot="0">
            <a:off x="7856182" y="3137087"/>
            <a:ext cx="9452677" cy="1737791"/>
          </a:xfrm>
          <a:prstGeom prst="rect">
            <a:avLst/>
          </a:prstGeom>
        </p:spPr>
        <p:txBody>
          <a:bodyPr anchor="t" rtlCol="false" tIns="0" lIns="0" bIns="0" rIns="0">
            <a:spAutoFit/>
          </a:bodyPr>
          <a:lstStyle/>
          <a:p>
            <a:pPr algn="l">
              <a:lnSpc>
                <a:spcPts val="6931"/>
              </a:lnSpc>
            </a:pPr>
            <a:r>
              <a:rPr lang="en-US" sz="5554">
                <a:solidFill>
                  <a:srgbClr val="76B9FF"/>
                </a:solidFill>
                <a:latin typeface="Roboto Slab"/>
                <a:ea typeface="Roboto Slab"/>
                <a:cs typeface="Roboto Slab"/>
                <a:sym typeface="Roboto Slab"/>
              </a:rPr>
              <a:t>Sell Two Wheeler Online Fast, Safe &amp; Hassle-Free</a:t>
            </a:r>
          </a:p>
        </p:txBody>
      </p:sp>
      <p:sp>
        <p:nvSpPr>
          <p:cNvPr name="TextBox 10" id="10"/>
          <p:cNvSpPr txBox="true"/>
          <p:nvPr/>
        </p:nvSpPr>
        <p:spPr>
          <a:xfrm rot="0">
            <a:off x="7856182" y="5033439"/>
            <a:ext cx="9452677" cy="452780"/>
          </a:xfrm>
          <a:prstGeom prst="rect">
            <a:avLst/>
          </a:prstGeom>
        </p:spPr>
        <p:txBody>
          <a:bodyPr anchor="t" rtlCol="false" tIns="0" lIns="0" bIns="0" rIns="0">
            <a:spAutoFit/>
          </a:bodyPr>
          <a:lstStyle/>
          <a:p>
            <a:pPr algn="l">
              <a:lnSpc>
                <a:spcPts val="3465"/>
              </a:lnSpc>
            </a:pPr>
            <a:r>
              <a:rPr lang="en-US" sz="2777">
                <a:solidFill>
                  <a:srgbClr val="76B9FF"/>
                </a:solidFill>
                <a:latin typeface="Roboto Slab"/>
                <a:ea typeface="Roboto Slab"/>
                <a:cs typeface="Roboto Slab"/>
                <a:sym typeface="Roboto Slab"/>
              </a:rPr>
              <a:t>Bike Selling with SpeedyGo</a:t>
            </a:r>
          </a:p>
        </p:txBody>
      </p:sp>
      <p:sp>
        <p:nvSpPr>
          <p:cNvPr name="TextBox 11" id="11"/>
          <p:cNvSpPr txBox="true"/>
          <p:nvPr/>
        </p:nvSpPr>
        <p:spPr>
          <a:xfrm rot="0">
            <a:off x="7856182" y="5826033"/>
            <a:ext cx="9452677" cy="852554"/>
          </a:xfrm>
          <a:prstGeom prst="rect">
            <a:avLst/>
          </a:prstGeom>
        </p:spPr>
        <p:txBody>
          <a:bodyPr anchor="t" rtlCol="false" tIns="0" lIns="0" bIns="0" rIns="0">
            <a:spAutoFit/>
          </a:bodyPr>
          <a:lstStyle/>
          <a:p>
            <a:pPr algn="l">
              <a:lnSpc>
                <a:spcPts val="3474"/>
              </a:lnSpc>
            </a:pPr>
            <a:r>
              <a:rPr lang="en-US" sz="2176" b="true">
                <a:solidFill>
                  <a:srgbClr val="D6E5EF"/>
                </a:solidFill>
                <a:latin typeface="Roboto Bold"/>
                <a:ea typeface="Roboto Bold"/>
                <a:cs typeface="Roboto Bold"/>
                <a:sym typeface="Roboto Bold"/>
              </a:rPr>
              <a:t>Website:</a:t>
            </a:r>
            <a:r>
              <a:rPr lang="en-US" sz="2176">
                <a:solidFill>
                  <a:srgbClr val="D6E5EF"/>
                </a:solidFill>
                <a:latin typeface="Roboto"/>
                <a:ea typeface="Roboto"/>
                <a:cs typeface="Roboto"/>
                <a:sym typeface="Roboto"/>
              </a:rPr>
              <a:t> </a:t>
            </a:r>
            <a:r>
              <a:rPr lang="en-US" sz="2176" u="sng">
                <a:solidFill>
                  <a:srgbClr val="D6E5EF"/>
                </a:solidFill>
                <a:latin typeface="Roboto"/>
                <a:ea typeface="Roboto"/>
                <a:cs typeface="Roboto"/>
                <a:sym typeface="Roboto"/>
                <a:hlinkClick r:id="rId5" tooltip="https://speedygo.co.in"/>
              </a:rPr>
              <a:t>SpeedyGo</a:t>
            </a:r>
          </a:p>
          <a:p>
            <a:pPr algn="l">
              <a:lnSpc>
                <a:spcPts val="3474"/>
              </a:lnSpc>
            </a:pPr>
            <a:r>
              <a:rPr lang="en-US" sz="2176" b="true">
                <a:solidFill>
                  <a:srgbClr val="D6E5EF"/>
                </a:solidFill>
                <a:latin typeface="Roboto Bold"/>
                <a:ea typeface="Roboto Bold"/>
                <a:cs typeface="Roboto Bold"/>
                <a:sym typeface="Roboto Bold"/>
              </a:rPr>
              <a:t>Tagline:</a:t>
            </a:r>
            <a:r>
              <a:rPr lang="en-US" sz="2176">
                <a:solidFill>
                  <a:srgbClr val="D6E5EF"/>
                </a:solidFill>
                <a:latin typeface="Roboto"/>
                <a:ea typeface="Roboto"/>
                <a:cs typeface="Roboto"/>
                <a:sym typeface="Roboto"/>
              </a:rPr>
              <a:t> Get the Best Value for Your Used Bike Without the Stress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71B21"/>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202733"/>
            </a:solidFill>
          </p:spPr>
        </p:sp>
      </p:grpSp>
      <p:sp>
        <p:nvSpPr>
          <p:cNvPr name="TextBox 6" id="6"/>
          <p:cNvSpPr txBox="true"/>
          <p:nvPr/>
        </p:nvSpPr>
        <p:spPr>
          <a:xfrm rot="0">
            <a:off x="992991" y="1248470"/>
            <a:ext cx="16315868" cy="905713"/>
          </a:xfrm>
          <a:prstGeom prst="rect">
            <a:avLst/>
          </a:prstGeom>
        </p:spPr>
        <p:txBody>
          <a:bodyPr anchor="t" rtlCol="false" tIns="0" lIns="0" bIns="0" rIns="0">
            <a:spAutoFit/>
          </a:bodyPr>
          <a:lstStyle/>
          <a:p>
            <a:pPr algn="l">
              <a:lnSpc>
                <a:spcPts val="6931"/>
              </a:lnSpc>
            </a:pPr>
            <a:r>
              <a:rPr lang="en-US" sz="5554">
                <a:solidFill>
                  <a:srgbClr val="76B9FF"/>
                </a:solidFill>
                <a:latin typeface="Roboto Slab"/>
                <a:ea typeface="Roboto Slab"/>
                <a:cs typeface="Roboto Slab"/>
                <a:sym typeface="Roboto Slab"/>
              </a:rPr>
              <a:t>Introduction to Online Two-Wheeler Selling</a:t>
            </a:r>
          </a:p>
        </p:txBody>
      </p:sp>
      <p:sp>
        <p:nvSpPr>
          <p:cNvPr name="TextBox 7" id="7"/>
          <p:cNvSpPr txBox="true"/>
          <p:nvPr/>
        </p:nvSpPr>
        <p:spPr>
          <a:xfrm rot="0">
            <a:off x="992991" y="2635939"/>
            <a:ext cx="16315868" cy="2994012"/>
          </a:xfrm>
          <a:prstGeom prst="rect">
            <a:avLst/>
          </a:prstGeom>
        </p:spPr>
        <p:txBody>
          <a:bodyPr anchor="t" rtlCol="false" tIns="0" lIns="0" bIns="0" rIns="0">
            <a:spAutoFit/>
          </a:bodyPr>
          <a:lstStyle/>
          <a:p>
            <a:pPr algn="l">
              <a:lnSpc>
                <a:spcPts val="3474"/>
              </a:lnSpc>
            </a:pPr>
            <a:r>
              <a:rPr lang="en-US" sz="2176">
                <a:solidFill>
                  <a:srgbClr val="D6E5EF"/>
                </a:solidFill>
                <a:latin typeface="Roboto"/>
                <a:ea typeface="Roboto"/>
                <a:cs typeface="Roboto"/>
                <a:sym typeface="Roboto"/>
              </a:rPr>
              <a:t>Selling a used bike or scooter has changed significantly in recent years. Traditional selling methods often involve multiple buyers, endless negotiations, paperwork challenges, and long waiting periods.</a:t>
            </a:r>
          </a:p>
          <a:p>
            <a:pPr algn="l">
              <a:lnSpc>
                <a:spcPts val="3474"/>
              </a:lnSpc>
            </a:pPr>
            <a:r>
              <a:rPr lang="en-US" sz="2176">
                <a:solidFill>
                  <a:srgbClr val="D6E5EF"/>
                </a:solidFill>
                <a:latin typeface="Roboto"/>
                <a:ea typeface="Roboto"/>
                <a:cs typeface="Roboto"/>
                <a:sym typeface="Roboto"/>
              </a:rPr>
              <a:t>Today, online platforms make it easier to sell two wheeler online with transparency, convenience, and faster transactions. Sellers can receive instant price estimates, schedule inspections, and complete the sale from the comfort of their homes.</a:t>
            </a:r>
          </a:p>
          <a:p>
            <a:pPr algn="l">
              <a:lnSpc>
                <a:spcPts val="3474"/>
              </a:lnSpc>
            </a:pPr>
            <a:r>
              <a:rPr lang="en-US" sz="2176">
                <a:solidFill>
                  <a:srgbClr val="D6E5EF"/>
                </a:solidFill>
                <a:latin typeface="Roboto"/>
                <a:ea typeface="Roboto"/>
                <a:cs typeface="Roboto"/>
                <a:sym typeface="Roboto"/>
              </a:rPr>
              <a:t>Benefits include:</a:t>
            </a:r>
          </a:p>
        </p:txBody>
      </p:sp>
      <p:grpSp>
        <p:nvGrpSpPr>
          <p:cNvPr name="Group 8" id="8"/>
          <p:cNvGrpSpPr/>
          <p:nvPr/>
        </p:nvGrpSpPr>
        <p:grpSpPr>
          <a:xfrm rot="0">
            <a:off x="992991" y="5949144"/>
            <a:ext cx="5249418" cy="1010736"/>
            <a:chOff x="0" y="0"/>
            <a:chExt cx="6999224" cy="1347648"/>
          </a:xfrm>
        </p:grpSpPr>
        <p:sp>
          <p:nvSpPr>
            <p:cNvPr name="Freeform 9" id="9"/>
            <p:cNvSpPr/>
            <p:nvPr/>
          </p:nvSpPr>
          <p:spPr>
            <a:xfrm flipH="false" flipV="false" rot="0">
              <a:off x="0" y="0"/>
              <a:ext cx="6999224" cy="1347724"/>
            </a:xfrm>
            <a:custGeom>
              <a:avLst/>
              <a:gdLst/>
              <a:ahLst/>
              <a:cxnLst/>
              <a:rect r="r" b="b" t="t" l="l"/>
              <a:pathLst>
                <a:path h="1347724" w="6999224">
                  <a:moveTo>
                    <a:pt x="0" y="56769"/>
                  </a:moveTo>
                  <a:cubicBezTo>
                    <a:pt x="0" y="25400"/>
                    <a:pt x="25400" y="0"/>
                    <a:pt x="56769" y="0"/>
                  </a:cubicBezTo>
                  <a:lnTo>
                    <a:pt x="6942455" y="0"/>
                  </a:lnTo>
                  <a:cubicBezTo>
                    <a:pt x="6973824" y="0"/>
                    <a:pt x="6999224" y="25400"/>
                    <a:pt x="6999224" y="56769"/>
                  </a:cubicBezTo>
                  <a:lnTo>
                    <a:pt x="6999224" y="1290955"/>
                  </a:lnTo>
                  <a:cubicBezTo>
                    <a:pt x="6999224" y="1322324"/>
                    <a:pt x="6973824" y="1347724"/>
                    <a:pt x="6942455" y="1347724"/>
                  </a:cubicBezTo>
                  <a:lnTo>
                    <a:pt x="56769" y="1347724"/>
                  </a:lnTo>
                  <a:cubicBezTo>
                    <a:pt x="25400" y="1347724"/>
                    <a:pt x="0" y="1322324"/>
                    <a:pt x="0" y="1290955"/>
                  </a:cubicBezTo>
                  <a:close/>
                </a:path>
              </a:pathLst>
            </a:custGeom>
            <a:solidFill>
              <a:srgbClr val="3F4652"/>
            </a:solidFill>
          </p:spPr>
        </p:sp>
      </p:grpSp>
      <p:sp>
        <p:nvSpPr>
          <p:cNvPr name="TextBox 10" id="10"/>
          <p:cNvSpPr txBox="true"/>
          <p:nvPr/>
        </p:nvSpPr>
        <p:spPr>
          <a:xfrm rot="0">
            <a:off x="1276721" y="6223359"/>
            <a:ext cx="4681957"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Faster selling process</a:t>
            </a:r>
          </a:p>
        </p:txBody>
      </p:sp>
      <p:grpSp>
        <p:nvGrpSpPr>
          <p:cNvPr name="Group 11" id="11"/>
          <p:cNvGrpSpPr/>
          <p:nvPr/>
        </p:nvGrpSpPr>
        <p:grpSpPr>
          <a:xfrm rot="0">
            <a:off x="6526139" y="5949144"/>
            <a:ext cx="5249418" cy="1010736"/>
            <a:chOff x="0" y="0"/>
            <a:chExt cx="6999224" cy="1347648"/>
          </a:xfrm>
        </p:grpSpPr>
        <p:sp>
          <p:nvSpPr>
            <p:cNvPr name="Freeform 12" id="12"/>
            <p:cNvSpPr/>
            <p:nvPr/>
          </p:nvSpPr>
          <p:spPr>
            <a:xfrm flipH="false" flipV="false" rot="0">
              <a:off x="0" y="0"/>
              <a:ext cx="6999224" cy="1347724"/>
            </a:xfrm>
            <a:custGeom>
              <a:avLst/>
              <a:gdLst/>
              <a:ahLst/>
              <a:cxnLst/>
              <a:rect r="r" b="b" t="t" l="l"/>
              <a:pathLst>
                <a:path h="1347724" w="6999224">
                  <a:moveTo>
                    <a:pt x="0" y="56769"/>
                  </a:moveTo>
                  <a:cubicBezTo>
                    <a:pt x="0" y="25400"/>
                    <a:pt x="25400" y="0"/>
                    <a:pt x="56769" y="0"/>
                  </a:cubicBezTo>
                  <a:lnTo>
                    <a:pt x="6942455" y="0"/>
                  </a:lnTo>
                  <a:cubicBezTo>
                    <a:pt x="6973824" y="0"/>
                    <a:pt x="6999224" y="25400"/>
                    <a:pt x="6999224" y="56769"/>
                  </a:cubicBezTo>
                  <a:lnTo>
                    <a:pt x="6999224" y="1290955"/>
                  </a:lnTo>
                  <a:cubicBezTo>
                    <a:pt x="6999224" y="1322324"/>
                    <a:pt x="6973824" y="1347724"/>
                    <a:pt x="6942455" y="1347724"/>
                  </a:cubicBezTo>
                  <a:lnTo>
                    <a:pt x="56769" y="1347724"/>
                  </a:lnTo>
                  <a:cubicBezTo>
                    <a:pt x="25400" y="1347724"/>
                    <a:pt x="0" y="1322324"/>
                    <a:pt x="0" y="1290955"/>
                  </a:cubicBezTo>
                  <a:close/>
                </a:path>
              </a:pathLst>
            </a:custGeom>
            <a:solidFill>
              <a:srgbClr val="3F4652"/>
            </a:solidFill>
          </p:spPr>
        </p:sp>
      </p:grpSp>
      <p:sp>
        <p:nvSpPr>
          <p:cNvPr name="TextBox 13" id="13"/>
          <p:cNvSpPr txBox="true"/>
          <p:nvPr/>
        </p:nvSpPr>
        <p:spPr>
          <a:xfrm rot="0">
            <a:off x="6809870" y="6223359"/>
            <a:ext cx="4681957"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Better market reach</a:t>
            </a:r>
          </a:p>
        </p:txBody>
      </p:sp>
      <p:grpSp>
        <p:nvGrpSpPr>
          <p:cNvPr name="Group 14" id="14"/>
          <p:cNvGrpSpPr/>
          <p:nvPr/>
        </p:nvGrpSpPr>
        <p:grpSpPr>
          <a:xfrm rot="0">
            <a:off x="12059288" y="5949144"/>
            <a:ext cx="5249418" cy="1010736"/>
            <a:chOff x="0" y="0"/>
            <a:chExt cx="6999224" cy="1347648"/>
          </a:xfrm>
        </p:grpSpPr>
        <p:sp>
          <p:nvSpPr>
            <p:cNvPr name="Freeform 15" id="15"/>
            <p:cNvSpPr/>
            <p:nvPr/>
          </p:nvSpPr>
          <p:spPr>
            <a:xfrm flipH="false" flipV="false" rot="0">
              <a:off x="0" y="0"/>
              <a:ext cx="6999224" cy="1347724"/>
            </a:xfrm>
            <a:custGeom>
              <a:avLst/>
              <a:gdLst/>
              <a:ahLst/>
              <a:cxnLst/>
              <a:rect r="r" b="b" t="t" l="l"/>
              <a:pathLst>
                <a:path h="1347724" w="6999224">
                  <a:moveTo>
                    <a:pt x="0" y="56769"/>
                  </a:moveTo>
                  <a:cubicBezTo>
                    <a:pt x="0" y="25400"/>
                    <a:pt x="25400" y="0"/>
                    <a:pt x="56769" y="0"/>
                  </a:cubicBezTo>
                  <a:lnTo>
                    <a:pt x="6942455" y="0"/>
                  </a:lnTo>
                  <a:cubicBezTo>
                    <a:pt x="6973824" y="0"/>
                    <a:pt x="6999224" y="25400"/>
                    <a:pt x="6999224" y="56769"/>
                  </a:cubicBezTo>
                  <a:lnTo>
                    <a:pt x="6999224" y="1290955"/>
                  </a:lnTo>
                  <a:cubicBezTo>
                    <a:pt x="6999224" y="1322324"/>
                    <a:pt x="6973824" y="1347724"/>
                    <a:pt x="6942455" y="1347724"/>
                  </a:cubicBezTo>
                  <a:lnTo>
                    <a:pt x="56769" y="1347724"/>
                  </a:lnTo>
                  <a:cubicBezTo>
                    <a:pt x="25400" y="1347724"/>
                    <a:pt x="0" y="1322324"/>
                    <a:pt x="0" y="1290955"/>
                  </a:cubicBezTo>
                  <a:close/>
                </a:path>
              </a:pathLst>
            </a:custGeom>
            <a:solidFill>
              <a:srgbClr val="3F4652"/>
            </a:solidFill>
          </p:spPr>
        </p:sp>
      </p:grpSp>
      <p:sp>
        <p:nvSpPr>
          <p:cNvPr name="TextBox 16" id="16"/>
          <p:cNvSpPr txBox="true"/>
          <p:nvPr/>
        </p:nvSpPr>
        <p:spPr>
          <a:xfrm rot="0">
            <a:off x="12343019" y="6223359"/>
            <a:ext cx="4681957"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Secure transactions</a:t>
            </a:r>
          </a:p>
        </p:txBody>
      </p:sp>
      <p:grpSp>
        <p:nvGrpSpPr>
          <p:cNvPr name="Group 17" id="17"/>
          <p:cNvGrpSpPr/>
          <p:nvPr/>
        </p:nvGrpSpPr>
        <p:grpSpPr>
          <a:xfrm rot="0">
            <a:off x="992991" y="7243620"/>
            <a:ext cx="8015992" cy="1010736"/>
            <a:chOff x="0" y="0"/>
            <a:chExt cx="10687990" cy="1347648"/>
          </a:xfrm>
        </p:grpSpPr>
        <p:sp>
          <p:nvSpPr>
            <p:cNvPr name="Freeform 18" id="18"/>
            <p:cNvSpPr/>
            <p:nvPr/>
          </p:nvSpPr>
          <p:spPr>
            <a:xfrm flipH="false" flipV="false" rot="0">
              <a:off x="0" y="0"/>
              <a:ext cx="10688065" cy="1347724"/>
            </a:xfrm>
            <a:custGeom>
              <a:avLst/>
              <a:gdLst/>
              <a:ahLst/>
              <a:cxnLst/>
              <a:rect r="r" b="b" t="t" l="l"/>
              <a:pathLst>
                <a:path h="1347724" w="10688065">
                  <a:moveTo>
                    <a:pt x="0" y="56769"/>
                  </a:moveTo>
                  <a:cubicBezTo>
                    <a:pt x="0" y="25400"/>
                    <a:pt x="25400" y="0"/>
                    <a:pt x="56769" y="0"/>
                  </a:cubicBezTo>
                  <a:lnTo>
                    <a:pt x="10631297" y="0"/>
                  </a:lnTo>
                  <a:cubicBezTo>
                    <a:pt x="10662665" y="0"/>
                    <a:pt x="10688065" y="25400"/>
                    <a:pt x="10688065" y="56769"/>
                  </a:cubicBezTo>
                  <a:lnTo>
                    <a:pt x="10688065" y="1290955"/>
                  </a:lnTo>
                  <a:cubicBezTo>
                    <a:pt x="10688065" y="1322324"/>
                    <a:pt x="10662665" y="1347724"/>
                    <a:pt x="10631297" y="1347724"/>
                  </a:cubicBezTo>
                  <a:lnTo>
                    <a:pt x="56769" y="1347724"/>
                  </a:lnTo>
                  <a:cubicBezTo>
                    <a:pt x="25400" y="1347724"/>
                    <a:pt x="0" y="1322324"/>
                    <a:pt x="0" y="1290955"/>
                  </a:cubicBezTo>
                  <a:close/>
                </a:path>
              </a:pathLst>
            </a:custGeom>
            <a:solidFill>
              <a:srgbClr val="3F4652"/>
            </a:solidFill>
          </p:spPr>
        </p:sp>
      </p:grpSp>
      <p:sp>
        <p:nvSpPr>
          <p:cNvPr name="TextBox 19" id="19"/>
          <p:cNvSpPr txBox="true"/>
          <p:nvPr/>
        </p:nvSpPr>
        <p:spPr>
          <a:xfrm rot="0">
            <a:off x="1276721" y="7517835"/>
            <a:ext cx="7448531"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Reduced paperwork hassles</a:t>
            </a:r>
          </a:p>
        </p:txBody>
      </p:sp>
      <p:grpSp>
        <p:nvGrpSpPr>
          <p:cNvPr name="Group 20" id="20"/>
          <p:cNvGrpSpPr/>
          <p:nvPr/>
        </p:nvGrpSpPr>
        <p:grpSpPr>
          <a:xfrm rot="0">
            <a:off x="9292714" y="7243620"/>
            <a:ext cx="8015992" cy="1010736"/>
            <a:chOff x="0" y="0"/>
            <a:chExt cx="10687990" cy="1347648"/>
          </a:xfrm>
        </p:grpSpPr>
        <p:sp>
          <p:nvSpPr>
            <p:cNvPr name="Freeform 21" id="21"/>
            <p:cNvSpPr/>
            <p:nvPr/>
          </p:nvSpPr>
          <p:spPr>
            <a:xfrm flipH="false" flipV="false" rot="0">
              <a:off x="0" y="0"/>
              <a:ext cx="10688065" cy="1347724"/>
            </a:xfrm>
            <a:custGeom>
              <a:avLst/>
              <a:gdLst/>
              <a:ahLst/>
              <a:cxnLst/>
              <a:rect r="r" b="b" t="t" l="l"/>
              <a:pathLst>
                <a:path h="1347724" w="10688065">
                  <a:moveTo>
                    <a:pt x="0" y="56769"/>
                  </a:moveTo>
                  <a:cubicBezTo>
                    <a:pt x="0" y="25400"/>
                    <a:pt x="25400" y="0"/>
                    <a:pt x="56769" y="0"/>
                  </a:cubicBezTo>
                  <a:lnTo>
                    <a:pt x="10631297" y="0"/>
                  </a:lnTo>
                  <a:cubicBezTo>
                    <a:pt x="10662665" y="0"/>
                    <a:pt x="10688065" y="25400"/>
                    <a:pt x="10688065" y="56769"/>
                  </a:cubicBezTo>
                  <a:lnTo>
                    <a:pt x="10688065" y="1290955"/>
                  </a:lnTo>
                  <a:cubicBezTo>
                    <a:pt x="10688065" y="1322324"/>
                    <a:pt x="10662665" y="1347724"/>
                    <a:pt x="10631297" y="1347724"/>
                  </a:cubicBezTo>
                  <a:lnTo>
                    <a:pt x="56769" y="1347724"/>
                  </a:lnTo>
                  <a:cubicBezTo>
                    <a:pt x="25400" y="1347724"/>
                    <a:pt x="0" y="1322324"/>
                    <a:pt x="0" y="1290955"/>
                  </a:cubicBezTo>
                  <a:close/>
                </a:path>
              </a:pathLst>
            </a:custGeom>
            <a:solidFill>
              <a:srgbClr val="3F4652"/>
            </a:solidFill>
          </p:spPr>
        </p:sp>
      </p:grpSp>
      <p:sp>
        <p:nvSpPr>
          <p:cNvPr name="TextBox 22" id="22"/>
          <p:cNvSpPr txBox="true"/>
          <p:nvPr/>
        </p:nvSpPr>
        <p:spPr>
          <a:xfrm rot="0">
            <a:off x="9576445" y="7517835"/>
            <a:ext cx="7448531"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Fair market valuation</a:t>
            </a:r>
          </a:p>
        </p:txBody>
      </p:sp>
      <p:sp>
        <p:nvSpPr>
          <p:cNvPr name="TextBox 23" id="23"/>
          <p:cNvSpPr txBox="true"/>
          <p:nvPr/>
        </p:nvSpPr>
        <p:spPr>
          <a:xfrm rot="0">
            <a:off x="992991" y="8487823"/>
            <a:ext cx="17230954" cy="539706"/>
          </a:xfrm>
          <a:prstGeom prst="rect">
            <a:avLst/>
          </a:prstGeom>
        </p:spPr>
        <p:txBody>
          <a:bodyPr anchor="t" rtlCol="false" tIns="0" lIns="0" bIns="0" rIns="0">
            <a:spAutoFit/>
          </a:bodyPr>
          <a:lstStyle/>
          <a:p>
            <a:pPr algn="l">
              <a:lnSpc>
                <a:spcPts val="3474"/>
              </a:lnSpc>
            </a:pPr>
            <a:r>
              <a:rPr lang="en-US" sz="2176">
                <a:solidFill>
                  <a:srgbClr val="D6E5EF"/>
                </a:solidFill>
                <a:latin typeface="Roboto"/>
                <a:ea typeface="Roboto"/>
                <a:cs typeface="Roboto"/>
                <a:sym typeface="Roboto"/>
              </a:rPr>
              <a:t>Online bike selling has become one of the most preferred methods for owners looking to save time and maximize resale value.</a:t>
            </a:r>
          </a:p>
        </p:txBody>
      </p:sp>
      <p:sp>
        <p:nvSpPr>
          <p:cNvPr name="Freeform 24" id="24"/>
          <p:cNvSpPr/>
          <p:nvPr/>
        </p:nvSpPr>
        <p:spPr>
          <a:xfrm flipH="false" flipV="false" rot="0">
            <a:off x="15660824" y="0"/>
            <a:ext cx="2641016" cy="748945"/>
          </a:xfrm>
          <a:custGeom>
            <a:avLst/>
            <a:gdLst/>
            <a:ahLst/>
            <a:cxnLst/>
            <a:rect r="r" b="b" t="t" l="l"/>
            <a:pathLst>
              <a:path h="748945" w="2641016">
                <a:moveTo>
                  <a:pt x="0" y="0"/>
                </a:moveTo>
                <a:lnTo>
                  <a:pt x="2641016" y="0"/>
                </a:lnTo>
                <a:lnTo>
                  <a:pt x="2641016" y="748945"/>
                </a:lnTo>
                <a:lnTo>
                  <a:pt x="0" y="748945"/>
                </a:lnTo>
                <a:lnTo>
                  <a:pt x="0" y="0"/>
                </a:lnTo>
                <a:close/>
              </a:path>
            </a:pathLst>
          </a:custGeom>
          <a:blipFill>
            <a:blip r:embed="rId3"/>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71B21"/>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202733"/>
            </a:solidFill>
          </p:spPr>
        </p:sp>
      </p:grpSp>
      <p:sp>
        <p:nvSpPr>
          <p:cNvPr name="TextBox 6" id="6"/>
          <p:cNvSpPr txBox="true"/>
          <p:nvPr/>
        </p:nvSpPr>
        <p:spPr>
          <a:xfrm rot="0">
            <a:off x="992991" y="895912"/>
            <a:ext cx="16315868" cy="674560"/>
          </a:xfrm>
          <a:prstGeom prst="rect">
            <a:avLst/>
          </a:prstGeom>
        </p:spPr>
        <p:txBody>
          <a:bodyPr anchor="t" rtlCol="false" tIns="0" lIns="0" bIns="0" rIns="0">
            <a:spAutoFit/>
          </a:bodyPr>
          <a:lstStyle/>
          <a:p>
            <a:pPr algn="l">
              <a:lnSpc>
                <a:spcPts val="5152"/>
              </a:lnSpc>
            </a:pPr>
            <a:r>
              <a:rPr lang="en-US" sz="4128">
                <a:solidFill>
                  <a:srgbClr val="76B9FF"/>
                </a:solidFill>
                <a:latin typeface="Roboto Slab"/>
                <a:ea typeface="Roboto Slab"/>
                <a:cs typeface="Roboto Slab"/>
                <a:sym typeface="Roboto Slab"/>
              </a:rPr>
              <a:t>Why Sell Two Wheeler Online? Key Advantages</a:t>
            </a:r>
          </a:p>
        </p:txBody>
      </p:sp>
      <p:sp>
        <p:nvSpPr>
          <p:cNvPr name="Freeform 7" id="7" descr="preencoded.png"/>
          <p:cNvSpPr/>
          <p:nvPr/>
        </p:nvSpPr>
        <p:spPr>
          <a:xfrm flipH="false" flipV="false" rot="0">
            <a:off x="992991" y="1889655"/>
            <a:ext cx="16315868" cy="1276902"/>
          </a:xfrm>
          <a:custGeom>
            <a:avLst/>
            <a:gdLst/>
            <a:ahLst/>
            <a:cxnLst/>
            <a:rect r="r" b="b" t="t" l="l"/>
            <a:pathLst>
              <a:path h="1276902" w="16315868">
                <a:moveTo>
                  <a:pt x="0" y="0"/>
                </a:moveTo>
                <a:lnTo>
                  <a:pt x="16315868" y="0"/>
                </a:lnTo>
                <a:lnTo>
                  <a:pt x="16315868" y="1276903"/>
                </a:lnTo>
                <a:lnTo>
                  <a:pt x="0" y="1276903"/>
                </a:lnTo>
                <a:lnTo>
                  <a:pt x="0" y="0"/>
                </a:lnTo>
                <a:close/>
              </a:path>
            </a:pathLst>
          </a:custGeom>
          <a:blipFill>
            <a:blip r:embed="rId3">
              <a:extLst>
                <a:ext uri="{96DAC541-7B7A-43D3-8B79-37D633B846F1}">
                  <asvg:svgBlip xmlns:asvg="http://schemas.microsoft.com/office/drawing/2016/SVG/main" r:embed="rId4"/>
                </a:ext>
              </a:extLst>
            </a:blip>
            <a:stretch>
              <a:fillRect l="0" t="-349" r="0" b="-349"/>
            </a:stretch>
          </a:blipFill>
        </p:spPr>
      </p:sp>
      <p:grpSp>
        <p:nvGrpSpPr>
          <p:cNvPr name="Group 8" id="8"/>
          <p:cNvGrpSpPr/>
          <p:nvPr/>
        </p:nvGrpSpPr>
        <p:grpSpPr>
          <a:xfrm rot="0">
            <a:off x="1287590" y="2328596"/>
            <a:ext cx="319183" cy="399021"/>
            <a:chOff x="0" y="0"/>
            <a:chExt cx="425577" cy="532028"/>
          </a:xfrm>
        </p:grpSpPr>
        <p:sp>
          <p:nvSpPr>
            <p:cNvPr name="Freeform 9" id="9"/>
            <p:cNvSpPr/>
            <p:nvPr/>
          </p:nvSpPr>
          <p:spPr>
            <a:xfrm flipH="false" flipV="false" rot="0">
              <a:off x="0" y="0"/>
              <a:ext cx="425572" cy="532030"/>
            </a:xfrm>
            <a:custGeom>
              <a:avLst/>
              <a:gdLst/>
              <a:ahLst/>
              <a:cxnLst/>
              <a:rect r="r" b="b" t="t" l="l"/>
              <a:pathLst>
                <a:path h="532030" w="425572">
                  <a:moveTo>
                    <a:pt x="0" y="0"/>
                  </a:moveTo>
                  <a:lnTo>
                    <a:pt x="425572" y="0"/>
                  </a:lnTo>
                  <a:lnTo>
                    <a:pt x="425572" y="532030"/>
                  </a:lnTo>
                  <a:lnTo>
                    <a:pt x="0" y="532030"/>
                  </a:lnTo>
                  <a:close/>
                </a:path>
              </a:pathLst>
            </a:custGeom>
            <a:blipFill>
              <a:blip r:embed="rId5">
                <a:alphaModFix amt="0"/>
              </a:blip>
              <a:stretch>
                <a:fillRect l="-110397" t="0" r="-110398" b="0"/>
              </a:stretch>
            </a:blipFill>
          </p:spPr>
        </p:sp>
        <p:sp>
          <p:nvSpPr>
            <p:cNvPr name="TextBox 10" id="10"/>
            <p:cNvSpPr txBox="true"/>
            <p:nvPr/>
          </p:nvSpPr>
          <p:spPr>
            <a:xfrm>
              <a:off x="0" y="0"/>
              <a:ext cx="425577" cy="532028"/>
            </a:xfrm>
            <a:prstGeom prst="rect">
              <a:avLst/>
            </a:prstGeom>
          </p:spPr>
          <p:txBody>
            <a:bodyPr anchor="ctr" rtlCol="false" tIns="0" lIns="0" bIns="0" rIns="0"/>
            <a:lstStyle/>
            <a:p>
              <a:pPr algn="ctr">
                <a:lnSpc>
                  <a:spcPts val="2972"/>
                </a:lnSpc>
              </a:pPr>
              <a:r>
                <a:rPr lang="en-US" sz="2476">
                  <a:solidFill>
                    <a:srgbClr val="D6E5EF"/>
                  </a:solidFill>
                  <a:latin typeface="Roboto Slab"/>
                  <a:ea typeface="Roboto Slab"/>
                  <a:cs typeface="Roboto Slab"/>
                  <a:sym typeface="Roboto Slab"/>
                </a:rPr>
                <a:t>1</a:t>
              </a:r>
            </a:p>
          </p:txBody>
        </p:sp>
      </p:grpSp>
      <p:sp>
        <p:nvSpPr>
          <p:cNvPr name="TextBox 11" id="11"/>
          <p:cNvSpPr txBox="true"/>
          <p:nvPr/>
        </p:nvSpPr>
        <p:spPr>
          <a:xfrm rot="0">
            <a:off x="2032292" y="2121427"/>
            <a:ext cx="15035270"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Save Time</a:t>
            </a:r>
          </a:p>
        </p:txBody>
      </p:sp>
      <p:sp>
        <p:nvSpPr>
          <p:cNvPr name="TextBox 12" id="12"/>
          <p:cNvSpPr txBox="true"/>
          <p:nvPr/>
        </p:nvSpPr>
        <p:spPr>
          <a:xfrm rot="0">
            <a:off x="2032292" y="2520915"/>
            <a:ext cx="15035270" cy="335994"/>
          </a:xfrm>
          <a:prstGeom prst="rect">
            <a:avLst/>
          </a:prstGeom>
        </p:spPr>
        <p:txBody>
          <a:bodyPr anchor="t" rtlCol="false" tIns="0" lIns="0" bIns="0" rIns="0">
            <a:spAutoFit/>
          </a:bodyPr>
          <a:lstStyle/>
          <a:p>
            <a:pPr algn="l">
              <a:lnSpc>
                <a:spcPts val="2318"/>
              </a:lnSpc>
            </a:pPr>
            <a:r>
              <a:rPr lang="en-US" sz="1651">
                <a:solidFill>
                  <a:srgbClr val="D6E5EF"/>
                </a:solidFill>
                <a:latin typeface="Roboto"/>
                <a:ea typeface="Roboto"/>
                <a:cs typeface="Roboto"/>
                <a:sym typeface="Roboto"/>
              </a:rPr>
              <a:t>No need to visit multiple dealerships or meet numerous buyers.</a:t>
            </a:r>
          </a:p>
        </p:txBody>
      </p:sp>
      <p:sp>
        <p:nvSpPr>
          <p:cNvPr name="Freeform 13" id="13" descr="preencoded.png"/>
          <p:cNvSpPr/>
          <p:nvPr/>
        </p:nvSpPr>
        <p:spPr>
          <a:xfrm flipH="false" flipV="false" rot="0">
            <a:off x="992991" y="3326082"/>
            <a:ext cx="16315868" cy="1276902"/>
          </a:xfrm>
          <a:custGeom>
            <a:avLst/>
            <a:gdLst/>
            <a:ahLst/>
            <a:cxnLst/>
            <a:rect r="r" b="b" t="t" l="l"/>
            <a:pathLst>
              <a:path h="1276902" w="16315868">
                <a:moveTo>
                  <a:pt x="0" y="0"/>
                </a:moveTo>
                <a:lnTo>
                  <a:pt x="16315868" y="0"/>
                </a:lnTo>
                <a:lnTo>
                  <a:pt x="16315868" y="1276903"/>
                </a:lnTo>
                <a:lnTo>
                  <a:pt x="0" y="1276903"/>
                </a:lnTo>
                <a:lnTo>
                  <a:pt x="0" y="0"/>
                </a:lnTo>
                <a:close/>
              </a:path>
            </a:pathLst>
          </a:custGeom>
          <a:blipFill>
            <a:blip r:embed="rId3">
              <a:extLst>
                <a:ext uri="{96DAC541-7B7A-43D3-8B79-37D633B846F1}">
                  <asvg:svgBlip xmlns:asvg="http://schemas.microsoft.com/office/drawing/2016/SVG/main" r:embed="rId4"/>
                </a:ext>
              </a:extLst>
            </a:blip>
            <a:stretch>
              <a:fillRect l="0" t="-349" r="0" b="-349"/>
            </a:stretch>
          </a:blipFill>
        </p:spPr>
      </p:sp>
      <p:grpSp>
        <p:nvGrpSpPr>
          <p:cNvPr name="Group 14" id="14"/>
          <p:cNvGrpSpPr/>
          <p:nvPr/>
        </p:nvGrpSpPr>
        <p:grpSpPr>
          <a:xfrm rot="0">
            <a:off x="1287590" y="3765023"/>
            <a:ext cx="319183" cy="399021"/>
            <a:chOff x="0" y="0"/>
            <a:chExt cx="425577" cy="532028"/>
          </a:xfrm>
        </p:grpSpPr>
        <p:sp>
          <p:nvSpPr>
            <p:cNvPr name="Freeform 15" id="15"/>
            <p:cNvSpPr/>
            <p:nvPr/>
          </p:nvSpPr>
          <p:spPr>
            <a:xfrm flipH="false" flipV="false" rot="0">
              <a:off x="0" y="0"/>
              <a:ext cx="425572" cy="532030"/>
            </a:xfrm>
            <a:custGeom>
              <a:avLst/>
              <a:gdLst/>
              <a:ahLst/>
              <a:cxnLst/>
              <a:rect r="r" b="b" t="t" l="l"/>
              <a:pathLst>
                <a:path h="532030" w="425572">
                  <a:moveTo>
                    <a:pt x="0" y="0"/>
                  </a:moveTo>
                  <a:lnTo>
                    <a:pt x="425572" y="0"/>
                  </a:lnTo>
                  <a:lnTo>
                    <a:pt x="425572" y="532030"/>
                  </a:lnTo>
                  <a:lnTo>
                    <a:pt x="0" y="532030"/>
                  </a:lnTo>
                  <a:close/>
                </a:path>
              </a:pathLst>
            </a:custGeom>
            <a:blipFill>
              <a:blip r:embed="rId5">
                <a:alphaModFix amt="0"/>
              </a:blip>
              <a:stretch>
                <a:fillRect l="-110397" t="0" r="-110398" b="0"/>
              </a:stretch>
            </a:blipFill>
          </p:spPr>
        </p:sp>
        <p:sp>
          <p:nvSpPr>
            <p:cNvPr name="TextBox 16" id="16"/>
            <p:cNvSpPr txBox="true"/>
            <p:nvPr/>
          </p:nvSpPr>
          <p:spPr>
            <a:xfrm>
              <a:off x="0" y="0"/>
              <a:ext cx="425577" cy="532028"/>
            </a:xfrm>
            <a:prstGeom prst="rect">
              <a:avLst/>
            </a:prstGeom>
          </p:spPr>
          <p:txBody>
            <a:bodyPr anchor="ctr" rtlCol="false" tIns="0" lIns="0" bIns="0" rIns="0"/>
            <a:lstStyle/>
            <a:p>
              <a:pPr algn="ctr">
                <a:lnSpc>
                  <a:spcPts val="2972"/>
                </a:lnSpc>
              </a:pPr>
              <a:r>
                <a:rPr lang="en-US" sz="2476">
                  <a:solidFill>
                    <a:srgbClr val="D6E5EF"/>
                  </a:solidFill>
                  <a:latin typeface="Roboto Slab"/>
                  <a:ea typeface="Roboto Slab"/>
                  <a:cs typeface="Roboto Slab"/>
                  <a:sym typeface="Roboto Slab"/>
                </a:rPr>
                <a:t>2</a:t>
              </a:r>
            </a:p>
          </p:txBody>
        </p:sp>
      </p:grpSp>
      <p:sp>
        <p:nvSpPr>
          <p:cNvPr name="TextBox 17" id="17"/>
          <p:cNvSpPr txBox="true"/>
          <p:nvPr/>
        </p:nvSpPr>
        <p:spPr>
          <a:xfrm rot="0">
            <a:off x="2032292" y="3557845"/>
            <a:ext cx="15035270"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Better Price Discovery</a:t>
            </a:r>
          </a:p>
        </p:txBody>
      </p:sp>
      <p:sp>
        <p:nvSpPr>
          <p:cNvPr name="TextBox 18" id="18"/>
          <p:cNvSpPr txBox="true"/>
          <p:nvPr/>
        </p:nvSpPr>
        <p:spPr>
          <a:xfrm rot="0">
            <a:off x="2032292" y="3957333"/>
            <a:ext cx="15035270" cy="335994"/>
          </a:xfrm>
          <a:prstGeom prst="rect">
            <a:avLst/>
          </a:prstGeom>
        </p:spPr>
        <p:txBody>
          <a:bodyPr anchor="t" rtlCol="false" tIns="0" lIns="0" bIns="0" rIns="0">
            <a:spAutoFit/>
          </a:bodyPr>
          <a:lstStyle/>
          <a:p>
            <a:pPr algn="l">
              <a:lnSpc>
                <a:spcPts val="2318"/>
              </a:lnSpc>
            </a:pPr>
            <a:r>
              <a:rPr lang="en-US" sz="1651">
                <a:solidFill>
                  <a:srgbClr val="D6E5EF"/>
                </a:solidFill>
                <a:latin typeface="Roboto"/>
                <a:ea typeface="Roboto"/>
                <a:cs typeface="Roboto"/>
                <a:sym typeface="Roboto"/>
              </a:rPr>
              <a:t>Online valuation tools help estimate your bike's market value accurately.</a:t>
            </a:r>
          </a:p>
        </p:txBody>
      </p:sp>
      <p:sp>
        <p:nvSpPr>
          <p:cNvPr name="Freeform 19" id="19" descr="preencoded.png"/>
          <p:cNvSpPr/>
          <p:nvPr/>
        </p:nvSpPr>
        <p:spPr>
          <a:xfrm flipH="false" flipV="false" rot="0">
            <a:off x="992991" y="4762500"/>
            <a:ext cx="16315868" cy="1276902"/>
          </a:xfrm>
          <a:custGeom>
            <a:avLst/>
            <a:gdLst/>
            <a:ahLst/>
            <a:cxnLst/>
            <a:rect r="r" b="b" t="t" l="l"/>
            <a:pathLst>
              <a:path h="1276902" w="16315868">
                <a:moveTo>
                  <a:pt x="0" y="0"/>
                </a:moveTo>
                <a:lnTo>
                  <a:pt x="16315868" y="0"/>
                </a:lnTo>
                <a:lnTo>
                  <a:pt x="16315868" y="1276902"/>
                </a:lnTo>
                <a:lnTo>
                  <a:pt x="0" y="1276902"/>
                </a:lnTo>
                <a:lnTo>
                  <a:pt x="0" y="0"/>
                </a:lnTo>
                <a:close/>
              </a:path>
            </a:pathLst>
          </a:custGeom>
          <a:blipFill>
            <a:blip r:embed="rId3">
              <a:extLst>
                <a:ext uri="{96DAC541-7B7A-43D3-8B79-37D633B846F1}">
                  <asvg:svgBlip xmlns:asvg="http://schemas.microsoft.com/office/drawing/2016/SVG/main" r:embed="rId4"/>
                </a:ext>
              </a:extLst>
            </a:blip>
            <a:stretch>
              <a:fillRect l="0" t="-349" r="0" b="-349"/>
            </a:stretch>
          </a:blipFill>
        </p:spPr>
      </p:sp>
      <p:grpSp>
        <p:nvGrpSpPr>
          <p:cNvPr name="Group 20" id="20"/>
          <p:cNvGrpSpPr/>
          <p:nvPr/>
        </p:nvGrpSpPr>
        <p:grpSpPr>
          <a:xfrm rot="0">
            <a:off x="1287590" y="5201441"/>
            <a:ext cx="319183" cy="399021"/>
            <a:chOff x="0" y="0"/>
            <a:chExt cx="425577" cy="532028"/>
          </a:xfrm>
        </p:grpSpPr>
        <p:sp>
          <p:nvSpPr>
            <p:cNvPr name="Freeform 21" id="21"/>
            <p:cNvSpPr/>
            <p:nvPr/>
          </p:nvSpPr>
          <p:spPr>
            <a:xfrm flipH="false" flipV="false" rot="0">
              <a:off x="0" y="0"/>
              <a:ext cx="425572" cy="532030"/>
            </a:xfrm>
            <a:custGeom>
              <a:avLst/>
              <a:gdLst/>
              <a:ahLst/>
              <a:cxnLst/>
              <a:rect r="r" b="b" t="t" l="l"/>
              <a:pathLst>
                <a:path h="532030" w="425572">
                  <a:moveTo>
                    <a:pt x="0" y="0"/>
                  </a:moveTo>
                  <a:lnTo>
                    <a:pt x="425572" y="0"/>
                  </a:lnTo>
                  <a:lnTo>
                    <a:pt x="425572" y="532030"/>
                  </a:lnTo>
                  <a:lnTo>
                    <a:pt x="0" y="532030"/>
                  </a:lnTo>
                  <a:close/>
                </a:path>
              </a:pathLst>
            </a:custGeom>
            <a:blipFill>
              <a:blip r:embed="rId5">
                <a:alphaModFix amt="0"/>
              </a:blip>
              <a:stretch>
                <a:fillRect l="-110397" t="0" r="-110398" b="0"/>
              </a:stretch>
            </a:blipFill>
          </p:spPr>
        </p:sp>
        <p:sp>
          <p:nvSpPr>
            <p:cNvPr name="TextBox 22" id="22"/>
            <p:cNvSpPr txBox="true"/>
            <p:nvPr/>
          </p:nvSpPr>
          <p:spPr>
            <a:xfrm>
              <a:off x="0" y="0"/>
              <a:ext cx="425577" cy="532028"/>
            </a:xfrm>
            <a:prstGeom prst="rect">
              <a:avLst/>
            </a:prstGeom>
          </p:spPr>
          <p:txBody>
            <a:bodyPr anchor="ctr" rtlCol="false" tIns="0" lIns="0" bIns="0" rIns="0"/>
            <a:lstStyle/>
            <a:p>
              <a:pPr algn="ctr">
                <a:lnSpc>
                  <a:spcPts val="2972"/>
                </a:lnSpc>
              </a:pPr>
              <a:r>
                <a:rPr lang="en-US" sz="2476">
                  <a:solidFill>
                    <a:srgbClr val="D6E5EF"/>
                  </a:solidFill>
                  <a:latin typeface="Roboto Slab"/>
                  <a:ea typeface="Roboto Slab"/>
                  <a:cs typeface="Roboto Slab"/>
                  <a:sym typeface="Roboto Slab"/>
                </a:rPr>
                <a:t>3</a:t>
              </a:r>
            </a:p>
          </p:txBody>
        </p:sp>
      </p:grpSp>
      <p:sp>
        <p:nvSpPr>
          <p:cNvPr name="TextBox 23" id="23"/>
          <p:cNvSpPr txBox="true"/>
          <p:nvPr/>
        </p:nvSpPr>
        <p:spPr>
          <a:xfrm rot="0">
            <a:off x="2032292" y="4994262"/>
            <a:ext cx="15035270"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Wider Buyer Network</a:t>
            </a:r>
          </a:p>
        </p:txBody>
      </p:sp>
      <p:sp>
        <p:nvSpPr>
          <p:cNvPr name="TextBox 24" id="24"/>
          <p:cNvSpPr txBox="true"/>
          <p:nvPr/>
        </p:nvSpPr>
        <p:spPr>
          <a:xfrm rot="0">
            <a:off x="2032292" y="5393760"/>
            <a:ext cx="15035270" cy="335994"/>
          </a:xfrm>
          <a:prstGeom prst="rect">
            <a:avLst/>
          </a:prstGeom>
        </p:spPr>
        <p:txBody>
          <a:bodyPr anchor="t" rtlCol="false" tIns="0" lIns="0" bIns="0" rIns="0">
            <a:spAutoFit/>
          </a:bodyPr>
          <a:lstStyle/>
          <a:p>
            <a:pPr algn="l">
              <a:lnSpc>
                <a:spcPts val="2318"/>
              </a:lnSpc>
            </a:pPr>
            <a:r>
              <a:rPr lang="en-US" sz="1651">
                <a:solidFill>
                  <a:srgbClr val="D6E5EF"/>
                </a:solidFill>
                <a:latin typeface="Roboto"/>
                <a:ea typeface="Roboto"/>
                <a:cs typeface="Roboto"/>
                <a:sym typeface="Roboto"/>
              </a:rPr>
              <a:t>Your vehicle gets visibility among more interested buyers.</a:t>
            </a:r>
          </a:p>
        </p:txBody>
      </p:sp>
      <p:sp>
        <p:nvSpPr>
          <p:cNvPr name="Freeform 25" id="25" descr="preencoded.png"/>
          <p:cNvSpPr/>
          <p:nvPr/>
        </p:nvSpPr>
        <p:spPr>
          <a:xfrm flipH="false" flipV="false" rot="0">
            <a:off x="992991" y="6198918"/>
            <a:ext cx="16315868" cy="1276902"/>
          </a:xfrm>
          <a:custGeom>
            <a:avLst/>
            <a:gdLst/>
            <a:ahLst/>
            <a:cxnLst/>
            <a:rect r="r" b="b" t="t" l="l"/>
            <a:pathLst>
              <a:path h="1276902" w="16315868">
                <a:moveTo>
                  <a:pt x="0" y="0"/>
                </a:moveTo>
                <a:lnTo>
                  <a:pt x="16315868" y="0"/>
                </a:lnTo>
                <a:lnTo>
                  <a:pt x="16315868" y="1276902"/>
                </a:lnTo>
                <a:lnTo>
                  <a:pt x="0" y="1276902"/>
                </a:lnTo>
                <a:lnTo>
                  <a:pt x="0" y="0"/>
                </a:lnTo>
                <a:close/>
              </a:path>
            </a:pathLst>
          </a:custGeom>
          <a:blipFill>
            <a:blip r:embed="rId3">
              <a:extLst>
                <a:ext uri="{96DAC541-7B7A-43D3-8B79-37D633B846F1}">
                  <asvg:svgBlip xmlns:asvg="http://schemas.microsoft.com/office/drawing/2016/SVG/main" r:embed="rId4"/>
                </a:ext>
              </a:extLst>
            </a:blip>
            <a:stretch>
              <a:fillRect l="0" t="-349" r="0" b="-349"/>
            </a:stretch>
          </a:blipFill>
        </p:spPr>
      </p:sp>
      <p:grpSp>
        <p:nvGrpSpPr>
          <p:cNvPr name="Group 26" id="26"/>
          <p:cNvGrpSpPr/>
          <p:nvPr/>
        </p:nvGrpSpPr>
        <p:grpSpPr>
          <a:xfrm rot="0">
            <a:off x="1287590" y="6637858"/>
            <a:ext cx="319183" cy="399021"/>
            <a:chOff x="0" y="0"/>
            <a:chExt cx="425577" cy="532028"/>
          </a:xfrm>
        </p:grpSpPr>
        <p:sp>
          <p:nvSpPr>
            <p:cNvPr name="Freeform 27" id="27"/>
            <p:cNvSpPr/>
            <p:nvPr/>
          </p:nvSpPr>
          <p:spPr>
            <a:xfrm flipH="false" flipV="false" rot="0">
              <a:off x="0" y="0"/>
              <a:ext cx="425572" cy="532030"/>
            </a:xfrm>
            <a:custGeom>
              <a:avLst/>
              <a:gdLst/>
              <a:ahLst/>
              <a:cxnLst/>
              <a:rect r="r" b="b" t="t" l="l"/>
              <a:pathLst>
                <a:path h="532030" w="425572">
                  <a:moveTo>
                    <a:pt x="0" y="0"/>
                  </a:moveTo>
                  <a:lnTo>
                    <a:pt x="425572" y="0"/>
                  </a:lnTo>
                  <a:lnTo>
                    <a:pt x="425572" y="532030"/>
                  </a:lnTo>
                  <a:lnTo>
                    <a:pt x="0" y="532030"/>
                  </a:lnTo>
                  <a:close/>
                </a:path>
              </a:pathLst>
            </a:custGeom>
            <a:blipFill>
              <a:blip r:embed="rId5">
                <a:alphaModFix amt="0"/>
              </a:blip>
              <a:stretch>
                <a:fillRect l="-110397" t="0" r="-110398" b="0"/>
              </a:stretch>
            </a:blipFill>
          </p:spPr>
        </p:sp>
        <p:sp>
          <p:nvSpPr>
            <p:cNvPr name="TextBox 28" id="28"/>
            <p:cNvSpPr txBox="true"/>
            <p:nvPr/>
          </p:nvSpPr>
          <p:spPr>
            <a:xfrm>
              <a:off x="0" y="0"/>
              <a:ext cx="425577" cy="532028"/>
            </a:xfrm>
            <a:prstGeom prst="rect">
              <a:avLst/>
            </a:prstGeom>
          </p:spPr>
          <p:txBody>
            <a:bodyPr anchor="ctr" rtlCol="false" tIns="0" lIns="0" bIns="0" rIns="0"/>
            <a:lstStyle/>
            <a:p>
              <a:pPr algn="ctr">
                <a:lnSpc>
                  <a:spcPts val="2972"/>
                </a:lnSpc>
              </a:pPr>
              <a:r>
                <a:rPr lang="en-US" sz="2476">
                  <a:solidFill>
                    <a:srgbClr val="D6E5EF"/>
                  </a:solidFill>
                  <a:latin typeface="Roboto Slab"/>
                  <a:ea typeface="Roboto Slab"/>
                  <a:cs typeface="Roboto Slab"/>
                  <a:sym typeface="Roboto Slab"/>
                </a:rPr>
                <a:t>4</a:t>
              </a:r>
            </a:p>
          </p:txBody>
        </p:sp>
      </p:grpSp>
      <p:sp>
        <p:nvSpPr>
          <p:cNvPr name="TextBox 29" id="29"/>
          <p:cNvSpPr txBox="true"/>
          <p:nvPr/>
        </p:nvSpPr>
        <p:spPr>
          <a:xfrm rot="0">
            <a:off x="2032292" y="6430689"/>
            <a:ext cx="15035270"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Convenience</a:t>
            </a:r>
          </a:p>
        </p:txBody>
      </p:sp>
      <p:sp>
        <p:nvSpPr>
          <p:cNvPr name="TextBox 30" id="30"/>
          <p:cNvSpPr txBox="true"/>
          <p:nvPr/>
        </p:nvSpPr>
        <p:spPr>
          <a:xfrm rot="0">
            <a:off x="2032292" y="6830177"/>
            <a:ext cx="15035270" cy="335994"/>
          </a:xfrm>
          <a:prstGeom prst="rect">
            <a:avLst/>
          </a:prstGeom>
        </p:spPr>
        <p:txBody>
          <a:bodyPr anchor="t" rtlCol="false" tIns="0" lIns="0" bIns="0" rIns="0">
            <a:spAutoFit/>
          </a:bodyPr>
          <a:lstStyle/>
          <a:p>
            <a:pPr algn="l">
              <a:lnSpc>
                <a:spcPts val="2318"/>
              </a:lnSpc>
            </a:pPr>
            <a:r>
              <a:rPr lang="en-US" sz="1651">
                <a:solidFill>
                  <a:srgbClr val="D6E5EF"/>
                </a:solidFill>
                <a:latin typeface="Roboto"/>
                <a:ea typeface="Roboto"/>
                <a:cs typeface="Roboto"/>
                <a:sym typeface="Roboto"/>
              </a:rPr>
              <a:t>Complete most of the process digitally.</a:t>
            </a:r>
          </a:p>
        </p:txBody>
      </p:sp>
      <p:sp>
        <p:nvSpPr>
          <p:cNvPr name="Freeform 31" id="31" descr="preencoded.png"/>
          <p:cNvSpPr/>
          <p:nvPr/>
        </p:nvSpPr>
        <p:spPr>
          <a:xfrm flipH="false" flipV="false" rot="0">
            <a:off x="992991" y="7635345"/>
            <a:ext cx="16315868" cy="1276902"/>
          </a:xfrm>
          <a:custGeom>
            <a:avLst/>
            <a:gdLst/>
            <a:ahLst/>
            <a:cxnLst/>
            <a:rect r="r" b="b" t="t" l="l"/>
            <a:pathLst>
              <a:path h="1276902" w="16315868">
                <a:moveTo>
                  <a:pt x="0" y="0"/>
                </a:moveTo>
                <a:lnTo>
                  <a:pt x="16315868" y="0"/>
                </a:lnTo>
                <a:lnTo>
                  <a:pt x="16315868" y="1276902"/>
                </a:lnTo>
                <a:lnTo>
                  <a:pt x="0" y="1276902"/>
                </a:lnTo>
                <a:lnTo>
                  <a:pt x="0" y="0"/>
                </a:lnTo>
                <a:close/>
              </a:path>
            </a:pathLst>
          </a:custGeom>
          <a:blipFill>
            <a:blip r:embed="rId3">
              <a:extLst>
                <a:ext uri="{96DAC541-7B7A-43D3-8B79-37D633B846F1}">
                  <asvg:svgBlip xmlns:asvg="http://schemas.microsoft.com/office/drawing/2016/SVG/main" r:embed="rId4"/>
                </a:ext>
              </a:extLst>
            </a:blip>
            <a:stretch>
              <a:fillRect l="0" t="-349" r="0" b="-349"/>
            </a:stretch>
          </a:blipFill>
        </p:spPr>
      </p:sp>
      <p:grpSp>
        <p:nvGrpSpPr>
          <p:cNvPr name="Group 32" id="32"/>
          <p:cNvGrpSpPr/>
          <p:nvPr/>
        </p:nvGrpSpPr>
        <p:grpSpPr>
          <a:xfrm rot="0">
            <a:off x="1287590" y="8074276"/>
            <a:ext cx="319183" cy="399021"/>
            <a:chOff x="0" y="0"/>
            <a:chExt cx="425577" cy="532028"/>
          </a:xfrm>
        </p:grpSpPr>
        <p:sp>
          <p:nvSpPr>
            <p:cNvPr name="Freeform 33" id="33"/>
            <p:cNvSpPr/>
            <p:nvPr/>
          </p:nvSpPr>
          <p:spPr>
            <a:xfrm flipH="false" flipV="false" rot="0">
              <a:off x="0" y="0"/>
              <a:ext cx="425572" cy="532030"/>
            </a:xfrm>
            <a:custGeom>
              <a:avLst/>
              <a:gdLst/>
              <a:ahLst/>
              <a:cxnLst/>
              <a:rect r="r" b="b" t="t" l="l"/>
              <a:pathLst>
                <a:path h="532030" w="425572">
                  <a:moveTo>
                    <a:pt x="0" y="0"/>
                  </a:moveTo>
                  <a:lnTo>
                    <a:pt x="425572" y="0"/>
                  </a:lnTo>
                  <a:lnTo>
                    <a:pt x="425572" y="532030"/>
                  </a:lnTo>
                  <a:lnTo>
                    <a:pt x="0" y="532030"/>
                  </a:lnTo>
                  <a:close/>
                </a:path>
              </a:pathLst>
            </a:custGeom>
            <a:blipFill>
              <a:blip r:embed="rId5">
                <a:alphaModFix amt="0"/>
              </a:blip>
              <a:stretch>
                <a:fillRect l="-110397" t="0" r="-110398" b="0"/>
              </a:stretch>
            </a:blipFill>
          </p:spPr>
        </p:sp>
        <p:sp>
          <p:nvSpPr>
            <p:cNvPr name="TextBox 34" id="34"/>
            <p:cNvSpPr txBox="true"/>
            <p:nvPr/>
          </p:nvSpPr>
          <p:spPr>
            <a:xfrm>
              <a:off x="0" y="0"/>
              <a:ext cx="425577" cy="532028"/>
            </a:xfrm>
            <a:prstGeom prst="rect">
              <a:avLst/>
            </a:prstGeom>
          </p:spPr>
          <p:txBody>
            <a:bodyPr anchor="ctr" rtlCol="false" tIns="0" lIns="0" bIns="0" rIns="0"/>
            <a:lstStyle/>
            <a:p>
              <a:pPr algn="ctr">
                <a:lnSpc>
                  <a:spcPts val="2972"/>
                </a:lnSpc>
              </a:pPr>
              <a:r>
                <a:rPr lang="en-US" sz="2476">
                  <a:solidFill>
                    <a:srgbClr val="D6E5EF"/>
                  </a:solidFill>
                  <a:latin typeface="Roboto Slab"/>
                  <a:ea typeface="Roboto Slab"/>
                  <a:cs typeface="Roboto Slab"/>
                  <a:sym typeface="Roboto Slab"/>
                </a:rPr>
                <a:t>5</a:t>
              </a:r>
            </a:p>
          </p:txBody>
        </p:sp>
      </p:grpSp>
      <p:sp>
        <p:nvSpPr>
          <p:cNvPr name="TextBox 35" id="35"/>
          <p:cNvSpPr txBox="true"/>
          <p:nvPr/>
        </p:nvSpPr>
        <p:spPr>
          <a:xfrm rot="0">
            <a:off x="2032292" y="7867107"/>
            <a:ext cx="15035270"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Safe Documentation</a:t>
            </a:r>
          </a:p>
        </p:txBody>
      </p:sp>
      <p:sp>
        <p:nvSpPr>
          <p:cNvPr name="TextBox 36" id="36"/>
          <p:cNvSpPr txBox="true"/>
          <p:nvPr/>
        </p:nvSpPr>
        <p:spPr>
          <a:xfrm rot="0">
            <a:off x="2032292" y="8266595"/>
            <a:ext cx="15035270" cy="335994"/>
          </a:xfrm>
          <a:prstGeom prst="rect">
            <a:avLst/>
          </a:prstGeom>
        </p:spPr>
        <p:txBody>
          <a:bodyPr anchor="t" rtlCol="false" tIns="0" lIns="0" bIns="0" rIns="0">
            <a:spAutoFit/>
          </a:bodyPr>
          <a:lstStyle/>
          <a:p>
            <a:pPr algn="l">
              <a:lnSpc>
                <a:spcPts val="2318"/>
              </a:lnSpc>
            </a:pPr>
            <a:r>
              <a:rPr lang="en-US" sz="1651">
                <a:solidFill>
                  <a:srgbClr val="D6E5EF"/>
                </a:solidFill>
                <a:latin typeface="Roboto"/>
                <a:ea typeface="Roboto"/>
                <a:cs typeface="Roboto"/>
                <a:sym typeface="Roboto"/>
              </a:rPr>
              <a:t>Professional platforms assist with ownership transfer and paperwork.</a:t>
            </a:r>
          </a:p>
        </p:txBody>
      </p:sp>
      <p:sp>
        <p:nvSpPr>
          <p:cNvPr name="TextBox 37" id="37"/>
          <p:cNvSpPr txBox="true"/>
          <p:nvPr/>
        </p:nvSpPr>
        <p:spPr>
          <a:xfrm rot="0">
            <a:off x="992991" y="9053617"/>
            <a:ext cx="17230954" cy="335994"/>
          </a:xfrm>
          <a:prstGeom prst="rect">
            <a:avLst/>
          </a:prstGeom>
        </p:spPr>
        <p:txBody>
          <a:bodyPr anchor="t" rtlCol="false" tIns="0" lIns="0" bIns="0" rIns="0">
            <a:spAutoFit/>
          </a:bodyPr>
          <a:lstStyle/>
          <a:p>
            <a:pPr algn="l">
              <a:lnSpc>
                <a:spcPts val="2318"/>
              </a:lnSpc>
            </a:pPr>
            <a:r>
              <a:rPr lang="en-US" sz="1651">
                <a:solidFill>
                  <a:srgbClr val="D6E5EF"/>
                </a:solidFill>
                <a:latin typeface="Roboto"/>
                <a:ea typeface="Roboto"/>
                <a:cs typeface="Roboto"/>
                <a:sym typeface="Roboto"/>
              </a:rPr>
              <a:t>Selling online eliminates many of the common challenges associated with traditional bike selling methods.</a:t>
            </a:r>
          </a:p>
        </p:txBody>
      </p:sp>
      <p:sp>
        <p:nvSpPr>
          <p:cNvPr name="Freeform 38" id="38"/>
          <p:cNvSpPr/>
          <p:nvPr/>
        </p:nvSpPr>
        <p:spPr>
          <a:xfrm flipH="false" flipV="false" rot="0">
            <a:off x="15660824" y="0"/>
            <a:ext cx="2641016" cy="748945"/>
          </a:xfrm>
          <a:custGeom>
            <a:avLst/>
            <a:gdLst/>
            <a:ahLst/>
            <a:cxnLst/>
            <a:rect r="r" b="b" t="t" l="l"/>
            <a:pathLst>
              <a:path h="748945" w="2641016">
                <a:moveTo>
                  <a:pt x="0" y="0"/>
                </a:moveTo>
                <a:lnTo>
                  <a:pt x="2641016" y="0"/>
                </a:lnTo>
                <a:lnTo>
                  <a:pt x="2641016" y="748945"/>
                </a:lnTo>
                <a:lnTo>
                  <a:pt x="0" y="748945"/>
                </a:lnTo>
                <a:lnTo>
                  <a:pt x="0" y="0"/>
                </a:lnTo>
                <a:close/>
              </a:path>
            </a:pathLst>
          </a:custGeom>
          <a:blipFill>
            <a:blip r:embed="rId6"/>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71B21"/>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202733"/>
            </a:solidFill>
          </p:spPr>
        </p:sp>
      </p:grpSp>
      <p:sp>
        <p:nvSpPr>
          <p:cNvPr name="TextBox 6" id="6"/>
          <p:cNvSpPr txBox="true"/>
          <p:nvPr/>
        </p:nvSpPr>
        <p:spPr>
          <a:xfrm rot="0">
            <a:off x="992991" y="1157011"/>
            <a:ext cx="16315868" cy="861479"/>
          </a:xfrm>
          <a:prstGeom prst="rect">
            <a:avLst/>
          </a:prstGeom>
        </p:spPr>
        <p:txBody>
          <a:bodyPr anchor="t" rtlCol="false" tIns="0" lIns="0" bIns="0" rIns="0">
            <a:spAutoFit/>
          </a:bodyPr>
          <a:lstStyle/>
          <a:p>
            <a:pPr algn="l">
              <a:lnSpc>
                <a:spcPts val="6557"/>
              </a:lnSpc>
            </a:pPr>
            <a:r>
              <a:rPr lang="en-US" sz="5254">
                <a:solidFill>
                  <a:srgbClr val="76B9FF"/>
                </a:solidFill>
                <a:latin typeface="Roboto Slab"/>
                <a:ea typeface="Roboto Slab"/>
                <a:cs typeface="Roboto Slab"/>
                <a:sym typeface="Roboto Slab"/>
              </a:rPr>
              <a:t>Common Challenges Bike Sellers Face</a:t>
            </a:r>
          </a:p>
        </p:txBody>
      </p:sp>
      <p:sp>
        <p:nvSpPr>
          <p:cNvPr name="TextBox 7" id="7"/>
          <p:cNvSpPr txBox="true"/>
          <p:nvPr/>
        </p:nvSpPr>
        <p:spPr>
          <a:xfrm rot="0">
            <a:off x="992991" y="2454364"/>
            <a:ext cx="17230954" cy="496672"/>
          </a:xfrm>
          <a:prstGeom prst="rect">
            <a:avLst/>
          </a:prstGeom>
        </p:spPr>
        <p:txBody>
          <a:bodyPr anchor="t" rtlCol="false" tIns="0" lIns="0" bIns="0" rIns="0">
            <a:spAutoFit/>
          </a:bodyPr>
          <a:lstStyle/>
          <a:p>
            <a:pPr algn="l">
              <a:lnSpc>
                <a:spcPts val="3278"/>
              </a:lnSpc>
            </a:pPr>
            <a:r>
              <a:rPr lang="en-US" sz="2101">
                <a:solidFill>
                  <a:srgbClr val="D6E5EF"/>
                </a:solidFill>
                <a:latin typeface="Roboto"/>
                <a:ea typeface="Roboto"/>
                <a:cs typeface="Roboto"/>
                <a:sym typeface="Roboto"/>
              </a:rPr>
              <a:t>Many vehicle owners encounter difficulties when selling their bikes:</a:t>
            </a:r>
          </a:p>
        </p:txBody>
      </p:sp>
      <p:sp>
        <p:nvSpPr>
          <p:cNvPr name="Freeform 8" id="8" descr="preencoded.png"/>
          <p:cNvSpPr/>
          <p:nvPr/>
        </p:nvSpPr>
        <p:spPr>
          <a:xfrm flipH="false" flipV="false" rot="0">
            <a:off x="992991" y="3239100"/>
            <a:ext cx="5267887" cy="1457268"/>
          </a:xfrm>
          <a:custGeom>
            <a:avLst/>
            <a:gdLst/>
            <a:ahLst/>
            <a:cxnLst/>
            <a:rect r="r" b="b" t="t" l="l"/>
            <a:pathLst>
              <a:path h="1457268" w="5267887">
                <a:moveTo>
                  <a:pt x="0" y="0"/>
                </a:moveTo>
                <a:lnTo>
                  <a:pt x="5267887" y="0"/>
                </a:lnTo>
                <a:lnTo>
                  <a:pt x="5267887" y="1457268"/>
                </a:lnTo>
                <a:lnTo>
                  <a:pt x="0" y="1457268"/>
                </a:lnTo>
                <a:lnTo>
                  <a:pt x="0" y="0"/>
                </a:lnTo>
                <a:close/>
              </a:path>
            </a:pathLst>
          </a:custGeom>
          <a:blipFill>
            <a:blip r:embed="rId3">
              <a:extLst>
                <a:ext uri="{96DAC541-7B7A-43D3-8B79-37D633B846F1}">
                  <asvg:svgBlip xmlns:asvg="http://schemas.microsoft.com/office/drawing/2016/SVG/main" r:embed="rId4"/>
                </a:ext>
              </a:extLst>
            </a:blip>
            <a:stretch>
              <a:fillRect l="0" t="-243" r="0" b="-243"/>
            </a:stretch>
          </a:blipFill>
        </p:spPr>
      </p:sp>
      <p:sp>
        <p:nvSpPr>
          <p:cNvPr name="TextBox 9" id="9"/>
          <p:cNvSpPr txBox="true"/>
          <p:nvPr/>
        </p:nvSpPr>
        <p:spPr>
          <a:xfrm rot="0">
            <a:off x="1453067" y="3537137"/>
            <a:ext cx="4500248" cy="430587"/>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Unclear resale value</a:t>
            </a:r>
          </a:p>
        </p:txBody>
      </p:sp>
      <p:sp>
        <p:nvSpPr>
          <p:cNvPr name="Freeform 10" id="10" descr="preencoded.png"/>
          <p:cNvSpPr/>
          <p:nvPr/>
        </p:nvSpPr>
        <p:spPr>
          <a:xfrm flipH="false" flipV="false" rot="0">
            <a:off x="6516900" y="3239100"/>
            <a:ext cx="5267887" cy="1457268"/>
          </a:xfrm>
          <a:custGeom>
            <a:avLst/>
            <a:gdLst/>
            <a:ahLst/>
            <a:cxnLst/>
            <a:rect r="r" b="b" t="t" l="l"/>
            <a:pathLst>
              <a:path h="1457268" w="5267887">
                <a:moveTo>
                  <a:pt x="0" y="0"/>
                </a:moveTo>
                <a:lnTo>
                  <a:pt x="5267887" y="0"/>
                </a:lnTo>
                <a:lnTo>
                  <a:pt x="5267887" y="1457268"/>
                </a:lnTo>
                <a:lnTo>
                  <a:pt x="0" y="1457268"/>
                </a:lnTo>
                <a:lnTo>
                  <a:pt x="0" y="0"/>
                </a:lnTo>
                <a:close/>
              </a:path>
            </a:pathLst>
          </a:custGeom>
          <a:blipFill>
            <a:blip r:embed="rId3">
              <a:extLst>
                <a:ext uri="{96DAC541-7B7A-43D3-8B79-37D633B846F1}">
                  <asvg:svgBlip xmlns:asvg="http://schemas.microsoft.com/office/drawing/2016/SVG/main" r:embed="rId4"/>
                </a:ext>
              </a:extLst>
            </a:blip>
            <a:stretch>
              <a:fillRect l="0" t="-243" r="0" b="-243"/>
            </a:stretch>
          </a:blipFill>
        </p:spPr>
      </p:sp>
      <p:sp>
        <p:nvSpPr>
          <p:cNvPr name="TextBox 11" id="11"/>
          <p:cNvSpPr txBox="true"/>
          <p:nvPr/>
        </p:nvSpPr>
        <p:spPr>
          <a:xfrm rot="0">
            <a:off x="6976977" y="3537137"/>
            <a:ext cx="4500248" cy="851659"/>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Time-consuming negotiations</a:t>
            </a:r>
          </a:p>
        </p:txBody>
      </p:sp>
      <p:sp>
        <p:nvSpPr>
          <p:cNvPr name="Freeform 12" id="12" descr="preencoded.png"/>
          <p:cNvSpPr/>
          <p:nvPr/>
        </p:nvSpPr>
        <p:spPr>
          <a:xfrm flipH="false" flipV="false" rot="0">
            <a:off x="12040819" y="3239100"/>
            <a:ext cx="5267887" cy="1457268"/>
          </a:xfrm>
          <a:custGeom>
            <a:avLst/>
            <a:gdLst/>
            <a:ahLst/>
            <a:cxnLst/>
            <a:rect r="r" b="b" t="t" l="l"/>
            <a:pathLst>
              <a:path h="1457268" w="5267887">
                <a:moveTo>
                  <a:pt x="0" y="0"/>
                </a:moveTo>
                <a:lnTo>
                  <a:pt x="5267887" y="0"/>
                </a:lnTo>
                <a:lnTo>
                  <a:pt x="5267887" y="1457268"/>
                </a:lnTo>
                <a:lnTo>
                  <a:pt x="0" y="1457268"/>
                </a:lnTo>
                <a:lnTo>
                  <a:pt x="0" y="0"/>
                </a:lnTo>
                <a:close/>
              </a:path>
            </a:pathLst>
          </a:custGeom>
          <a:blipFill>
            <a:blip r:embed="rId3">
              <a:extLst>
                <a:ext uri="{96DAC541-7B7A-43D3-8B79-37D633B846F1}">
                  <asvg:svgBlip xmlns:asvg="http://schemas.microsoft.com/office/drawing/2016/SVG/main" r:embed="rId4"/>
                </a:ext>
              </a:extLst>
            </a:blip>
            <a:stretch>
              <a:fillRect l="0" t="-243" r="0" b="-243"/>
            </a:stretch>
          </a:blipFill>
        </p:spPr>
      </p:sp>
      <p:sp>
        <p:nvSpPr>
          <p:cNvPr name="TextBox 13" id="13"/>
          <p:cNvSpPr txBox="true"/>
          <p:nvPr/>
        </p:nvSpPr>
        <p:spPr>
          <a:xfrm rot="0">
            <a:off x="12500896" y="3537137"/>
            <a:ext cx="4500248" cy="430587"/>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Fake buyer inquiries</a:t>
            </a:r>
          </a:p>
        </p:txBody>
      </p:sp>
      <p:sp>
        <p:nvSpPr>
          <p:cNvPr name="Freeform 14" id="14" descr="preencoded.png"/>
          <p:cNvSpPr/>
          <p:nvPr/>
        </p:nvSpPr>
        <p:spPr>
          <a:xfrm flipH="false" flipV="false" rot="0">
            <a:off x="992991" y="4952400"/>
            <a:ext cx="5267887" cy="1457268"/>
          </a:xfrm>
          <a:custGeom>
            <a:avLst/>
            <a:gdLst/>
            <a:ahLst/>
            <a:cxnLst/>
            <a:rect r="r" b="b" t="t" l="l"/>
            <a:pathLst>
              <a:path h="1457268" w="5267887">
                <a:moveTo>
                  <a:pt x="0" y="0"/>
                </a:moveTo>
                <a:lnTo>
                  <a:pt x="5267887" y="0"/>
                </a:lnTo>
                <a:lnTo>
                  <a:pt x="5267887" y="1457268"/>
                </a:lnTo>
                <a:lnTo>
                  <a:pt x="0" y="1457268"/>
                </a:lnTo>
                <a:lnTo>
                  <a:pt x="0" y="0"/>
                </a:lnTo>
                <a:close/>
              </a:path>
            </a:pathLst>
          </a:custGeom>
          <a:blipFill>
            <a:blip r:embed="rId3">
              <a:extLst>
                <a:ext uri="{96DAC541-7B7A-43D3-8B79-37D633B846F1}">
                  <asvg:svgBlip xmlns:asvg="http://schemas.microsoft.com/office/drawing/2016/SVG/main" r:embed="rId4"/>
                </a:ext>
              </a:extLst>
            </a:blip>
            <a:stretch>
              <a:fillRect l="0" t="-243" r="0" b="-243"/>
            </a:stretch>
          </a:blipFill>
        </p:spPr>
      </p:sp>
      <p:sp>
        <p:nvSpPr>
          <p:cNvPr name="TextBox 15" id="15"/>
          <p:cNvSpPr txBox="true"/>
          <p:nvPr/>
        </p:nvSpPr>
        <p:spPr>
          <a:xfrm rot="0">
            <a:off x="1453067" y="5250447"/>
            <a:ext cx="4500248" cy="430587"/>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Delayed payments</a:t>
            </a:r>
          </a:p>
        </p:txBody>
      </p:sp>
      <p:sp>
        <p:nvSpPr>
          <p:cNvPr name="Freeform 16" id="16" descr="preencoded.png"/>
          <p:cNvSpPr/>
          <p:nvPr/>
        </p:nvSpPr>
        <p:spPr>
          <a:xfrm flipH="false" flipV="false" rot="0">
            <a:off x="6516900" y="4952400"/>
            <a:ext cx="5267887" cy="1457268"/>
          </a:xfrm>
          <a:custGeom>
            <a:avLst/>
            <a:gdLst/>
            <a:ahLst/>
            <a:cxnLst/>
            <a:rect r="r" b="b" t="t" l="l"/>
            <a:pathLst>
              <a:path h="1457268" w="5267887">
                <a:moveTo>
                  <a:pt x="0" y="0"/>
                </a:moveTo>
                <a:lnTo>
                  <a:pt x="5267887" y="0"/>
                </a:lnTo>
                <a:lnTo>
                  <a:pt x="5267887" y="1457268"/>
                </a:lnTo>
                <a:lnTo>
                  <a:pt x="0" y="1457268"/>
                </a:lnTo>
                <a:lnTo>
                  <a:pt x="0" y="0"/>
                </a:lnTo>
                <a:close/>
              </a:path>
            </a:pathLst>
          </a:custGeom>
          <a:blipFill>
            <a:blip r:embed="rId3">
              <a:extLst>
                <a:ext uri="{96DAC541-7B7A-43D3-8B79-37D633B846F1}">
                  <asvg:svgBlip xmlns:asvg="http://schemas.microsoft.com/office/drawing/2016/SVG/main" r:embed="rId4"/>
                </a:ext>
              </a:extLst>
            </a:blip>
            <a:stretch>
              <a:fillRect l="0" t="-243" r="0" b="-243"/>
            </a:stretch>
          </a:blipFill>
        </p:spPr>
      </p:sp>
      <p:sp>
        <p:nvSpPr>
          <p:cNvPr name="TextBox 17" id="17"/>
          <p:cNvSpPr txBox="true"/>
          <p:nvPr/>
        </p:nvSpPr>
        <p:spPr>
          <a:xfrm rot="0">
            <a:off x="6976977" y="5250447"/>
            <a:ext cx="4500248" cy="430587"/>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Documentation confusion</a:t>
            </a:r>
          </a:p>
        </p:txBody>
      </p:sp>
      <p:sp>
        <p:nvSpPr>
          <p:cNvPr name="Freeform 18" id="18" descr="preencoded.png"/>
          <p:cNvSpPr/>
          <p:nvPr/>
        </p:nvSpPr>
        <p:spPr>
          <a:xfrm flipH="false" flipV="false" rot="0">
            <a:off x="12040819" y="4952400"/>
            <a:ext cx="5267887" cy="1457268"/>
          </a:xfrm>
          <a:custGeom>
            <a:avLst/>
            <a:gdLst/>
            <a:ahLst/>
            <a:cxnLst/>
            <a:rect r="r" b="b" t="t" l="l"/>
            <a:pathLst>
              <a:path h="1457268" w="5267887">
                <a:moveTo>
                  <a:pt x="0" y="0"/>
                </a:moveTo>
                <a:lnTo>
                  <a:pt x="5267887" y="0"/>
                </a:lnTo>
                <a:lnTo>
                  <a:pt x="5267887" y="1457268"/>
                </a:lnTo>
                <a:lnTo>
                  <a:pt x="0" y="1457268"/>
                </a:lnTo>
                <a:lnTo>
                  <a:pt x="0" y="0"/>
                </a:lnTo>
                <a:close/>
              </a:path>
            </a:pathLst>
          </a:custGeom>
          <a:blipFill>
            <a:blip r:embed="rId3">
              <a:extLst>
                <a:ext uri="{96DAC541-7B7A-43D3-8B79-37D633B846F1}">
                  <asvg:svgBlip xmlns:asvg="http://schemas.microsoft.com/office/drawing/2016/SVG/main" r:embed="rId4"/>
                </a:ext>
              </a:extLst>
            </a:blip>
            <a:stretch>
              <a:fillRect l="0" t="-243" r="0" b="-243"/>
            </a:stretch>
          </a:blipFill>
        </p:spPr>
      </p:sp>
      <p:sp>
        <p:nvSpPr>
          <p:cNvPr name="TextBox 19" id="19"/>
          <p:cNvSpPr txBox="true"/>
          <p:nvPr/>
        </p:nvSpPr>
        <p:spPr>
          <a:xfrm rot="0">
            <a:off x="12500896" y="5250447"/>
            <a:ext cx="4500248" cy="851659"/>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Ownership transfer concerns</a:t>
            </a:r>
          </a:p>
        </p:txBody>
      </p:sp>
      <p:sp>
        <p:nvSpPr>
          <p:cNvPr name="Freeform 20" id="20" descr="preencoded.png"/>
          <p:cNvSpPr/>
          <p:nvPr/>
        </p:nvSpPr>
        <p:spPr>
          <a:xfrm flipH="false" flipV="false" rot="0">
            <a:off x="992991" y="6665709"/>
            <a:ext cx="5267887" cy="1036206"/>
          </a:xfrm>
          <a:custGeom>
            <a:avLst/>
            <a:gdLst/>
            <a:ahLst/>
            <a:cxnLst/>
            <a:rect r="r" b="b" t="t" l="l"/>
            <a:pathLst>
              <a:path h="1036206" w="5267887">
                <a:moveTo>
                  <a:pt x="0" y="0"/>
                </a:moveTo>
                <a:lnTo>
                  <a:pt x="5267887" y="0"/>
                </a:lnTo>
                <a:lnTo>
                  <a:pt x="5267887" y="1036206"/>
                </a:lnTo>
                <a:lnTo>
                  <a:pt x="0" y="1036206"/>
                </a:lnTo>
                <a:lnTo>
                  <a:pt x="0" y="0"/>
                </a:lnTo>
                <a:close/>
              </a:path>
            </a:pathLst>
          </a:custGeom>
          <a:blipFill>
            <a:blip r:embed="rId5">
              <a:extLst>
                <a:ext uri="{96DAC541-7B7A-43D3-8B79-37D633B846F1}">
                  <asvg:svgBlip xmlns:asvg="http://schemas.microsoft.com/office/drawing/2016/SVG/main" r:embed="rId6"/>
                </a:ext>
              </a:extLst>
            </a:blip>
            <a:stretch>
              <a:fillRect l="0" t="-470" r="0" b="-471"/>
            </a:stretch>
          </a:blipFill>
        </p:spPr>
      </p:sp>
      <p:sp>
        <p:nvSpPr>
          <p:cNvPr name="TextBox 21" id="21"/>
          <p:cNvSpPr txBox="true"/>
          <p:nvPr/>
        </p:nvSpPr>
        <p:spPr>
          <a:xfrm rot="0">
            <a:off x="1453067" y="6963756"/>
            <a:ext cx="4500248" cy="430587"/>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Lack of market knowledge</a:t>
            </a:r>
          </a:p>
        </p:txBody>
      </p:sp>
      <p:sp>
        <p:nvSpPr>
          <p:cNvPr name="TextBox 22" id="22"/>
          <p:cNvSpPr txBox="true"/>
          <p:nvPr/>
        </p:nvSpPr>
        <p:spPr>
          <a:xfrm rot="0">
            <a:off x="992991" y="7913780"/>
            <a:ext cx="16315868" cy="1205198"/>
          </a:xfrm>
          <a:prstGeom prst="rect">
            <a:avLst/>
          </a:prstGeom>
        </p:spPr>
        <p:txBody>
          <a:bodyPr anchor="t" rtlCol="false" tIns="0" lIns="0" bIns="0" rIns="0">
            <a:spAutoFit/>
          </a:bodyPr>
          <a:lstStyle/>
          <a:p>
            <a:pPr algn="l">
              <a:lnSpc>
                <a:spcPts val="3278"/>
              </a:lnSpc>
            </a:pPr>
            <a:r>
              <a:rPr lang="en-US" sz="2101">
                <a:solidFill>
                  <a:srgbClr val="D6E5EF"/>
                </a:solidFill>
                <a:latin typeface="Roboto"/>
                <a:ea typeface="Roboto"/>
                <a:cs typeface="Roboto"/>
                <a:sym typeface="Roboto"/>
              </a:rPr>
              <a:t>These challenges can reduce the final selling price and increase stress for sellers.</a:t>
            </a:r>
          </a:p>
          <a:p>
            <a:pPr algn="l">
              <a:lnSpc>
                <a:spcPts val="3278"/>
              </a:lnSpc>
            </a:pPr>
            <a:r>
              <a:rPr lang="en-US" sz="2101">
                <a:solidFill>
                  <a:srgbClr val="D6E5EF"/>
                </a:solidFill>
                <a:latin typeface="Roboto"/>
                <a:ea typeface="Roboto"/>
                <a:cs typeface="Roboto"/>
                <a:sym typeface="Roboto"/>
              </a:rPr>
              <a:t>A structured online selling process helps overcome these issues efficiently.</a:t>
            </a:r>
          </a:p>
        </p:txBody>
      </p:sp>
      <p:sp>
        <p:nvSpPr>
          <p:cNvPr name="Freeform 23" id="23"/>
          <p:cNvSpPr/>
          <p:nvPr/>
        </p:nvSpPr>
        <p:spPr>
          <a:xfrm flipH="false" flipV="false" rot="0">
            <a:off x="15660824" y="0"/>
            <a:ext cx="2641016" cy="748945"/>
          </a:xfrm>
          <a:custGeom>
            <a:avLst/>
            <a:gdLst/>
            <a:ahLst/>
            <a:cxnLst/>
            <a:rect r="r" b="b" t="t" l="l"/>
            <a:pathLst>
              <a:path h="748945" w="2641016">
                <a:moveTo>
                  <a:pt x="0" y="0"/>
                </a:moveTo>
                <a:lnTo>
                  <a:pt x="2641016" y="0"/>
                </a:lnTo>
                <a:lnTo>
                  <a:pt x="2641016" y="748945"/>
                </a:lnTo>
                <a:lnTo>
                  <a:pt x="0" y="748945"/>
                </a:lnTo>
                <a:lnTo>
                  <a:pt x="0" y="0"/>
                </a:lnTo>
                <a:close/>
              </a:path>
            </a:pathLst>
          </a:custGeom>
          <a:blipFill>
            <a:blip r:embed="rId7"/>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71B21"/>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202733"/>
            </a:solidFill>
          </p:spPr>
        </p:sp>
      </p:grpSp>
      <p:sp>
        <p:nvSpPr>
          <p:cNvPr name="TextBox 6" id="6"/>
          <p:cNvSpPr txBox="true"/>
          <p:nvPr/>
        </p:nvSpPr>
        <p:spPr>
          <a:xfrm rot="0">
            <a:off x="992991" y="1402775"/>
            <a:ext cx="16315868" cy="905713"/>
          </a:xfrm>
          <a:prstGeom prst="rect">
            <a:avLst/>
          </a:prstGeom>
        </p:spPr>
        <p:txBody>
          <a:bodyPr anchor="t" rtlCol="false" tIns="0" lIns="0" bIns="0" rIns="0">
            <a:spAutoFit/>
          </a:bodyPr>
          <a:lstStyle/>
          <a:p>
            <a:pPr algn="l">
              <a:lnSpc>
                <a:spcPts val="6931"/>
              </a:lnSpc>
            </a:pPr>
            <a:r>
              <a:rPr lang="en-US" sz="5554">
                <a:solidFill>
                  <a:srgbClr val="76B9FF"/>
                </a:solidFill>
                <a:latin typeface="Roboto Slab"/>
                <a:ea typeface="Roboto Slab"/>
                <a:cs typeface="Roboto Slab"/>
                <a:sym typeface="Roboto Slab"/>
              </a:rPr>
              <a:t>How SpeedyGo Helps Sellers</a:t>
            </a:r>
          </a:p>
        </p:txBody>
      </p:sp>
      <p:sp>
        <p:nvSpPr>
          <p:cNvPr name="TextBox 7" id="7"/>
          <p:cNvSpPr txBox="true"/>
          <p:nvPr/>
        </p:nvSpPr>
        <p:spPr>
          <a:xfrm rot="0">
            <a:off x="992991" y="2412463"/>
            <a:ext cx="16315868" cy="452780"/>
          </a:xfrm>
          <a:prstGeom prst="rect">
            <a:avLst/>
          </a:prstGeom>
        </p:spPr>
        <p:txBody>
          <a:bodyPr anchor="t" rtlCol="false" tIns="0" lIns="0" bIns="0" rIns="0">
            <a:spAutoFit/>
          </a:bodyPr>
          <a:lstStyle/>
          <a:p>
            <a:pPr algn="l">
              <a:lnSpc>
                <a:spcPts val="3465"/>
              </a:lnSpc>
            </a:pPr>
            <a:r>
              <a:rPr lang="en-US" sz="2777">
                <a:solidFill>
                  <a:srgbClr val="76B9FF"/>
                </a:solidFill>
                <a:latin typeface="Roboto Slab"/>
                <a:ea typeface="Roboto Slab"/>
                <a:cs typeface="Roboto Slab"/>
                <a:sym typeface="Roboto Slab"/>
              </a:rPr>
              <a:t>SpeedyGo Simplifies the Entire Process</a:t>
            </a:r>
          </a:p>
        </p:txBody>
      </p:sp>
      <p:sp>
        <p:nvSpPr>
          <p:cNvPr name="TextBox 8" id="8"/>
          <p:cNvSpPr txBox="true"/>
          <p:nvPr/>
        </p:nvSpPr>
        <p:spPr>
          <a:xfrm rot="0">
            <a:off x="992991" y="3205058"/>
            <a:ext cx="16315868" cy="1312878"/>
          </a:xfrm>
          <a:prstGeom prst="rect">
            <a:avLst/>
          </a:prstGeom>
        </p:spPr>
        <p:txBody>
          <a:bodyPr anchor="t" rtlCol="false" tIns="0" lIns="0" bIns="0" rIns="0">
            <a:spAutoFit/>
          </a:bodyPr>
          <a:lstStyle/>
          <a:p>
            <a:pPr algn="l">
              <a:lnSpc>
                <a:spcPts val="3474"/>
              </a:lnSpc>
            </a:pPr>
            <a:r>
              <a:rPr lang="en-US" sz="2176">
                <a:solidFill>
                  <a:srgbClr val="D6E5EF"/>
                </a:solidFill>
                <a:latin typeface="Roboto"/>
                <a:ea typeface="Roboto"/>
                <a:cs typeface="Roboto"/>
                <a:sym typeface="Roboto"/>
              </a:rPr>
              <a:t>SpeedyGo provides a convenient platform for bike owners looking to sell two wheeler online quickly and confidently.</a:t>
            </a:r>
          </a:p>
          <a:p>
            <a:pPr algn="l">
              <a:lnSpc>
                <a:spcPts val="3474"/>
              </a:lnSpc>
            </a:pPr>
            <a:r>
              <a:rPr lang="en-US" sz="2176">
                <a:solidFill>
                  <a:srgbClr val="D6E5EF"/>
                </a:solidFill>
                <a:latin typeface="Roboto"/>
                <a:ea typeface="Roboto"/>
                <a:cs typeface="Roboto"/>
                <a:sym typeface="Roboto"/>
              </a:rPr>
              <a:t>Key Features:</a:t>
            </a:r>
          </a:p>
        </p:txBody>
      </p:sp>
      <p:sp>
        <p:nvSpPr>
          <p:cNvPr name="Freeform 9" id="9" descr="preencoded.png"/>
          <p:cNvSpPr/>
          <p:nvPr/>
        </p:nvSpPr>
        <p:spPr>
          <a:xfrm flipH="false" flipV="false" rot="0">
            <a:off x="992991" y="4837119"/>
            <a:ext cx="709260" cy="709270"/>
          </a:xfrm>
          <a:custGeom>
            <a:avLst/>
            <a:gdLst/>
            <a:ahLst/>
            <a:cxnLst/>
            <a:rect r="r" b="b" t="t" l="l"/>
            <a:pathLst>
              <a:path h="709270" w="709260">
                <a:moveTo>
                  <a:pt x="0" y="0"/>
                </a:moveTo>
                <a:lnTo>
                  <a:pt x="709260" y="0"/>
                </a:lnTo>
                <a:lnTo>
                  <a:pt x="709260" y="709269"/>
                </a:lnTo>
                <a:lnTo>
                  <a:pt x="0" y="709269"/>
                </a:lnTo>
                <a:lnTo>
                  <a:pt x="0" y="0"/>
                </a:lnTo>
                <a:close/>
              </a:path>
            </a:pathLst>
          </a:custGeom>
          <a:blipFill>
            <a:blip r:embed="rId3">
              <a:extLst>
                <a:ext uri="{96DAC541-7B7A-43D3-8B79-37D633B846F1}">
                  <asvg:svgBlip xmlns:asvg="http://schemas.microsoft.com/office/drawing/2016/SVG/main" r:embed="rId4"/>
                </a:ext>
              </a:extLst>
            </a:blip>
            <a:stretch>
              <a:fillRect l="0" t="-1998" r="0" b="-1999"/>
            </a:stretch>
          </a:blipFill>
        </p:spPr>
      </p:sp>
      <p:sp>
        <p:nvSpPr>
          <p:cNvPr name="TextBox 10" id="10"/>
          <p:cNvSpPr txBox="true"/>
          <p:nvPr/>
        </p:nvSpPr>
        <p:spPr>
          <a:xfrm rot="0">
            <a:off x="2056876" y="4827594"/>
            <a:ext cx="6916655"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Instant bike valuation</a:t>
            </a:r>
          </a:p>
        </p:txBody>
      </p:sp>
      <p:sp>
        <p:nvSpPr>
          <p:cNvPr name="Freeform 11" id="11" descr="preencoded.png"/>
          <p:cNvSpPr/>
          <p:nvPr/>
        </p:nvSpPr>
        <p:spPr>
          <a:xfrm flipH="false" flipV="false" rot="0">
            <a:off x="9328156" y="4837119"/>
            <a:ext cx="709260" cy="709270"/>
          </a:xfrm>
          <a:custGeom>
            <a:avLst/>
            <a:gdLst/>
            <a:ahLst/>
            <a:cxnLst/>
            <a:rect r="r" b="b" t="t" l="l"/>
            <a:pathLst>
              <a:path h="709270" w="709260">
                <a:moveTo>
                  <a:pt x="0" y="0"/>
                </a:moveTo>
                <a:lnTo>
                  <a:pt x="709260" y="0"/>
                </a:lnTo>
                <a:lnTo>
                  <a:pt x="709260" y="709269"/>
                </a:lnTo>
                <a:lnTo>
                  <a:pt x="0" y="709269"/>
                </a:lnTo>
                <a:lnTo>
                  <a:pt x="0" y="0"/>
                </a:lnTo>
                <a:close/>
              </a:path>
            </a:pathLst>
          </a:custGeom>
          <a:blipFill>
            <a:blip r:embed="rId5">
              <a:extLst>
                <a:ext uri="{96DAC541-7B7A-43D3-8B79-37D633B846F1}">
                  <asvg:svgBlip xmlns:asvg="http://schemas.microsoft.com/office/drawing/2016/SVG/main" r:embed="rId6"/>
                </a:ext>
              </a:extLst>
            </a:blip>
            <a:stretch>
              <a:fillRect l="-1" t="0" r="0" b="0"/>
            </a:stretch>
          </a:blipFill>
        </p:spPr>
      </p:sp>
      <p:sp>
        <p:nvSpPr>
          <p:cNvPr name="TextBox 12" id="12"/>
          <p:cNvSpPr txBox="true"/>
          <p:nvPr/>
        </p:nvSpPr>
        <p:spPr>
          <a:xfrm rot="0">
            <a:off x="10392042" y="4827594"/>
            <a:ext cx="6916807"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Easy online inquiry process</a:t>
            </a:r>
          </a:p>
        </p:txBody>
      </p:sp>
      <p:sp>
        <p:nvSpPr>
          <p:cNvPr name="Freeform 13" id="13" descr="preencoded.png"/>
          <p:cNvSpPr/>
          <p:nvPr/>
        </p:nvSpPr>
        <p:spPr>
          <a:xfrm flipH="false" flipV="false" rot="0">
            <a:off x="992991" y="6113869"/>
            <a:ext cx="709260" cy="709270"/>
          </a:xfrm>
          <a:custGeom>
            <a:avLst/>
            <a:gdLst/>
            <a:ahLst/>
            <a:cxnLst/>
            <a:rect r="r" b="b" t="t" l="l"/>
            <a:pathLst>
              <a:path h="709270" w="709260">
                <a:moveTo>
                  <a:pt x="0" y="0"/>
                </a:moveTo>
                <a:lnTo>
                  <a:pt x="709260" y="0"/>
                </a:lnTo>
                <a:lnTo>
                  <a:pt x="709260" y="709269"/>
                </a:lnTo>
                <a:lnTo>
                  <a:pt x="0" y="709269"/>
                </a:lnTo>
                <a:lnTo>
                  <a:pt x="0" y="0"/>
                </a:lnTo>
                <a:close/>
              </a:path>
            </a:pathLst>
          </a:custGeom>
          <a:blipFill>
            <a:blip r:embed="rId7">
              <a:extLst>
                <a:ext uri="{96DAC541-7B7A-43D3-8B79-37D633B846F1}">
                  <asvg:svgBlip xmlns:asvg="http://schemas.microsoft.com/office/drawing/2016/SVG/main" r:embed="rId8"/>
                </a:ext>
              </a:extLst>
            </a:blip>
            <a:stretch>
              <a:fillRect l="0" t="-8664" r="0" b="-8665"/>
            </a:stretch>
          </a:blipFill>
        </p:spPr>
      </p:sp>
      <p:sp>
        <p:nvSpPr>
          <p:cNvPr name="TextBox 14" id="14"/>
          <p:cNvSpPr txBox="true"/>
          <p:nvPr/>
        </p:nvSpPr>
        <p:spPr>
          <a:xfrm rot="0">
            <a:off x="2056876" y="6104344"/>
            <a:ext cx="6916655"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Transparent pricing</a:t>
            </a:r>
          </a:p>
        </p:txBody>
      </p:sp>
      <p:sp>
        <p:nvSpPr>
          <p:cNvPr name="Freeform 15" id="15" descr="preencoded.png"/>
          <p:cNvSpPr/>
          <p:nvPr/>
        </p:nvSpPr>
        <p:spPr>
          <a:xfrm flipH="false" flipV="false" rot="0">
            <a:off x="9328156" y="6113869"/>
            <a:ext cx="709260" cy="709270"/>
          </a:xfrm>
          <a:custGeom>
            <a:avLst/>
            <a:gdLst/>
            <a:ahLst/>
            <a:cxnLst/>
            <a:rect r="r" b="b" t="t" l="l"/>
            <a:pathLst>
              <a:path h="709270" w="709260">
                <a:moveTo>
                  <a:pt x="0" y="0"/>
                </a:moveTo>
                <a:lnTo>
                  <a:pt x="709260" y="0"/>
                </a:lnTo>
                <a:lnTo>
                  <a:pt x="709260" y="709269"/>
                </a:lnTo>
                <a:lnTo>
                  <a:pt x="0" y="709269"/>
                </a:lnTo>
                <a:lnTo>
                  <a:pt x="0" y="0"/>
                </a:lnTo>
                <a:close/>
              </a:path>
            </a:pathLst>
          </a:custGeom>
          <a:blipFill>
            <a:blip r:embed="rId9">
              <a:extLst>
                <a:ext uri="{96DAC541-7B7A-43D3-8B79-37D633B846F1}">
                  <asvg:svgBlip xmlns:asvg="http://schemas.microsoft.com/office/drawing/2016/SVG/main" r:embed="rId10"/>
                </a:ext>
              </a:extLst>
            </a:blip>
            <a:stretch>
              <a:fillRect l="0" t="-2665" r="0" b="-2665"/>
            </a:stretch>
          </a:blipFill>
        </p:spPr>
      </p:sp>
      <p:sp>
        <p:nvSpPr>
          <p:cNvPr name="TextBox 16" id="16"/>
          <p:cNvSpPr txBox="true"/>
          <p:nvPr/>
        </p:nvSpPr>
        <p:spPr>
          <a:xfrm rot="0">
            <a:off x="10392042" y="6104344"/>
            <a:ext cx="6916807"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Professional support</a:t>
            </a:r>
          </a:p>
        </p:txBody>
      </p:sp>
      <p:sp>
        <p:nvSpPr>
          <p:cNvPr name="Freeform 17" id="17" descr="preencoded.png"/>
          <p:cNvSpPr/>
          <p:nvPr/>
        </p:nvSpPr>
        <p:spPr>
          <a:xfrm flipH="false" flipV="false" rot="0">
            <a:off x="992991" y="7390628"/>
            <a:ext cx="709260" cy="709270"/>
          </a:xfrm>
          <a:custGeom>
            <a:avLst/>
            <a:gdLst/>
            <a:ahLst/>
            <a:cxnLst/>
            <a:rect r="r" b="b" t="t" l="l"/>
            <a:pathLst>
              <a:path h="709270" w="709260">
                <a:moveTo>
                  <a:pt x="0" y="0"/>
                </a:moveTo>
                <a:lnTo>
                  <a:pt x="709260" y="0"/>
                </a:lnTo>
                <a:lnTo>
                  <a:pt x="709260" y="709270"/>
                </a:lnTo>
                <a:lnTo>
                  <a:pt x="0" y="709270"/>
                </a:lnTo>
                <a:lnTo>
                  <a:pt x="0" y="0"/>
                </a:lnTo>
                <a:close/>
              </a:path>
            </a:pathLst>
          </a:custGeom>
          <a:blipFill>
            <a:blip r:embed="rId11">
              <a:extLst>
                <a:ext uri="{96DAC541-7B7A-43D3-8B79-37D633B846F1}">
                  <asvg:svgBlip xmlns:asvg="http://schemas.microsoft.com/office/drawing/2016/SVG/main" r:embed="rId12"/>
                </a:ext>
              </a:extLst>
            </a:blip>
            <a:stretch>
              <a:fillRect l="-21335" t="0" r="-21334" b="0"/>
            </a:stretch>
          </a:blipFill>
        </p:spPr>
      </p:sp>
      <p:sp>
        <p:nvSpPr>
          <p:cNvPr name="TextBox 18" id="18"/>
          <p:cNvSpPr txBox="true"/>
          <p:nvPr/>
        </p:nvSpPr>
        <p:spPr>
          <a:xfrm rot="0">
            <a:off x="2056876" y="7381103"/>
            <a:ext cx="6916655"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Quick verification process</a:t>
            </a:r>
          </a:p>
        </p:txBody>
      </p:sp>
      <p:sp>
        <p:nvSpPr>
          <p:cNvPr name="Freeform 19" id="19" descr="preencoded.png"/>
          <p:cNvSpPr/>
          <p:nvPr/>
        </p:nvSpPr>
        <p:spPr>
          <a:xfrm flipH="false" flipV="false" rot="0">
            <a:off x="9328156" y="7390628"/>
            <a:ext cx="709260" cy="709270"/>
          </a:xfrm>
          <a:custGeom>
            <a:avLst/>
            <a:gdLst/>
            <a:ahLst/>
            <a:cxnLst/>
            <a:rect r="r" b="b" t="t" l="l"/>
            <a:pathLst>
              <a:path h="709270" w="709260">
                <a:moveTo>
                  <a:pt x="0" y="0"/>
                </a:moveTo>
                <a:lnTo>
                  <a:pt x="709260" y="0"/>
                </a:lnTo>
                <a:lnTo>
                  <a:pt x="709260" y="709270"/>
                </a:lnTo>
                <a:lnTo>
                  <a:pt x="0" y="709270"/>
                </a:lnTo>
                <a:lnTo>
                  <a:pt x="0" y="0"/>
                </a:lnTo>
                <a:close/>
              </a:path>
            </a:pathLst>
          </a:custGeom>
          <a:blipFill>
            <a:blip r:embed="rId13">
              <a:extLst>
                <a:ext uri="{96DAC541-7B7A-43D3-8B79-37D633B846F1}">
                  <asvg:svgBlip xmlns:asvg="http://schemas.microsoft.com/office/drawing/2016/SVG/main" r:embed="rId14"/>
                </a:ext>
              </a:extLst>
            </a:blip>
            <a:stretch>
              <a:fillRect l="-18002" t="0" r="-18000" b="0"/>
            </a:stretch>
          </a:blipFill>
        </p:spPr>
      </p:sp>
      <p:sp>
        <p:nvSpPr>
          <p:cNvPr name="TextBox 20" id="20"/>
          <p:cNvSpPr txBox="true"/>
          <p:nvPr/>
        </p:nvSpPr>
        <p:spPr>
          <a:xfrm rot="0">
            <a:off x="10392042" y="7381103"/>
            <a:ext cx="6916807" cy="452780"/>
          </a:xfrm>
          <a:prstGeom prst="rect">
            <a:avLst/>
          </a:prstGeom>
        </p:spPr>
        <p:txBody>
          <a:bodyPr anchor="t" rtlCol="false" tIns="0" lIns="0" bIns="0" rIns="0">
            <a:spAutoFit/>
          </a:bodyPr>
          <a:lstStyle/>
          <a:p>
            <a:pPr algn="l">
              <a:lnSpc>
                <a:spcPts val="3465"/>
              </a:lnSpc>
            </a:pPr>
            <a:r>
              <a:rPr lang="en-US" sz="2777">
                <a:solidFill>
                  <a:srgbClr val="D6E5EF"/>
                </a:solidFill>
                <a:latin typeface="Roboto Slab"/>
                <a:ea typeface="Roboto Slab"/>
                <a:cs typeface="Roboto Slab"/>
                <a:sym typeface="Roboto Slab"/>
              </a:rPr>
              <a:t>Assistance throughout the transaction</a:t>
            </a:r>
          </a:p>
        </p:txBody>
      </p:sp>
      <p:sp>
        <p:nvSpPr>
          <p:cNvPr name="TextBox 21" id="21"/>
          <p:cNvSpPr txBox="true"/>
          <p:nvPr/>
        </p:nvSpPr>
        <p:spPr>
          <a:xfrm rot="0">
            <a:off x="992991" y="8333365"/>
            <a:ext cx="17230954" cy="539706"/>
          </a:xfrm>
          <a:prstGeom prst="rect">
            <a:avLst/>
          </a:prstGeom>
        </p:spPr>
        <p:txBody>
          <a:bodyPr anchor="t" rtlCol="false" tIns="0" lIns="0" bIns="0" rIns="0">
            <a:spAutoFit/>
          </a:bodyPr>
          <a:lstStyle/>
          <a:p>
            <a:pPr algn="l">
              <a:lnSpc>
                <a:spcPts val="3474"/>
              </a:lnSpc>
            </a:pPr>
            <a:r>
              <a:rPr lang="en-US" sz="2176">
                <a:solidFill>
                  <a:srgbClr val="D6E5EF"/>
                </a:solidFill>
                <a:latin typeface="Roboto"/>
                <a:ea typeface="Roboto"/>
                <a:cs typeface="Roboto"/>
                <a:sym typeface="Roboto"/>
              </a:rPr>
              <a:t>The goal is to make bike selling simple, transparent, and hassle-free for every vehicle owner.</a:t>
            </a:r>
          </a:p>
        </p:txBody>
      </p:sp>
      <p:sp>
        <p:nvSpPr>
          <p:cNvPr name="Freeform 22" id="22"/>
          <p:cNvSpPr/>
          <p:nvPr/>
        </p:nvSpPr>
        <p:spPr>
          <a:xfrm flipH="false" flipV="false" rot="0">
            <a:off x="15660824" y="0"/>
            <a:ext cx="2641016" cy="748945"/>
          </a:xfrm>
          <a:custGeom>
            <a:avLst/>
            <a:gdLst/>
            <a:ahLst/>
            <a:cxnLst/>
            <a:rect r="r" b="b" t="t" l="l"/>
            <a:pathLst>
              <a:path h="748945" w="2641016">
                <a:moveTo>
                  <a:pt x="0" y="0"/>
                </a:moveTo>
                <a:lnTo>
                  <a:pt x="2641016" y="0"/>
                </a:lnTo>
                <a:lnTo>
                  <a:pt x="2641016" y="748945"/>
                </a:lnTo>
                <a:lnTo>
                  <a:pt x="0" y="748945"/>
                </a:lnTo>
                <a:lnTo>
                  <a:pt x="0" y="0"/>
                </a:lnTo>
                <a:close/>
              </a:path>
            </a:pathLst>
          </a:custGeom>
          <a:blipFill>
            <a:blip r:embed="rId15"/>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71B21"/>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202733"/>
            </a:solidFill>
          </p:spPr>
        </p:sp>
      </p:grpSp>
      <p:sp>
        <p:nvSpPr>
          <p:cNvPr name="TextBox 6" id="6"/>
          <p:cNvSpPr txBox="true"/>
          <p:nvPr/>
        </p:nvSpPr>
        <p:spPr>
          <a:xfrm rot="0">
            <a:off x="992991" y="833952"/>
            <a:ext cx="16315868" cy="861479"/>
          </a:xfrm>
          <a:prstGeom prst="rect">
            <a:avLst/>
          </a:prstGeom>
        </p:spPr>
        <p:txBody>
          <a:bodyPr anchor="t" rtlCol="false" tIns="0" lIns="0" bIns="0" rIns="0">
            <a:spAutoFit/>
          </a:bodyPr>
          <a:lstStyle/>
          <a:p>
            <a:pPr algn="l">
              <a:lnSpc>
                <a:spcPts val="6557"/>
              </a:lnSpc>
            </a:pPr>
            <a:r>
              <a:rPr lang="en-US" sz="5254">
                <a:solidFill>
                  <a:srgbClr val="76B9FF"/>
                </a:solidFill>
                <a:latin typeface="Roboto Slab"/>
                <a:ea typeface="Roboto Slab"/>
                <a:cs typeface="Roboto Slab"/>
                <a:sym typeface="Roboto Slab"/>
              </a:rPr>
              <a:t>Step-by-Step Process to Sell Two Wheeler Online</a:t>
            </a:r>
          </a:p>
        </p:txBody>
      </p:sp>
      <p:grpSp>
        <p:nvGrpSpPr>
          <p:cNvPr name="Group 7" id="7"/>
          <p:cNvGrpSpPr/>
          <p:nvPr/>
        </p:nvGrpSpPr>
        <p:grpSpPr>
          <a:xfrm rot="0">
            <a:off x="992991" y="2207504"/>
            <a:ext cx="539020" cy="336909"/>
            <a:chOff x="0" y="0"/>
            <a:chExt cx="718693" cy="449212"/>
          </a:xfrm>
        </p:grpSpPr>
        <p:sp>
          <p:nvSpPr>
            <p:cNvPr name="Freeform 8" id="8"/>
            <p:cNvSpPr/>
            <p:nvPr/>
          </p:nvSpPr>
          <p:spPr>
            <a:xfrm flipH="false" flipV="false" rot="0">
              <a:off x="0" y="0"/>
              <a:ext cx="718689" cy="449217"/>
            </a:xfrm>
            <a:custGeom>
              <a:avLst/>
              <a:gdLst/>
              <a:ahLst/>
              <a:cxnLst/>
              <a:rect r="r" b="b" t="t" l="l"/>
              <a:pathLst>
                <a:path h="449217" w="718689">
                  <a:moveTo>
                    <a:pt x="0" y="0"/>
                  </a:moveTo>
                  <a:lnTo>
                    <a:pt x="718689" y="0"/>
                  </a:lnTo>
                  <a:lnTo>
                    <a:pt x="718689" y="449217"/>
                  </a:lnTo>
                  <a:lnTo>
                    <a:pt x="0" y="449217"/>
                  </a:lnTo>
                  <a:close/>
                </a:path>
              </a:pathLst>
            </a:custGeom>
            <a:blipFill>
              <a:blip r:embed="rId3">
                <a:alphaModFix amt="0"/>
              </a:blip>
              <a:stretch>
                <a:fillRect l="-30194" t="0" r="-30195" b="1"/>
              </a:stretch>
            </a:blipFill>
          </p:spPr>
        </p:sp>
        <p:sp>
          <p:nvSpPr>
            <p:cNvPr name="TextBox 9" id="9"/>
            <p:cNvSpPr txBox="true"/>
            <p:nvPr/>
          </p:nvSpPr>
          <p:spPr>
            <a:xfrm>
              <a:off x="0" y="-9525"/>
              <a:ext cx="718693" cy="458737"/>
            </a:xfrm>
            <a:prstGeom prst="rect">
              <a:avLst/>
            </a:prstGeom>
          </p:spPr>
          <p:txBody>
            <a:bodyPr anchor="ctr" rtlCol="false" tIns="0" lIns="0" bIns="0" rIns="0"/>
            <a:lstStyle/>
            <a:p>
              <a:pPr algn="l">
                <a:lnSpc>
                  <a:spcPts val="2521"/>
                </a:lnSpc>
              </a:pPr>
              <a:r>
                <a:rPr lang="en-US" sz="2101">
                  <a:solidFill>
                    <a:srgbClr val="D6E5EF"/>
                  </a:solidFill>
                  <a:latin typeface="Roboto"/>
                  <a:ea typeface="Roboto"/>
                  <a:cs typeface="Roboto"/>
                  <a:sym typeface="Roboto"/>
                </a:rPr>
                <a:t>01</a:t>
              </a:r>
            </a:p>
          </p:txBody>
        </p:sp>
      </p:grpSp>
      <p:grpSp>
        <p:nvGrpSpPr>
          <p:cNvPr name="Group 10" id="10"/>
          <p:cNvGrpSpPr/>
          <p:nvPr/>
        </p:nvGrpSpPr>
        <p:grpSpPr>
          <a:xfrm rot="0">
            <a:off x="992991" y="2627386"/>
            <a:ext cx="5267887" cy="38129"/>
            <a:chOff x="0" y="0"/>
            <a:chExt cx="7023849" cy="50838"/>
          </a:xfrm>
        </p:grpSpPr>
        <p:sp>
          <p:nvSpPr>
            <p:cNvPr name="Freeform 11" id="11"/>
            <p:cNvSpPr/>
            <p:nvPr/>
          </p:nvSpPr>
          <p:spPr>
            <a:xfrm flipH="false" flipV="false" rot="0">
              <a:off x="0" y="0"/>
              <a:ext cx="7023862" cy="50800"/>
            </a:xfrm>
            <a:custGeom>
              <a:avLst/>
              <a:gdLst/>
              <a:ahLst/>
              <a:cxnLst/>
              <a:rect r="r" b="b" t="t" l="l"/>
              <a:pathLst>
                <a:path h="50800" w="7023862">
                  <a:moveTo>
                    <a:pt x="0" y="0"/>
                  </a:moveTo>
                  <a:lnTo>
                    <a:pt x="7023862" y="0"/>
                  </a:lnTo>
                  <a:lnTo>
                    <a:pt x="7023862" y="50800"/>
                  </a:lnTo>
                  <a:lnTo>
                    <a:pt x="0" y="50800"/>
                  </a:lnTo>
                  <a:close/>
                </a:path>
              </a:pathLst>
            </a:custGeom>
            <a:solidFill>
              <a:srgbClr val="599CE8"/>
            </a:solidFill>
          </p:spPr>
        </p:sp>
      </p:grpSp>
      <p:sp>
        <p:nvSpPr>
          <p:cNvPr name="TextBox 12" id="12"/>
          <p:cNvSpPr txBox="true"/>
          <p:nvPr/>
        </p:nvSpPr>
        <p:spPr>
          <a:xfrm rot="0">
            <a:off x="992991" y="2828763"/>
            <a:ext cx="5267887" cy="430587"/>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Step 1: Submit Bike Details</a:t>
            </a:r>
          </a:p>
        </p:txBody>
      </p:sp>
      <p:sp>
        <p:nvSpPr>
          <p:cNvPr name="TextBox 13" id="13"/>
          <p:cNvSpPr txBox="true"/>
          <p:nvPr/>
        </p:nvSpPr>
        <p:spPr>
          <a:xfrm rot="0">
            <a:off x="992991" y="3336712"/>
            <a:ext cx="5267887" cy="496672"/>
          </a:xfrm>
          <a:prstGeom prst="rect">
            <a:avLst/>
          </a:prstGeom>
        </p:spPr>
        <p:txBody>
          <a:bodyPr anchor="t" rtlCol="false" tIns="0" lIns="0" bIns="0" rIns="0">
            <a:spAutoFit/>
          </a:bodyPr>
          <a:lstStyle/>
          <a:p>
            <a:pPr algn="l">
              <a:lnSpc>
                <a:spcPts val="3278"/>
              </a:lnSpc>
            </a:pPr>
            <a:r>
              <a:rPr lang="en-US" sz="2101">
                <a:solidFill>
                  <a:srgbClr val="D6E5EF"/>
                </a:solidFill>
                <a:latin typeface="Roboto"/>
                <a:ea typeface="Roboto"/>
                <a:cs typeface="Roboto"/>
                <a:sym typeface="Roboto"/>
              </a:rPr>
              <a:t>Provide information such as:</a:t>
            </a:r>
          </a:p>
        </p:txBody>
      </p:sp>
      <p:sp>
        <p:nvSpPr>
          <p:cNvPr name="TextBox 14" id="14"/>
          <p:cNvSpPr txBox="true"/>
          <p:nvPr/>
        </p:nvSpPr>
        <p:spPr>
          <a:xfrm rot="0">
            <a:off x="992991" y="3910746"/>
            <a:ext cx="5267887" cy="2536612"/>
          </a:xfrm>
          <a:prstGeom prst="rect">
            <a:avLst/>
          </a:prstGeom>
        </p:spPr>
        <p:txBody>
          <a:bodyPr anchor="t" rtlCol="false" tIns="0" lIns="0" bIns="0" rIns="0">
            <a:spAutoFit/>
          </a:bodyPr>
          <a:lstStyle/>
          <a:p>
            <a:pPr algn="l" marL="380642" indent="-190321" lvl="1">
              <a:lnSpc>
                <a:spcPts val="3278"/>
              </a:lnSpc>
              <a:buFont typeface="Arial"/>
              <a:buChar char="•"/>
            </a:pPr>
            <a:r>
              <a:rPr lang="en-US" sz="2101">
                <a:solidFill>
                  <a:srgbClr val="D6E5EF"/>
                </a:solidFill>
                <a:latin typeface="Roboto"/>
                <a:ea typeface="Roboto"/>
                <a:cs typeface="Roboto"/>
                <a:sym typeface="Roboto"/>
              </a:rPr>
              <a:t>Brand</a:t>
            </a:r>
          </a:p>
          <a:p>
            <a:pPr algn="l" marL="380642" indent="-190321" lvl="1">
              <a:lnSpc>
                <a:spcPts val="3278"/>
              </a:lnSpc>
              <a:buFont typeface="Arial"/>
              <a:buChar char="•"/>
            </a:pPr>
            <a:r>
              <a:rPr lang="en-US" sz="2101">
                <a:solidFill>
                  <a:srgbClr val="D6E5EF"/>
                </a:solidFill>
                <a:latin typeface="Roboto"/>
                <a:ea typeface="Roboto"/>
                <a:cs typeface="Roboto"/>
                <a:sym typeface="Roboto"/>
              </a:rPr>
              <a:t>Model</a:t>
            </a:r>
          </a:p>
          <a:p>
            <a:pPr algn="l" marL="380642" indent="-190321" lvl="1">
              <a:lnSpc>
                <a:spcPts val="3278"/>
              </a:lnSpc>
              <a:buFont typeface="Arial"/>
              <a:buChar char="•"/>
            </a:pPr>
            <a:r>
              <a:rPr lang="en-US" sz="2101">
                <a:solidFill>
                  <a:srgbClr val="D6E5EF"/>
                </a:solidFill>
                <a:latin typeface="Roboto"/>
                <a:ea typeface="Roboto"/>
                <a:cs typeface="Roboto"/>
                <a:sym typeface="Roboto"/>
              </a:rPr>
              <a:t>Registration Number</a:t>
            </a:r>
          </a:p>
          <a:p>
            <a:pPr algn="l" marL="380642" indent="-190321" lvl="1">
              <a:lnSpc>
                <a:spcPts val="3278"/>
              </a:lnSpc>
              <a:buFont typeface="Arial"/>
              <a:buChar char="•"/>
            </a:pPr>
            <a:r>
              <a:rPr lang="en-US" sz="2101">
                <a:solidFill>
                  <a:srgbClr val="D6E5EF"/>
                </a:solidFill>
                <a:latin typeface="Roboto"/>
                <a:ea typeface="Roboto"/>
                <a:cs typeface="Roboto"/>
                <a:sym typeface="Roboto"/>
              </a:rPr>
              <a:t>Year</a:t>
            </a:r>
          </a:p>
          <a:p>
            <a:pPr algn="l" marL="380642" indent="-190321" lvl="1">
              <a:lnSpc>
                <a:spcPts val="3278"/>
              </a:lnSpc>
              <a:buFont typeface="Arial"/>
              <a:buChar char="•"/>
            </a:pPr>
            <a:r>
              <a:rPr lang="en-US" sz="2101">
                <a:solidFill>
                  <a:srgbClr val="D6E5EF"/>
                </a:solidFill>
                <a:latin typeface="Roboto"/>
                <a:ea typeface="Roboto"/>
                <a:cs typeface="Roboto"/>
                <a:sym typeface="Roboto"/>
              </a:rPr>
              <a:t>Expected Price</a:t>
            </a:r>
          </a:p>
        </p:txBody>
      </p:sp>
      <p:grpSp>
        <p:nvGrpSpPr>
          <p:cNvPr name="Group 15" id="15"/>
          <p:cNvGrpSpPr/>
          <p:nvPr/>
        </p:nvGrpSpPr>
        <p:grpSpPr>
          <a:xfrm rot="0">
            <a:off x="6516900" y="2207504"/>
            <a:ext cx="539020" cy="336909"/>
            <a:chOff x="0" y="0"/>
            <a:chExt cx="718693" cy="449212"/>
          </a:xfrm>
        </p:grpSpPr>
        <p:sp>
          <p:nvSpPr>
            <p:cNvPr name="Freeform 16" id="16"/>
            <p:cNvSpPr/>
            <p:nvPr/>
          </p:nvSpPr>
          <p:spPr>
            <a:xfrm flipH="false" flipV="false" rot="0">
              <a:off x="0" y="0"/>
              <a:ext cx="718689" cy="449217"/>
            </a:xfrm>
            <a:custGeom>
              <a:avLst/>
              <a:gdLst/>
              <a:ahLst/>
              <a:cxnLst/>
              <a:rect r="r" b="b" t="t" l="l"/>
              <a:pathLst>
                <a:path h="449217" w="718689">
                  <a:moveTo>
                    <a:pt x="0" y="0"/>
                  </a:moveTo>
                  <a:lnTo>
                    <a:pt x="718689" y="0"/>
                  </a:lnTo>
                  <a:lnTo>
                    <a:pt x="718689" y="449217"/>
                  </a:lnTo>
                  <a:lnTo>
                    <a:pt x="0" y="449217"/>
                  </a:lnTo>
                  <a:close/>
                </a:path>
              </a:pathLst>
            </a:custGeom>
            <a:blipFill>
              <a:blip r:embed="rId3">
                <a:alphaModFix amt="0"/>
              </a:blip>
              <a:stretch>
                <a:fillRect l="-30194" t="0" r="-30195" b="1"/>
              </a:stretch>
            </a:blipFill>
          </p:spPr>
        </p:sp>
        <p:sp>
          <p:nvSpPr>
            <p:cNvPr name="TextBox 17" id="17"/>
            <p:cNvSpPr txBox="true"/>
            <p:nvPr/>
          </p:nvSpPr>
          <p:spPr>
            <a:xfrm>
              <a:off x="0" y="-9525"/>
              <a:ext cx="718693" cy="458737"/>
            </a:xfrm>
            <a:prstGeom prst="rect">
              <a:avLst/>
            </a:prstGeom>
          </p:spPr>
          <p:txBody>
            <a:bodyPr anchor="ctr" rtlCol="false" tIns="0" lIns="0" bIns="0" rIns="0"/>
            <a:lstStyle/>
            <a:p>
              <a:pPr algn="l">
                <a:lnSpc>
                  <a:spcPts val="2521"/>
                </a:lnSpc>
              </a:pPr>
              <a:r>
                <a:rPr lang="en-US" sz="2101">
                  <a:solidFill>
                    <a:srgbClr val="D6E5EF"/>
                  </a:solidFill>
                  <a:latin typeface="Roboto"/>
                  <a:ea typeface="Roboto"/>
                  <a:cs typeface="Roboto"/>
                  <a:sym typeface="Roboto"/>
                </a:rPr>
                <a:t>02</a:t>
              </a:r>
            </a:p>
          </p:txBody>
        </p:sp>
      </p:grpSp>
      <p:grpSp>
        <p:nvGrpSpPr>
          <p:cNvPr name="Group 18" id="18"/>
          <p:cNvGrpSpPr/>
          <p:nvPr/>
        </p:nvGrpSpPr>
        <p:grpSpPr>
          <a:xfrm rot="0">
            <a:off x="6516900" y="2654189"/>
            <a:ext cx="5267887" cy="38129"/>
            <a:chOff x="0" y="0"/>
            <a:chExt cx="7023849" cy="50838"/>
          </a:xfrm>
        </p:grpSpPr>
        <p:sp>
          <p:nvSpPr>
            <p:cNvPr name="Freeform 19" id="19"/>
            <p:cNvSpPr/>
            <p:nvPr/>
          </p:nvSpPr>
          <p:spPr>
            <a:xfrm flipH="false" flipV="false" rot="0">
              <a:off x="0" y="0"/>
              <a:ext cx="7023862" cy="50800"/>
            </a:xfrm>
            <a:custGeom>
              <a:avLst/>
              <a:gdLst/>
              <a:ahLst/>
              <a:cxnLst/>
              <a:rect r="r" b="b" t="t" l="l"/>
              <a:pathLst>
                <a:path h="50800" w="7023862">
                  <a:moveTo>
                    <a:pt x="0" y="0"/>
                  </a:moveTo>
                  <a:lnTo>
                    <a:pt x="7023862" y="0"/>
                  </a:lnTo>
                  <a:lnTo>
                    <a:pt x="7023862" y="50800"/>
                  </a:lnTo>
                  <a:lnTo>
                    <a:pt x="0" y="50800"/>
                  </a:lnTo>
                  <a:close/>
                </a:path>
              </a:pathLst>
            </a:custGeom>
            <a:solidFill>
              <a:srgbClr val="599CE8"/>
            </a:solidFill>
          </p:spPr>
        </p:sp>
      </p:grpSp>
      <p:sp>
        <p:nvSpPr>
          <p:cNvPr name="TextBox 20" id="20"/>
          <p:cNvSpPr txBox="true"/>
          <p:nvPr/>
        </p:nvSpPr>
        <p:spPr>
          <a:xfrm rot="0">
            <a:off x="6516900" y="2828763"/>
            <a:ext cx="5267887" cy="430587"/>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Step 2: Receive Valuation</a:t>
            </a:r>
          </a:p>
        </p:txBody>
      </p:sp>
      <p:sp>
        <p:nvSpPr>
          <p:cNvPr name="TextBox 21" id="21"/>
          <p:cNvSpPr txBox="true"/>
          <p:nvPr/>
        </p:nvSpPr>
        <p:spPr>
          <a:xfrm rot="0">
            <a:off x="6516900" y="3336712"/>
            <a:ext cx="5267887" cy="917143"/>
          </a:xfrm>
          <a:prstGeom prst="rect">
            <a:avLst/>
          </a:prstGeom>
        </p:spPr>
        <p:txBody>
          <a:bodyPr anchor="t" rtlCol="false" tIns="0" lIns="0" bIns="0" rIns="0">
            <a:spAutoFit/>
          </a:bodyPr>
          <a:lstStyle/>
          <a:p>
            <a:pPr algn="l">
              <a:lnSpc>
                <a:spcPts val="3278"/>
              </a:lnSpc>
            </a:pPr>
            <a:r>
              <a:rPr lang="en-US" sz="2101">
                <a:solidFill>
                  <a:srgbClr val="D6E5EF"/>
                </a:solidFill>
                <a:latin typeface="Roboto"/>
                <a:ea typeface="Roboto"/>
                <a:cs typeface="Roboto"/>
                <a:sym typeface="Roboto"/>
              </a:rPr>
              <a:t>Get an estimated market value based on current demand and vehicle condition.</a:t>
            </a:r>
          </a:p>
        </p:txBody>
      </p:sp>
      <p:grpSp>
        <p:nvGrpSpPr>
          <p:cNvPr name="Group 22" id="22"/>
          <p:cNvGrpSpPr/>
          <p:nvPr/>
        </p:nvGrpSpPr>
        <p:grpSpPr>
          <a:xfrm rot="0">
            <a:off x="12040819" y="2207504"/>
            <a:ext cx="539020" cy="336909"/>
            <a:chOff x="0" y="0"/>
            <a:chExt cx="718693" cy="449212"/>
          </a:xfrm>
        </p:grpSpPr>
        <p:sp>
          <p:nvSpPr>
            <p:cNvPr name="Freeform 23" id="23"/>
            <p:cNvSpPr/>
            <p:nvPr/>
          </p:nvSpPr>
          <p:spPr>
            <a:xfrm flipH="false" flipV="false" rot="0">
              <a:off x="0" y="0"/>
              <a:ext cx="718689" cy="449217"/>
            </a:xfrm>
            <a:custGeom>
              <a:avLst/>
              <a:gdLst/>
              <a:ahLst/>
              <a:cxnLst/>
              <a:rect r="r" b="b" t="t" l="l"/>
              <a:pathLst>
                <a:path h="449217" w="718689">
                  <a:moveTo>
                    <a:pt x="0" y="0"/>
                  </a:moveTo>
                  <a:lnTo>
                    <a:pt x="718689" y="0"/>
                  </a:lnTo>
                  <a:lnTo>
                    <a:pt x="718689" y="449217"/>
                  </a:lnTo>
                  <a:lnTo>
                    <a:pt x="0" y="449217"/>
                  </a:lnTo>
                  <a:close/>
                </a:path>
              </a:pathLst>
            </a:custGeom>
            <a:blipFill>
              <a:blip r:embed="rId3">
                <a:alphaModFix amt="0"/>
              </a:blip>
              <a:stretch>
                <a:fillRect l="-30194" t="0" r="-30195" b="1"/>
              </a:stretch>
            </a:blipFill>
          </p:spPr>
        </p:sp>
        <p:sp>
          <p:nvSpPr>
            <p:cNvPr name="TextBox 24" id="24"/>
            <p:cNvSpPr txBox="true"/>
            <p:nvPr/>
          </p:nvSpPr>
          <p:spPr>
            <a:xfrm>
              <a:off x="0" y="-9525"/>
              <a:ext cx="718693" cy="458737"/>
            </a:xfrm>
            <a:prstGeom prst="rect">
              <a:avLst/>
            </a:prstGeom>
          </p:spPr>
          <p:txBody>
            <a:bodyPr anchor="ctr" rtlCol="false" tIns="0" lIns="0" bIns="0" rIns="0"/>
            <a:lstStyle/>
            <a:p>
              <a:pPr algn="l">
                <a:lnSpc>
                  <a:spcPts val="2521"/>
                </a:lnSpc>
              </a:pPr>
              <a:r>
                <a:rPr lang="en-US" sz="2101">
                  <a:solidFill>
                    <a:srgbClr val="D6E5EF"/>
                  </a:solidFill>
                  <a:latin typeface="Roboto"/>
                  <a:ea typeface="Roboto"/>
                  <a:cs typeface="Roboto"/>
                  <a:sym typeface="Roboto"/>
                </a:rPr>
                <a:t>03</a:t>
              </a:r>
            </a:p>
          </p:txBody>
        </p:sp>
      </p:grpSp>
      <p:grpSp>
        <p:nvGrpSpPr>
          <p:cNvPr name="Group 25" id="25"/>
          <p:cNvGrpSpPr/>
          <p:nvPr/>
        </p:nvGrpSpPr>
        <p:grpSpPr>
          <a:xfrm rot="0">
            <a:off x="12040819" y="2654189"/>
            <a:ext cx="5267887" cy="38129"/>
            <a:chOff x="0" y="0"/>
            <a:chExt cx="7023849" cy="50838"/>
          </a:xfrm>
        </p:grpSpPr>
        <p:sp>
          <p:nvSpPr>
            <p:cNvPr name="Freeform 26" id="26"/>
            <p:cNvSpPr/>
            <p:nvPr/>
          </p:nvSpPr>
          <p:spPr>
            <a:xfrm flipH="false" flipV="false" rot="0">
              <a:off x="0" y="0"/>
              <a:ext cx="7023862" cy="50800"/>
            </a:xfrm>
            <a:custGeom>
              <a:avLst/>
              <a:gdLst/>
              <a:ahLst/>
              <a:cxnLst/>
              <a:rect r="r" b="b" t="t" l="l"/>
              <a:pathLst>
                <a:path h="50800" w="7023862">
                  <a:moveTo>
                    <a:pt x="0" y="0"/>
                  </a:moveTo>
                  <a:lnTo>
                    <a:pt x="7023862" y="0"/>
                  </a:lnTo>
                  <a:lnTo>
                    <a:pt x="7023862" y="50800"/>
                  </a:lnTo>
                  <a:lnTo>
                    <a:pt x="0" y="50800"/>
                  </a:lnTo>
                  <a:close/>
                </a:path>
              </a:pathLst>
            </a:custGeom>
            <a:solidFill>
              <a:srgbClr val="599CE8"/>
            </a:solidFill>
          </p:spPr>
        </p:sp>
      </p:grpSp>
      <p:sp>
        <p:nvSpPr>
          <p:cNvPr name="TextBox 27" id="27"/>
          <p:cNvSpPr txBox="true"/>
          <p:nvPr/>
        </p:nvSpPr>
        <p:spPr>
          <a:xfrm rot="0">
            <a:off x="12040819" y="2828763"/>
            <a:ext cx="5267887" cy="430587"/>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Step 3: Vehicle Assessment</a:t>
            </a:r>
          </a:p>
        </p:txBody>
      </p:sp>
      <p:sp>
        <p:nvSpPr>
          <p:cNvPr name="TextBox 28" id="28"/>
          <p:cNvSpPr txBox="true"/>
          <p:nvPr/>
        </p:nvSpPr>
        <p:spPr>
          <a:xfrm rot="0">
            <a:off x="12040819" y="3336712"/>
            <a:ext cx="5267887" cy="917143"/>
          </a:xfrm>
          <a:prstGeom prst="rect">
            <a:avLst/>
          </a:prstGeom>
        </p:spPr>
        <p:txBody>
          <a:bodyPr anchor="t" rtlCol="false" tIns="0" lIns="0" bIns="0" rIns="0">
            <a:spAutoFit/>
          </a:bodyPr>
          <a:lstStyle/>
          <a:p>
            <a:pPr algn="l">
              <a:lnSpc>
                <a:spcPts val="3278"/>
              </a:lnSpc>
            </a:pPr>
            <a:r>
              <a:rPr lang="en-US" sz="2101">
                <a:solidFill>
                  <a:srgbClr val="D6E5EF"/>
                </a:solidFill>
                <a:latin typeface="Roboto"/>
                <a:ea typeface="Roboto"/>
                <a:cs typeface="Roboto"/>
                <a:sym typeface="Roboto"/>
              </a:rPr>
              <a:t>Inspection and verification may be conducted.</a:t>
            </a:r>
          </a:p>
        </p:txBody>
      </p:sp>
      <p:grpSp>
        <p:nvGrpSpPr>
          <p:cNvPr name="Group 29" id="29"/>
          <p:cNvGrpSpPr/>
          <p:nvPr/>
        </p:nvGrpSpPr>
        <p:grpSpPr>
          <a:xfrm rot="0">
            <a:off x="992991" y="6905511"/>
            <a:ext cx="539020" cy="336909"/>
            <a:chOff x="0" y="0"/>
            <a:chExt cx="718693" cy="449212"/>
          </a:xfrm>
        </p:grpSpPr>
        <p:sp>
          <p:nvSpPr>
            <p:cNvPr name="Freeform 30" id="30"/>
            <p:cNvSpPr/>
            <p:nvPr/>
          </p:nvSpPr>
          <p:spPr>
            <a:xfrm flipH="false" flipV="false" rot="0">
              <a:off x="0" y="0"/>
              <a:ext cx="718689" cy="449217"/>
            </a:xfrm>
            <a:custGeom>
              <a:avLst/>
              <a:gdLst/>
              <a:ahLst/>
              <a:cxnLst/>
              <a:rect r="r" b="b" t="t" l="l"/>
              <a:pathLst>
                <a:path h="449217" w="718689">
                  <a:moveTo>
                    <a:pt x="0" y="0"/>
                  </a:moveTo>
                  <a:lnTo>
                    <a:pt x="718689" y="0"/>
                  </a:lnTo>
                  <a:lnTo>
                    <a:pt x="718689" y="449217"/>
                  </a:lnTo>
                  <a:lnTo>
                    <a:pt x="0" y="449217"/>
                  </a:lnTo>
                  <a:close/>
                </a:path>
              </a:pathLst>
            </a:custGeom>
            <a:blipFill>
              <a:blip r:embed="rId3">
                <a:alphaModFix amt="0"/>
              </a:blip>
              <a:stretch>
                <a:fillRect l="-30194" t="0" r="-30195" b="1"/>
              </a:stretch>
            </a:blipFill>
          </p:spPr>
        </p:sp>
        <p:sp>
          <p:nvSpPr>
            <p:cNvPr name="TextBox 31" id="31"/>
            <p:cNvSpPr txBox="true"/>
            <p:nvPr/>
          </p:nvSpPr>
          <p:spPr>
            <a:xfrm>
              <a:off x="0" y="-9525"/>
              <a:ext cx="718693" cy="458737"/>
            </a:xfrm>
            <a:prstGeom prst="rect">
              <a:avLst/>
            </a:prstGeom>
          </p:spPr>
          <p:txBody>
            <a:bodyPr anchor="ctr" rtlCol="false" tIns="0" lIns="0" bIns="0" rIns="0"/>
            <a:lstStyle/>
            <a:p>
              <a:pPr algn="l">
                <a:lnSpc>
                  <a:spcPts val="2521"/>
                </a:lnSpc>
              </a:pPr>
              <a:r>
                <a:rPr lang="en-US" sz="2101">
                  <a:solidFill>
                    <a:srgbClr val="D6E5EF"/>
                  </a:solidFill>
                  <a:latin typeface="Roboto"/>
                  <a:ea typeface="Roboto"/>
                  <a:cs typeface="Roboto"/>
                  <a:sym typeface="Roboto"/>
                </a:rPr>
                <a:t>04</a:t>
              </a:r>
            </a:p>
          </p:txBody>
        </p:sp>
      </p:grpSp>
      <p:grpSp>
        <p:nvGrpSpPr>
          <p:cNvPr name="Group 32" id="32"/>
          <p:cNvGrpSpPr/>
          <p:nvPr/>
        </p:nvGrpSpPr>
        <p:grpSpPr>
          <a:xfrm rot="0">
            <a:off x="992991" y="7298426"/>
            <a:ext cx="8029842" cy="38129"/>
            <a:chOff x="0" y="0"/>
            <a:chExt cx="10706456" cy="50838"/>
          </a:xfrm>
        </p:grpSpPr>
        <p:sp>
          <p:nvSpPr>
            <p:cNvPr name="Freeform 33" id="33"/>
            <p:cNvSpPr/>
            <p:nvPr/>
          </p:nvSpPr>
          <p:spPr>
            <a:xfrm flipH="false" flipV="false" rot="0">
              <a:off x="0" y="0"/>
              <a:ext cx="10706481" cy="50800"/>
            </a:xfrm>
            <a:custGeom>
              <a:avLst/>
              <a:gdLst/>
              <a:ahLst/>
              <a:cxnLst/>
              <a:rect r="r" b="b" t="t" l="l"/>
              <a:pathLst>
                <a:path h="50800" w="10706481">
                  <a:moveTo>
                    <a:pt x="0" y="0"/>
                  </a:moveTo>
                  <a:lnTo>
                    <a:pt x="10706481" y="0"/>
                  </a:lnTo>
                  <a:lnTo>
                    <a:pt x="10706481" y="50800"/>
                  </a:lnTo>
                  <a:lnTo>
                    <a:pt x="0" y="50800"/>
                  </a:lnTo>
                  <a:close/>
                </a:path>
              </a:pathLst>
            </a:custGeom>
            <a:solidFill>
              <a:srgbClr val="599CE8"/>
            </a:solidFill>
          </p:spPr>
        </p:sp>
      </p:grpSp>
      <p:sp>
        <p:nvSpPr>
          <p:cNvPr name="TextBox 34" id="34"/>
          <p:cNvSpPr txBox="true"/>
          <p:nvPr/>
        </p:nvSpPr>
        <p:spPr>
          <a:xfrm rot="0">
            <a:off x="992991" y="7526769"/>
            <a:ext cx="8029842" cy="430587"/>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Step 4: Documentation Review</a:t>
            </a:r>
          </a:p>
        </p:txBody>
      </p:sp>
      <p:sp>
        <p:nvSpPr>
          <p:cNvPr name="TextBox 35" id="35"/>
          <p:cNvSpPr txBox="true"/>
          <p:nvPr/>
        </p:nvSpPr>
        <p:spPr>
          <a:xfrm rot="0">
            <a:off x="992991" y="8034718"/>
            <a:ext cx="8029842" cy="496672"/>
          </a:xfrm>
          <a:prstGeom prst="rect">
            <a:avLst/>
          </a:prstGeom>
        </p:spPr>
        <p:txBody>
          <a:bodyPr anchor="t" rtlCol="false" tIns="0" lIns="0" bIns="0" rIns="0">
            <a:spAutoFit/>
          </a:bodyPr>
          <a:lstStyle/>
          <a:p>
            <a:pPr algn="l">
              <a:lnSpc>
                <a:spcPts val="3278"/>
              </a:lnSpc>
            </a:pPr>
            <a:r>
              <a:rPr lang="en-US" sz="2101">
                <a:solidFill>
                  <a:srgbClr val="D6E5EF"/>
                </a:solidFill>
                <a:latin typeface="Roboto"/>
                <a:ea typeface="Roboto"/>
                <a:cs typeface="Roboto"/>
                <a:sym typeface="Roboto"/>
              </a:rPr>
              <a:t>Required documents are checked for smooth ownership transfer.</a:t>
            </a:r>
          </a:p>
        </p:txBody>
      </p:sp>
      <p:grpSp>
        <p:nvGrpSpPr>
          <p:cNvPr name="Group 36" id="36"/>
          <p:cNvGrpSpPr/>
          <p:nvPr/>
        </p:nvGrpSpPr>
        <p:grpSpPr>
          <a:xfrm rot="0">
            <a:off x="9278864" y="6905511"/>
            <a:ext cx="539020" cy="336909"/>
            <a:chOff x="0" y="0"/>
            <a:chExt cx="718693" cy="449212"/>
          </a:xfrm>
        </p:grpSpPr>
        <p:sp>
          <p:nvSpPr>
            <p:cNvPr name="Freeform 37" id="37"/>
            <p:cNvSpPr/>
            <p:nvPr/>
          </p:nvSpPr>
          <p:spPr>
            <a:xfrm flipH="false" flipV="false" rot="0">
              <a:off x="0" y="0"/>
              <a:ext cx="718689" cy="449217"/>
            </a:xfrm>
            <a:custGeom>
              <a:avLst/>
              <a:gdLst/>
              <a:ahLst/>
              <a:cxnLst/>
              <a:rect r="r" b="b" t="t" l="l"/>
              <a:pathLst>
                <a:path h="449217" w="718689">
                  <a:moveTo>
                    <a:pt x="0" y="0"/>
                  </a:moveTo>
                  <a:lnTo>
                    <a:pt x="718689" y="0"/>
                  </a:lnTo>
                  <a:lnTo>
                    <a:pt x="718689" y="449217"/>
                  </a:lnTo>
                  <a:lnTo>
                    <a:pt x="0" y="449217"/>
                  </a:lnTo>
                  <a:close/>
                </a:path>
              </a:pathLst>
            </a:custGeom>
            <a:blipFill>
              <a:blip r:embed="rId3">
                <a:alphaModFix amt="0"/>
              </a:blip>
              <a:stretch>
                <a:fillRect l="-30194" t="0" r="-30195" b="1"/>
              </a:stretch>
            </a:blipFill>
          </p:spPr>
        </p:sp>
        <p:sp>
          <p:nvSpPr>
            <p:cNvPr name="TextBox 38" id="38"/>
            <p:cNvSpPr txBox="true"/>
            <p:nvPr/>
          </p:nvSpPr>
          <p:spPr>
            <a:xfrm>
              <a:off x="0" y="-9525"/>
              <a:ext cx="718693" cy="458737"/>
            </a:xfrm>
            <a:prstGeom prst="rect">
              <a:avLst/>
            </a:prstGeom>
          </p:spPr>
          <p:txBody>
            <a:bodyPr anchor="ctr" rtlCol="false" tIns="0" lIns="0" bIns="0" rIns="0"/>
            <a:lstStyle/>
            <a:p>
              <a:pPr algn="l">
                <a:lnSpc>
                  <a:spcPts val="2521"/>
                </a:lnSpc>
              </a:pPr>
              <a:r>
                <a:rPr lang="en-US" sz="2101">
                  <a:solidFill>
                    <a:srgbClr val="D6E5EF"/>
                  </a:solidFill>
                  <a:latin typeface="Roboto"/>
                  <a:ea typeface="Roboto"/>
                  <a:cs typeface="Roboto"/>
                  <a:sym typeface="Roboto"/>
                </a:rPr>
                <a:t>05</a:t>
              </a:r>
            </a:p>
          </p:txBody>
        </p:sp>
      </p:grpSp>
      <p:grpSp>
        <p:nvGrpSpPr>
          <p:cNvPr name="Group 39" id="39"/>
          <p:cNvGrpSpPr/>
          <p:nvPr/>
        </p:nvGrpSpPr>
        <p:grpSpPr>
          <a:xfrm rot="0">
            <a:off x="9278864" y="7298426"/>
            <a:ext cx="8029842" cy="38129"/>
            <a:chOff x="0" y="0"/>
            <a:chExt cx="10706456" cy="50838"/>
          </a:xfrm>
        </p:grpSpPr>
        <p:sp>
          <p:nvSpPr>
            <p:cNvPr name="Freeform 40" id="40"/>
            <p:cNvSpPr/>
            <p:nvPr/>
          </p:nvSpPr>
          <p:spPr>
            <a:xfrm flipH="false" flipV="false" rot="0">
              <a:off x="0" y="0"/>
              <a:ext cx="10706481" cy="50800"/>
            </a:xfrm>
            <a:custGeom>
              <a:avLst/>
              <a:gdLst/>
              <a:ahLst/>
              <a:cxnLst/>
              <a:rect r="r" b="b" t="t" l="l"/>
              <a:pathLst>
                <a:path h="50800" w="10706481">
                  <a:moveTo>
                    <a:pt x="0" y="0"/>
                  </a:moveTo>
                  <a:lnTo>
                    <a:pt x="10706481" y="0"/>
                  </a:lnTo>
                  <a:lnTo>
                    <a:pt x="10706481" y="50800"/>
                  </a:lnTo>
                  <a:lnTo>
                    <a:pt x="0" y="50800"/>
                  </a:lnTo>
                  <a:close/>
                </a:path>
              </a:pathLst>
            </a:custGeom>
            <a:solidFill>
              <a:srgbClr val="599CE8"/>
            </a:solidFill>
          </p:spPr>
        </p:sp>
      </p:grpSp>
      <p:sp>
        <p:nvSpPr>
          <p:cNvPr name="TextBox 41" id="41"/>
          <p:cNvSpPr txBox="true"/>
          <p:nvPr/>
        </p:nvSpPr>
        <p:spPr>
          <a:xfrm rot="0">
            <a:off x="9278864" y="7526769"/>
            <a:ext cx="8029842" cy="430587"/>
          </a:xfrm>
          <a:prstGeom prst="rect">
            <a:avLst/>
          </a:prstGeom>
        </p:spPr>
        <p:txBody>
          <a:bodyPr anchor="t" rtlCol="false" tIns="0" lIns="0" bIns="0" rIns="0">
            <a:spAutoFit/>
          </a:bodyPr>
          <a:lstStyle/>
          <a:p>
            <a:pPr algn="l">
              <a:lnSpc>
                <a:spcPts val="3278"/>
              </a:lnSpc>
            </a:pPr>
            <a:r>
              <a:rPr lang="en-US" sz="2627">
                <a:solidFill>
                  <a:srgbClr val="D6E5EF"/>
                </a:solidFill>
                <a:latin typeface="Roboto Slab"/>
                <a:ea typeface="Roboto Slab"/>
                <a:cs typeface="Roboto Slab"/>
                <a:sym typeface="Roboto Slab"/>
              </a:rPr>
              <a:t>Step 5: Complete the Sale</a:t>
            </a:r>
          </a:p>
        </p:txBody>
      </p:sp>
      <p:sp>
        <p:nvSpPr>
          <p:cNvPr name="TextBox 42" id="42"/>
          <p:cNvSpPr txBox="true"/>
          <p:nvPr/>
        </p:nvSpPr>
        <p:spPr>
          <a:xfrm rot="0">
            <a:off x="9278864" y="8034718"/>
            <a:ext cx="8029842" cy="496672"/>
          </a:xfrm>
          <a:prstGeom prst="rect">
            <a:avLst/>
          </a:prstGeom>
        </p:spPr>
        <p:txBody>
          <a:bodyPr anchor="t" rtlCol="false" tIns="0" lIns="0" bIns="0" rIns="0">
            <a:spAutoFit/>
          </a:bodyPr>
          <a:lstStyle/>
          <a:p>
            <a:pPr algn="l">
              <a:lnSpc>
                <a:spcPts val="3278"/>
              </a:lnSpc>
            </a:pPr>
            <a:r>
              <a:rPr lang="en-US" sz="2101">
                <a:solidFill>
                  <a:srgbClr val="D6E5EF"/>
                </a:solidFill>
                <a:latin typeface="Roboto"/>
                <a:ea typeface="Roboto"/>
                <a:cs typeface="Roboto"/>
                <a:sym typeface="Roboto"/>
              </a:rPr>
              <a:t>Finalize the transaction and receive payment.</a:t>
            </a:r>
          </a:p>
        </p:txBody>
      </p:sp>
      <p:sp>
        <p:nvSpPr>
          <p:cNvPr name="TextBox 43" id="43"/>
          <p:cNvSpPr txBox="true"/>
          <p:nvPr/>
        </p:nvSpPr>
        <p:spPr>
          <a:xfrm rot="0">
            <a:off x="992991" y="8945366"/>
            <a:ext cx="17230954" cy="496672"/>
          </a:xfrm>
          <a:prstGeom prst="rect">
            <a:avLst/>
          </a:prstGeom>
        </p:spPr>
        <p:txBody>
          <a:bodyPr anchor="t" rtlCol="false" tIns="0" lIns="0" bIns="0" rIns="0">
            <a:spAutoFit/>
          </a:bodyPr>
          <a:lstStyle/>
          <a:p>
            <a:pPr algn="l">
              <a:lnSpc>
                <a:spcPts val="3278"/>
              </a:lnSpc>
            </a:pPr>
            <a:r>
              <a:rPr lang="en-US" sz="2101">
                <a:solidFill>
                  <a:srgbClr val="D6E5EF"/>
                </a:solidFill>
                <a:latin typeface="Roboto"/>
                <a:ea typeface="Roboto"/>
                <a:cs typeface="Roboto"/>
                <a:sym typeface="Roboto"/>
              </a:rPr>
              <a:t>This streamlined approach saves time and improves the overall selling experience.</a:t>
            </a:r>
          </a:p>
        </p:txBody>
      </p:sp>
      <p:sp>
        <p:nvSpPr>
          <p:cNvPr name="Freeform 44" id="44"/>
          <p:cNvSpPr/>
          <p:nvPr/>
        </p:nvSpPr>
        <p:spPr>
          <a:xfrm flipH="false" flipV="false" rot="0">
            <a:off x="15660824" y="0"/>
            <a:ext cx="2641016" cy="748945"/>
          </a:xfrm>
          <a:custGeom>
            <a:avLst/>
            <a:gdLst/>
            <a:ahLst/>
            <a:cxnLst/>
            <a:rect r="r" b="b" t="t" l="l"/>
            <a:pathLst>
              <a:path h="748945" w="2641016">
                <a:moveTo>
                  <a:pt x="0" y="0"/>
                </a:moveTo>
                <a:lnTo>
                  <a:pt x="2641016" y="0"/>
                </a:lnTo>
                <a:lnTo>
                  <a:pt x="2641016" y="748945"/>
                </a:lnTo>
                <a:lnTo>
                  <a:pt x="0" y="748945"/>
                </a:lnTo>
                <a:lnTo>
                  <a:pt x="0" y="0"/>
                </a:lnTo>
                <a:close/>
              </a:path>
            </a:pathLst>
          </a:custGeom>
          <a:blipFill>
            <a:blip r:embed="rId4"/>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71B21"/>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202733"/>
            </a:solidFill>
          </p:spPr>
        </p:sp>
      </p:grpSp>
      <p:sp>
        <p:nvSpPr>
          <p:cNvPr name="TextBox 6" id="6"/>
          <p:cNvSpPr txBox="true"/>
          <p:nvPr/>
        </p:nvSpPr>
        <p:spPr>
          <a:xfrm rot="0">
            <a:off x="992991" y="795518"/>
            <a:ext cx="16315868" cy="674560"/>
          </a:xfrm>
          <a:prstGeom prst="rect">
            <a:avLst/>
          </a:prstGeom>
        </p:spPr>
        <p:txBody>
          <a:bodyPr anchor="t" rtlCol="false" tIns="0" lIns="0" bIns="0" rIns="0">
            <a:spAutoFit/>
          </a:bodyPr>
          <a:lstStyle/>
          <a:p>
            <a:pPr algn="l">
              <a:lnSpc>
                <a:spcPts val="5152"/>
              </a:lnSpc>
            </a:pPr>
            <a:r>
              <a:rPr lang="en-US" sz="4128">
                <a:solidFill>
                  <a:srgbClr val="76B9FF"/>
                </a:solidFill>
                <a:latin typeface="Roboto Slab"/>
                <a:ea typeface="Roboto Slab"/>
                <a:cs typeface="Roboto Slab"/>
                <a:sym typeface="Roboto Slab"/>
              </a:rPr>
              <a:t>Tips to Get the Best Resale Value</a:t>
            </a:r>
          </a:p>
        </p:txBody>
      </p:sp>
      <p:sp>
        <p:nvSpPr>
          <p:cNvPr name="TextBox 7" id="7"/>
          <p:cNvSpPr txBox="true"/>
          <p:nvPr/>
        </p:nvSpPr>
        <p:spPr>
          <a:xfrm rot="0">
            <a:off x="992991" y="1524305"/>
            <a:ext cx="16315868" cy="341967"/>
          </a:xfrm>
          <a:prstGeom prst="rect">
            <a:avLst/>
          </a:prstGeom>
        </p:spPr>
        <p:txBody>
          <a:bodyPr anchor="t" rtlCol="false" tIns="0" lIns="0" bIns="0" rIns="0">
            <a:spAutoFit/>
          </a:bodyPr>
          <a:lstStyle/>
          <a:p>
            <a:pPr algn="l">
              <a:lnSpc>
                <a:spcPts val="2529"/>
              </a:lnSpc>
            </a:pPr>
            <a:r>
              <a:rPr lang="en-US" sz="2026">
                <a:solidFill>
                  <a:srgbClr val="76B9FF"/>
                </a:solidFill>
                <a:latin typeface="Roboto Slab"/>
                <a:ea typeface="Roboto Slab"/>
                <a:cs typeface="Roboto Slab"/>
                <a:sym typeface="Roboto Slab"/>
              </a:rPr>
              <a:t>Keep Your Bike Well Maintained</a:t>
            </a:r>
          </a:p>
        </p:txBody>
      </p:sp>
      <p:sp>
        <p:nvSpPr>
          <p:cNvPr name="TextBox 8" id="8"/>
          <p:cNvSpPr txBox="true"/>
          <p:nvPr/>
        </p:nvSpPr>
        <p:spPr>
          <a:xfrm rot="0">
            <a:off x="992991" y="2067525"/>
            <a:ext cx="17230954" cy="335994"/>
          </a:xfrm>
          <a:prstGeom prst="rect">
            <a:avLst/>
          </a:prstGeom>
        </p:spPr>
        <p:txBody>
          <a:bodyPr anchor="t" rtlCol="false" tIns="0" lIns="0" bIns="0" rIns="0">
            <a:spAutoFit/>
          </a:bodyPr>
          <a:lstStyle/>
          <a:p>
            <a:pPr algn="l">
              <a:lnSpc>
                <a:spcPts val="2318"/>
              </a:lnSpc>
            </a:pPr>
            <a:r>
              <a:rPr lang="en-US" sz="1651">
                <a:solidFill>
                  <a:srgbClr val="D6E5EF"/>
                </a:solidFill>
                <a:latin typeface="Roboto"/>
                <a:ea typeface="Roboto"/>
                <a:cs typeface="Roboto"/>
                <a:sym typeface="Roboto"/>
              </a:rPr>
              <a:t>Before listing your bike:</a:t>
            </a:r>
          </a:p>
        </p:txBody>
      </p:sp>
      <p:sp>
        <p:nvSpPr>
          <p:cNvPr name="Freeform 9" id="9" descr="preencoded.png"/>
          <p:cNvSpPr/>
          <p:nvPr/>
        </p:nvSpPr>
        <p:spPr>
          <a:xfrm flipH="false" flipV="false" rot="0">
            <a:off x="1072667" y="2589552"/>
            <a:ext cx="319183" cy="319192"/>
          </a:xfrm>
          <a:custGeom>
            <a:avLst/>
            <a:gdLst/>
            <a:ahLst/>
            <a:cxnLst/>
            <a:rect r="r" b="b" t="t" l="l"/>
            <a:pathLst>
              <a:path h="319192" w="319183">
                <a:moveTo>
                  <a:pt x="0" y="0"/>
                </a:moveTo>
                <a:lnTo>
                  <a:pt x="319183" y="0"/>
                </a:lnTo>
                <a:lnTo>
                  <a:pt x="319183" y="319193"/>
                </a:lnTo>
                <a:lnTo>
                  <a:pt x="0" y="319193"/>
                </a:lnTo>
                <a:lnTo>
                  <a:pt x="0" y="0"/>
                </a:lnTo>
                <a:close/>
              </a:path>
            </a:pathLst>
          </a:custGeom>
          <a:blipFill>
            <a:blip r:embed="rId3">
              <a:extLst>
                <a:ext uri="{96DAC541-7B7A-43D3-8B79-37D633B846F1}">
                  <asvg:svgBlip xmlns:asvg="http://schemas.microsoft.com/office/drawing/2016/SVG/main" r:embed="rId4"/>
                </a:ext>
              </a:extLst>
            </a:blip>
            <a:stretch>
              <a:fillRect l="-8824" t="0" r="-8824" b="0"/>
            </a:stretch>
          </a:blipFill>
        </p:spPr>
      </p:sp>
      <p:sp>
        <p:nvSpPr>
          <p:cNvPr name="TextBox 10" id="10"/>
          <p:cNvSpPr txBox="true"/>
          <p:nvPr/>
        </p:nvSpPr>
        <p:spPr>
          <a:xfrm rot="0">
            <a:off x="1684372" y="2573474"/>
            <a:ext cx="15624477"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Clean the vehicle thoroughly</a:t>
            </a:r>
          </a:p>
        </p:txBody>
      </p:sp>
      <p:sp>
        <p:nvSpPr>
          <p:cNvPr name="Freeform 11" id="11" descr="preencoded.png"/>
          <p:cNvSpPr/>
          <p:nvPr/>
        </p:nvSpPr>
        <p:spPr>
          <a:xfrm flipH="false" flipV="false" rot="0">
            <a:off x="1072667" y="3553663"/>
            <a:ext cx="319183" cy="319192"/>
          </a:xfrm>
          <a:custGeom>
            <a:avLst/>
            <a:gdLst/>
            <a:ahLst/>
            <a:cxnLst/>
            <a:rect r="r" b="b" t="t" l="l"/>
            <a:pathLst>
              <a:path h="319192" w="319183">
                <a:moveTo>
                  <a:pt x="0" y="0"/>
                </a:moveTo>
                <a:lnTo>
                  <a:pt x="319183" y="0"/>
                </a:lnTo>
                <a:lnTo>
                  <a:pt x="319183" y="319192"/>
                </a:lnTo>
                <a:lnTo>
                  <a:pt x="0" y="319192"/>
                </a:lnTo>
                <a:lnTo>
                  <a:pt x="0" y="0"/>
                </a:lnTo>
                <a:close/>
              </a:path>
            </a:pathLst>
          </a:custGeom>
          <a:blipFill>
            <a:blip r:embed="rId3">
              <a:extLst>
                <a:ext uri="{96DAC541-7B7A-43D3-8B79-37D633B846F1}">
                  <asvg:svgBlip xmlns:asvg="http://schemas.microsoft.com/office/drawing/2016/SVG/main" r:embed="rId4"/>
                </a:ext>
              </a:extLst>
            </a:blip>
            <a:stretch>
              <a:fillRect l="-8824" t="0" r="-8824" b="0"/>
            </a:stretch>
          </a:blipFill>
        </p:spPr>
      </p:sp>
      <p:sp>
        <p:nvSpPr>
          <p:cNvPr name="TextBox 12" id="12"/>
          <p:cNvSpPr txBox="true"/>
          <p:nvPr/>
        </p:nvSpPr>
        <p:spPr>
          <a:xfrm rot="0">
            <a:off x="1684372" y="3537585"/>
            <a:ext cx="15624477"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Fix minor issues</a:t>
            </a:r>
          </a:p>
        </p:txBody>
      </p:sp>
      <p:sp>
        <p:nvSpPr>
          <p:cNvPr name="Freeform 13" id="13" descr="preencoded.png"/>
          <p:cNvSpPr/>
          <p:nvPr/>
        </p:nvSpPr>
        <p:spPr>
          <a:xfrm flipH="false" flipV="false" rot="0">
            <a:off x="1072667" y="4517784"/>
            <a:ext cx="319183" cy="319192"/>
          </a:xfrm>
          <a:custGeom>
            <a:avLst/>
            <a:gdLst/>
            <a:ahLst/>
            <a:cxnLst/>
            <a:rect r="r" b="b" t="t" l="l"/>
            <a:pathLst>
              <a:path h="319192" w="319183">
                <a:moveTo>
                  <a:pt x="0" y="0"/>
                </a:moveTo>
                <a:lnTo>
                  <a:pt x="319183" y="0"/>
                </a:lnTo>
                <a:lnTo>
                  <a:pt x="319183" y="319192"/>
                </a:lnTo>
                <a:lnTo>
                  <a:pt x="0" y="319192"/>
                </a:lnTo>
                <a:lnTo>
                  <a:pt x="0" y="0"/>
                </a:lnTo>
                <a:close/>
              </a:path>
            </a:pathLst>
          </a:custGeom>
          <a:blipFill>
            <a:blip r:embed="rId3">
              <a:extLst>
                <a:ext uri="{96DAC541-7B7A-43D3-8B79-37D633B846F1}">
                  <asvg:svgBlip xmlns:asvg="http://schemas.microsoft.com/office/drawing/2016/SVG/main" r:embed="rId4"/>
                </a:ext>
              </a:extLst>
            </a:blip>
            <a:stretch>
              <a:fillRect l="-8824" t="0" r="-8824" b="0"/>
            </a:stretch>
          </a:blipFill>
        </p:spPr>
      </p:sp>
      <p:sp>
        <p:nvSpPr>
          <p:cNvPr name="TextBox 14" id="14"/>
          <p:cNvSpPr txBox="true"/>
          <p:nvPr/>
        </p:nvSpPr>
        <p:spPr>
          <a:xfrm rot="0">
            <a:off x="1684372" y="4501705"/>
            <a:ext cx="15624477"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Keep service records ready</a:t>
            </a:r>
          </a:p>
        </p:txBody>
      </p:sp>
      <p:sp>
        <p:nvSpPr>
          <p:cNvPr name="Freeform 15" id="15" descr="preencoded.png"/>
          <p:cNvSpPr/>
          <p:nvPr/>
        </p:nvSpPr>
        <p:spPr>
          <a:xfrm flipH="false" flipV="false" rot="0">
            <a:off x="1072667" y="5481904"/>
            <a:ext cx="319183" cy="319192"/>
          </a:xfrm>
          <a:custGeom>
            <a:avLst/>
            <a:gdLst/>
            <a:ahLst/>
            <a:cxnLst/>
            <a:rect r="r" b="b" t="t" l="l"/>
            <a:pathLst>
              <a:path h="319192" w="319183">
                <a:moveTo>
                  <a:pt x="0" y="0"/>
                </a:moveTo>
                <a:lnTo>
                  <a:pt x="319183" y="0"/>
                </a:lnTo>
                <a:lnTo>
                  <a:pt x="319183" y="319192"/>
                </a:lnTo>
                <a:lnTo>
                  <a:pt x="0" y="319192"/>
                </a:lnTo>
                <a:lnTo>
                  <a:pt x="0" y="0"/>
                </a:lnTo>
                <a:close/>
              </a:path>
            </a:pathLst>
          </a:custGeom>
          <a:blipFill>
            <a:blip r:embed="rId3">
              <a:extLst>
                <a:ext uri="{96DAC541-7B7A-43D3-8B79-37D633B846F1}">
                  <asvg:svgBlip xmlns:asvg="http://schemas.microsoft.com/office/drawing/2016/SVG/main" r:embed="rId4"/>
                </a:ext>
              </a:extLst>
            </a:blip>
            <a:stretch>
              <a:fillRect l="-8824" t="0" r="-8824" b="0"/>
            </a:stretch>
          </a:blipFill>
        </p:spPr>
      </p:sp>
      <p:sp>
        <p:nvSpPr>
          <p:cNvPr name="TextBox 16" id="16"/>
          <p:cNvSpPr txBox="true"/>
          <p:nvPr/>
        </p:nvSpPr>
        <p:spPr>
          <a:xfrm rot="0">
            <a:off x="1684372" y="5465826"/>
            <a:ext cx="15624477"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Ensure valid insurance</a:t>
            </a:r>
          </a:p>
        </p:txBody>
      </p:sp>
      <p:sp>
        <p:nvSpPr>
          <p:cNvPr name="Freeform 17" id="17" descr="preencoded.png"/>
          <p:cNvSpPr/>
          <p:nvPr/>
        </p:nvSpPr>
        <p:spPr>
          <a:xfrm flipH="false" flipV="false" rot="0">
            <a:off x="1072667" y="6446015"/>
            <a:ext cx="319183" cy="319192"/>
          </a:xfrm>
          <a:custGeom>
            <a:avLst/>
            <a:gdLst/>
            <a:ahLst/>
            <a:cxnLst/>
            <a:rect r="r" b="b" t="t" l="l"/>
            <a:pathLst>
              <a:path h="319192" w="319183">
                <a:moveTo>
                  <a:pt x="0" y="0"/>
                </a:moveTo>
                <a:lnTo>
                  <a:pt x="319183" y="0"/>
                </a:lnTo>
                <a:lnTo>
                  <a:pt x="319183" y="319192"/>
                </a:lnTo>
                <a:lnTo>
                  <a:pt x="0" y="319192"/>
                </a:lnTo>
                <a:lnTo>
                  <a:pt x="0" y="0"/>
                </a:lnTo>
                <a:close/>
              </a:path>
            </a:pathLst>
          </a:custGeom>
          <a:blipFill>
            <a:blip r:embed="rId3">
              <a:extLst>
                <a:ext uri="{96DAC541-7B7A-43D3-8B79-37D633B846F1}">
                  <asvg:svgBlip xmlns:asvg="http://schemas.microsoft.com/office/drawing/2016/SVG/main" r:embed="rId4"/>
                </a:ext>
              </a:extLst>
            </a:blip>
            <a:stretch>
              <a:fillRect l="-8824" t="0" r="-8824" b="0"/>
            </a:stretch>
          </a:blipFill>
        </p:spPr>
      </p:sp>
      <p:sp>
        <p:nvSpPr>
          <p:cNvPr name="TextBox 18" id="18"/>
          <p:cNvSpPr txBox="true"/>
          <p:nvPr/>
        </p:nvSpPr>
        <p:spPr>
          <a:xfrm rot="0">
            <a:off x="1684372" y="6429937"/>
            <a:ext cx="15624477"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Maintain PUC certificate</a:t>
            </a:r>
          </a:p>
        </p:txBody>
      </p:sp>
      <p:sp>
        <p:nvSpPr>
          <p:cNvPr name="Freeform 19" id="19" descr="preencoded.png"/>
          <p:cNvSpPr/>
          <p:nvPr/>
        </p:nvSpPr>
        <p:spPr>
          <a:xfrm flipH="false" flipV="false" rot="0">
            <a:off x="1072667" y="7410136"/>
            <a:ext cx="319183" cy="319192"/>
          </a:xfrm>
          <a:custGeom>
            <a:avLst/>
            <a:gdLst/>
            <a:ahLst/>
            <a:cxnLst/>
            <a:rect r="r" b="b" t="t" l="l"/>
            <a:pathLst>
              <a:path h="319192" w="319183">
                <a:moveTo>
                  <a:pt x="0" y="0"/>
                </a:moveTo>
                <a:lnTo>
                  <a:pt x="319183" y="0"/>
                </a:lnTo>
                <a:lnTo>
                  <a:pt x="319183" y="319192"/>
                </a:lnTo>
                <a:lnTo>
                  <a:pt x="0" y="319192"/>
                </a:lnTo>
                <a:lnTo>
                  <a:pt x="0" y="0"/>
                </a:lnTo>
                <a:close/>
              </a:path>
            </a:pathLst>
          </a:custGeom>
          <a:blipFill>
            <a:blip r:embed="rId3">
              <a:extLst>
                <a:ext uri="{96DAC541-7B7A-43D3-8B79-37D633B846F1}">
                  <asvg:svgBlip xmlns:asvg="http://schemas.microsoft.com/office/drawing/2016/SVG/main" r:embed="rId4"/>
                </a:ext>
              </a:extLst>
            </a:blip>
            <a:stretch>
              <a:fillRect l="-8824" t="0" r="-8824" b="0"/>
            </a:stretch>
          </a:blipFill>
        </p:spPr>
      </p:sp>
      <p:sp>
        <p:nvSpPr>
          <p:cNvPr name="TextBox 20" id="20"/>
          <p:cNvSpPr txBox="true"/>
          <p:nvPr/>
        </p:nvSpPr>
        <p:spPr>
          <a:xfrm rot="0">
            <a:off x="1684372" y="7394057"/>
            <a:ext cx="15624477"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Prepare RC and ownership documents</a:t>
            </a:r>
          </a:p>
        </p:txBody>
      </p:sp>
      <p:sp>
        <p:nvSpPr>
          <p:cNvPr name="Freeform 21" id="21" descr="preencoded.png"/>
          <p:cNvSpPr/>
          <p:nvPr/>
        </p:nvSpPr>
        <p:spPr>
          <a:xfrm flipH="false" flipV="false" rot="0">
            <a:off x="1072667" y="8374256"/>
            <a:ext cx="319183" cy="319192"/>
          </a:xfrm>
          <a:custGeom>
            <a:avLst/>
            <a:gdLst/>
            <a:ahLst/>
            <a:cxnLst/>
            <a:rect r="r" b="b" t="t" l="l"/>
            <a:pathLst>
              <a:path h="319192" w="319183">
                <a:moveTo>
                  <a:pt x="0" y="0"/>
                </a:moveTo>
                <a:lnTo>
                  <a:pt x="319183" y="0"/>
                </a:lnTo>
                <a:lnTo>
                  <a:pt x="319183" y="319192"/>
                </a:lnTo>
                <a:lnTo>
                  <a:pt x="0" y="319192"/>
                </a:lnTo>
                <a:lnTo>
                  <a:pt x="0" y="0"/>
                </a:lnTo>
                <a:close/>
              </a:path>
            </a:pathLst>
          </a:custGeom>
          <a:blipFill>
            <a:blip r:embed="rId3">
              <a:extLst>
                <a:ext uri="{96DAC541-7B7A-43D3-8B79-37D633B846F1}">
                  <asvg:svgBlip xmlns:asvg="http://schemas.microsoft.com/office/drawing/2016/SVG/main" r:embed="rId4"/>
                </a:ext>
              </a:extLst>
            </a:blip>
            <a:stretch>
              <a:fillRect l="-8824" t="0" r="-8824" b="0"/>
            </a:stretch>
          </a:blipFill>
        </p:spPr>
      </p:sp>
      <p:sp>
        <p:nvSpPr>
          <p:cNvPr name="TextBox 22" id="22"/>
          <p:cNvSpPr txBox="true"/>
          <p:nvPr/>
        </p:nvSpPr>
        <p:spPr>
          <a:xfrm rot="0">
            <a:off x="1684372" y="8358178"/>
            <a:ext cx="15624477" cy="341967"/>
          </a:xfrm>
          <a:prstGeom prst="rect">
            <a:avLst/>
          </a:prstGeom>
        </p:spPr>
        <p:txBody>
          <a:bodyPr anchor="t" rtlCol="false" tIns="0" lIns="0" bIns="0" rIns="0">
            <a:spAutoFit/>
          </a:bodyPr>
          <a:lstStyle/>
          <a:p>
            <a:pPr algn="l">
              <a:lnSpc>
                <a:spcPts val="2529"/>
              </a:lnSpc>
            </a:pPr>
            <a:r>
              <a:rPr lang="en-US" sz="2026">
                <a:solidFill>
                  <a:srgbClr val="D6E5EF"/>
                </a:solidFill>
                <a:latin typeface="Roboto Slab"/>
                <a:ea typeface="Roboto Slab"/>
                <a:cs typeface="Roboto Slab"/>
                <a:sym typeface="Roboto Slab"/>
              </a:rPr>
              <a:t>Take quality photos</a:t>
            </a:r>
          </a:p>
        </p:txBody>
      </p:sp>
      <p:sp>
        <p:nvSpPr>
          <p:cNvPr name="TextBox 23" id="23"/>
          <p:cNvSpPr txBox="true"/>
          <p:nvPr/>
        </p:nvSpPr>
        <p:spPr>
          <a:xfrm rot="0">
            <a:off x="992991" y="9154011"/>
            <a:ext cx="17230954" cy="335994"/>
          </a:xfrm>
          <a:prstGeom prst="rect">
            <a:avLst/>
          </a:prstGeom>
        </p:spPr>
        <p:txBody>
          <a:bodyPr anchor="t" rtlCol="false" tIns="0" lIns="0" bIns="0" rIns="0">
            <a:spAutoFit/>
          </a:bodyPr>
          <a:lstStyle/>
          <a:p>
            <a:pPr algn="l">
              <a:lnSpc>
                <a:spcPts val="2318"/>
              </a:lnSpc>
            </a:pPr>
            <a:r>
              <a:rPr lang="en-US" sz="1651">
                <a:solidFill>
                  <a:srgbClr val="D6E5EF"/>
                </a:solidFill>
                <a:latin typeface="Roboto"/>
                <a:ea typeface="Roboto"/>
                <a:cs typeface="Roboto"/>
                <a:sym typeface="Roboto"/>
              </a:rPr>
              <a:t>These simple steps can increase buyer confidence and improve resale value significantly.</a:t>
            </a:r>
          </a:p>
        </p:txBody>
      </p:sp>
      <p:sp>
        <p:nvSpPr>
          <p:cNvPr name="Freeform 24" id="24"/>
          <p:cNvSpPr/>
          <p:nvPr/>
        </p:nvSpPr>
        <p:spPr>
          <a:xfrm flipH="false" flipV="false" rot="0">
            <a:off x="15660824" y="0"/>
            <a:ext cx="2641016" cy="748945"/>
          </a:xfrm>
          <a:custGeom>
            <a:avLst/>
            <a:gdLst/>
            <a:ahLst/>
            <a:cxnLst/>
            <a:rect r="r" b="b" t="t" l="l"/>
            <a:pathLst>
              <a:path h="748945" w="2641016">
                <a:moveTo>
                  <a:pt x="0" y="0"/>
                </a:moveTo>
                <a:lnTo>
                  <a:pt x="2641016" y="0"/>
                </a:lnTo>
                <a:lnTo>
                  <a:pt x="2641016" y="748945"/>
                </a:lnTo>
                <a:lnTo>
                  <a:pt x="0" y="748945"/>
                </a:lnTo>
                <a:lnTo>
                  <a:pt x="0" y="0"/>
                </a:lnTo>
                <a:close/>
              </a:path>
            </a:pathLst>
          </a:custGeom>
          <a:blipFill>
            <a:blip r:embed="rId5"/>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71B21"/>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202733"/>
            </a:solidFill>
          </p:spPr>
        </p:sp>
      </p:grpSp>
      <p:sp>
        <p:nvSpPr>
          <p:cNvPr name="TextBox 6" id="6"/>
          <p:cNvSpPr txBox="true"/>
          <p:nvPr/>
        </p:nvSpPr>
        <p:spPr>
          <a:xfrm rot="0">
            <a:off x="992991" y="855402"/>
            <a:ext cx="16315868" cy="728320"/>
          </a:xfrm>
          <a:prstGeom prst="rect">
            <a:avLst/>
          </a:prstGeom>
        </p:spPr>
        <p:txBody>
          <a:bodyPr anchor="t" rtlCol="false" tIns="0" lIns="0" bIns="0" rIns="0">
            <a:spAutoFit/>
          </a:bodyPr>
          <a:lstStyle/>
          <a:p>
            <a:pPr algn="l">
              <a:lnSpc>
                <a:spcPts val="5526"/>
              </a:lnSpc>
            </a:pPr>
            <a:r>
              <a:rPr lang="en-US" sz="4428">
                <a:solidFill>
                  <a:srgbClr val="76B9FF"/>
                </a:solidFill>
                <a:latin typeface="Roboto Slab"/>
                <a:ea typeface="Roboto Slab"/>
                <a:cs typeface="Roboto Slab"/>
                <a:sym typeface="Roboto Slab"/>
              </a:rPr>
              <a:t>Conclusion &amp; Call to Action</a:t>
            </a:r>
          </a:p>
        </p:txBody>
      </p:sp>
      <p:sp>
        <p:nvSpPr>
          <p:cNvPr name="TextBox 7" id="7"/>
          <p:cNvSpPr txBox="true"/>
          <p:nvPr/>
        </p:nvSpPr>
        <p:spPr>
          <a:xfrm rot="0">
            <a:off x="992991" y="1637214"/>
            <a:ext cx="16315868" cy="373685"/>
          </a:xfrm>
          <a:prstGeom prst="rect">
            <a:avLst/>
          </a:prstGeom>
        </p:spPr>
        <p:txBody>
          <a:bodyPr anchor="t" rtlCol="false" tIns="0" lIns="0" bIns="0" rIns="0">
            <a:spAutoFit/>
          </a:bodyPr>
          <a:lstStyle/>
          <a:p>
            <a:pPr algn="l">
              <a:lnSpc>
                <a:spcPts val="2716"/>
              </a:lnSpc>
            </a:pPr>
            <a:r>
              <a:rPr lang="en-US" sz="2176">
                <a:solidFill>
                  <a:srgbClr val="76B9FF"/>
                </a:solidFill>
                <a:latin typeface="Roboto Slab"/>
                <a:ea typeface="Roboto Slab"/>
                <a:cs typeface="Roboto Slab"/>
                <a:sym typeface="Roboto Slab"/>
              </a:rPr>
              <a:t>Ready to Sell Your Two Wheeler Online?</a:t>
            </a:r>
          </a:p>
        </p:txBody>
      </p:sp>
      <p:sp>
        <p:nvSpPr>
          <p:cNvPr name="TextBox 8" id="8"/>
          <p:cNvSpPr txBox="true"/>
          <p:nvPr/>
        </p:nvSpPr>
        <p:spPr>
          <a:xfrm rot="0">
            <a:off x="992991" y="2245071"/>
            <a:ext cx="16315868" cy="895874"/>
          </a:xfrm>
          <a:prstGeom prst="rect">
            <a:avLst/>
          </a:prstGeom>
        </p:spPr>
        <p:txBody>
          <a:bodyPr anchor="t" rtlCol="false" tIns="0" lIns="0" bIns="0" rIns="0">
            <a:spAutoFit/>
          </a:bodyPr>
          <a:lstStyle/>
          <a:p>
            <a:pPr algn="l">
              <a:lnSpc>
                <a:spcPts val="2485"/>
              </a:lnSpc>
            </a:pPr>
            <a:r>
              <a:rPr lang="en-US" sz="1726">
                <a:solidFill>
                  <a:srgbClr val="D6E5EF"/>
                </a:solidFill>
                <a:latin typeface="Roboto"/>
                <a:ea typeface="Roboto"/>
                <a:cs typeface="Roboto"/>
                <a:sym typeface="Roboto"/>
              </a:rPr>
              <a:t>Selling your bike no longer needs to be complicated.</a:t>
            </a:r>
          </a:p>
          <a:p>
            <a:pPr algn="l">
              <a:lnSpc>
                <a:spcPts val="2485"/>
              </a:lnSpc>
            </a:pPr>
            <a:r>
              <a:rPr lang="en-US" sz="1726">
                <a:solidFill>
                  <a:srgbClr val="D6E5EF"/>
                </a:solidFill>
                <a:latin typeface="Roboto"/>
                <a:ea typeface="Roboto"/>
                <a:cs typeface="Roboto"/>
                <a:sym typeface="Roboto"/>
              </a:rPr>
              <a:t>With modern online solutions, you can:</a:t>
            </a:r>
          </a:p>
        </p:txBody>
      </p:sp>
      <p:grpSp>
        <p:nvGrpSpPr>
          <p:cNvPr name="Group 9" id="9"/>
          <p:cNvGrpSpPr/>
          <p:nvPr/>
        </p:nvGrpSpPr>
        <p:grpSpPr>
          <a:xfrm rot="0">
            <a:off x="992991" y="3345142"/>
            <a:ext cx="5317484" cy="1680686"/>
            <a:chOff x="0" y="0"/>
            <a:chExt cx="7089978" cy="2240915"/>
          </a:xfrm>
        </p:grpSpPr>
        <p:sp>
          <p:nvSpPr>
            <p:cNvPr name="Freeform 10" id="10"/>
            <p:cNvSpPr/>
            <p:nvPr/>
          </p:nvSpPr>
          <p:spPr>
            <a:xfrm flipH="false" flipV="false" rot="0">
              <a:off x="0" y="0"/>
              <a:ext cx="7089902" cy="2240788"/>
            </a:xfrm>
            <a:custGeom>
              <a:avLst/>
              <a:gdLst/>
              <a:ahLst/>
              <a:cxnLst/>
              <a:rect r="r" b="b" t="t" l="l"/>
              <a:pathLst>
                <a:path h="2240788" w="7089902">
                  <a:moveTo>
                    <a:pt x="0" y="45339"/>
                  </a:moveTo>
                  <a:cubicBezTo>
                    <a:pt x="0" y="20320"/>
                    <a:pt x="20320" y="0"/>
                    <a:pt x="45339" y="0"/>
                  </a:cubicBezTo>
                  <a:lnTo>
                    <a:pt x="7044563" y="0"/>
                  </a:lnTo>
                  <a:cubicBezTo>
                    <a:pt x="7069582" y="0"/>
                    <a:pt x="7089902" y="20320"/>
                    <a:pt x="7089902" y="45339"/>
                  </a:cubicBezTo>
                  <a:lnTo>
                    <a:pt x="7089902" y="2195449"/>
                  </a:lnTo>
                  <a:cubicBezTo>
                    <a:pt x="7089902" y="2220468"/>
                    <a:pt x="7069582" y="2240788"/>
                    <a:pt x="7044563" y="2240788"/>
                  </a:cubicBezTo>
                  <a:lnTo>
                    <a:pt x="45339" y="2240788"/>
                  </a:lnTo>
                  <a:cubicBezTo>
                    <a:pt x="20320" y="2240788"/>
                    <a:pt x="0" y="2220468"/>
                    <a:pt x="0" y="2195449"/>
                  </a:cubicBezTo>
                  <a:close/>
                </a:path>
              </a:pathLst>
            </a:custGeom>
            <a:solidFill>
              <a:srgbClr val="3F4652"/>
            </a:solidFill>
          </p:spPr>
        </p:sp>
      </p:grpSp>
      <p:grpSp>
        <p:nvGrpSpPr>
          <p:cNvPr name="Group 11" id="11"/>
          <p:cNvGrpSpPr/>
          <p:nvPr/>
        </p:nvGrpSpPr>
        <p:grpSpPr>
          <a:xfrm rot="0">
            <a:off x="1219972" y="3572132"/>
            <a:ext cx="680961" cy="680971"/>
            <a:chOff x="0" y="0"/>
            <a:chExt cx="907948" cy="907961"/>
          </a:xfrm>
        </p:grpSpPr>
        <p:sp>
          <p:nvSpPr>
            <p:cNvPr name="Freeform 12" id="12"/>
            <p:cNvSpPr/>
            <p:nvPr/>
          </p:nvSpPr>
          <p:spPr>
            <a:xfrm flipH="false" flipV="false" rot="0">
              <a:off x="0" y="0"/>
              <a:ext cx="907923" cy="908050"/>
            </a:xfrm>
            <a:custGeom>
              <a:avLst/>
              <a:gdLst/>
              <a:ahLst/>
              <a:cxnLst/>
              <a:rect r="r" b="b" t="t" l="l"/>
              <a:pathLst>
                <a:path h="908050" w="907923">
                  <a:moveTo>
                    <a:pt x="0" y="454025"/>
                  </a:moveTo>
                  <a:cubicBezTo>
                    <a:pt x="0" y="203200"/>
                    <a:pt x="203200" y="0"/>
                    <a:pt x="454025" y="0"/>
                  </a:cubicBezTo>
                  <a:cubicBezTo>
                    <a:pt x="704850" y="0"/>
                    <a:pt x="907923" y="203200"/>
                    <a:pt x="907923" y="454025"/>
                  </a:cubicBezTo>
                  <a:cubicBezTo>
                    <a:pt x="907923" y="704850"/>
                    <a:pt x="704723" y="908050"/>
                    <a:pt x="453898" y="908050"/>
                  </a:cubicBezTo>
                  <a:cubicBezTo>
                    <a:pt x="203073" y="908050"/>
                    <a:pt x="0" y="704723"/>
                    <a:pt x="0" y="454025"/>
                  </a:cubicBezTo>
                  <a:close/>
                </a:path>
              </a:pathLst>
            </a:custGeom>
            <a:solidFill>
              <a:srgbClr val="599CE8"/>
            </a:solidFill>
          </p:spPr>
        </p:sp>
      </p:grpSp>
      <p:sp>
        <p:nvSpPr>
          <p:cNvPr name="Freeform 13" id="13" descr="preencoded.png"/>
          <p:cNvSpPr/>
          <p:nvPr/>
        </p:nvSpPr>
        <p:spPr>
          <a:xfrm flipH="false" flipV="false" rot="0">
            <a:off x="1407195" y="3759356"/>
            <a:ext cx="306372" cy="306381"/>
          </a:xfrm>
          <a:custGeom>
            <a:avLst/>
            <a:gdLst/>
            <a:ahLst/>
            <a:cxnLst/>
            <a:rect r="r" b="b" t="t" l="l"/>
            <a:pathLst>
              <a:path h="306381" w="306372">
                <a:moveTo>
                  <a:pt x="0" y="0"/>
                </a:moveTo>
                <a:lnTo>
                  <a:pt x="306372" y="0"/>
                </a:lnTo>
                <a:lnTo>
                  <a:pt x="306372" y="306381"/>
                </a:lnTo>
                <a:lnTo>
                  <a:pt x="0" y="306381"/>
                </a:lnTo>
                <a:lnTo>
                  <a:pt x="0" y="0"/>
                </a:lnTo>
                <a:close/>
              </a:path>
            </a:pathLst>
          </a:custGeom>
          <a:blipFill>
            <a:blip r:embed="rId3">
              <a:extLst>
                <a:ext uri="{96DAC541-7B7A-43D3-8B79-37D633B846F1}">
                  <asvg:svgBlip xmlns:asvg="http://schemas.microsoft.com/office/drawing/2016/SVG/main" r:embed="rId4"/>
                </a:ext>
              </a:extLst>
            </a:blip>
            <a:stretch>
              <a:fillRect l="-1" t="0" r="-1" b="0"/>
            </a:stretch>
          </a:blipFill>
        </p:spPr>
      </p:sp>
      <p:sp>
        <p:nvSpPr>
          <p:cNvPr name="TextBox 14" id="14"/>
          <p:cNvSpPr txBox="true"/>
          <p:nvPr/>
        </p:nvSpPr>
        <p:spPr>
          <a:xfrm rot="0">
            <a:off x="1219972" y="4415619"/>
            <a:ext cx="4863513" cy="383219"/>
          </a:xfrm>
          <a:prstGeom prst="rect">
            <a:avLst/>
          </a:prstGeom>
        </p:spPr>
        <p:txBody>
          <a:bodyPr anchor="t" rtlCol="false" tIns="0" lIns="0" bIns="0" rIns="0">
            <a:spAutoFit/>
          </a:bodyPr>
          <a:lstStyle/>
          <a:p>
            <a:pPr algn="l">
              <a:lnSpc>
                <a:spcPts val="2716"/>
              </a:lnSpc>
            </a:pPr>
            <a:r>
              <a:rPr lang="en-US" sz="2176">
                <a:solidFill>
                  <a:srgbClr val="000000"/>
                </a:solidFill>
                <a:latin typeface="Roboto Slab"/>
                <a:ea typeface="Roboto Slab"/>
                <a:cs typeface="Roboto Slab"/>
                <a:sym typeface="Roboto Slab"/>
              </a:rPr>
              <a:t>✅</a:t>
            </a:r>
            <a:r>
              <a:rPr lang="en-US" sz="2176">
                <a:solidFill>
                  <a:srgbClr val="D6E5EF"/>
                </a:solidFill>
                <a:latin typeface="Roboto Slab"/>
                <a:ea typeface="Roboto Slab"/>
                <a:cs typeface="Roboto Slab"/>
                <a:sym typeface="Roboto Slab"/>
              </a:rPr>
              <a:t> Save Time</a:t>
            </a:r>
          </a:p>
        </p:txBody>
      </p:sp>
      <p:grpSp>
        <p:nvGrpSpPr>
          <p:cNvPr name="Group 15" id="15"/>
          <p:cNvGrpSpPr/>
          <p:nvPr/>
        </p:nvGrpSpPr>
        <p:grpSpPr>
          <a:xfrm rot="0">
            <a:off x="6492030" y="3345142"/>
            <a:ext cx="5317636" cy="1680686"/>
            <a:chOff x="0" y="0"/>
            <a:chExt cx="7090181" cy="2240915"/>
          </a:xfrm>
        </p:grpSpPr>
        <p:sp>
          <p:nvSpPr>
            <p:cNvPr name="Freeform 16" id="16"/>
            <p:cNvSpPr/>
            <p:nvPr/>
          </p:nvSpPr>
          <p:spPr>
            <a:xfrm flipH="false" flipV="false" rot="0">
              <a:off x="0" y="0"/>
              <a:ext cx="7090156" cy="2240788"/>
            </a:xfrm>
            <a:custGeom>
              <a:avLst/>
              <a:gdLst/>
              <a:ahLst/>
              <a:cxnLst/>
              <a:rect r="r" b="b" t="t" l="l"/>
              <a:pathLst>
                <a:path h="2240788" w="7090156">
                  <a:moveTo>
                    <a:pt x="0" y="45339"/>
                  </a:moveTo>
                  <a:cubicBezTo>
                    <a:pt x="0" y="20320"/>
                    <a:pt x="20320" y="0"/>
                    <a:pt x="45339" y="0"/>
                  </a:cubicBezTo>
                  <a:lnTo>
                    <a:pt x="7044817" y="0"/>
                  </a:lnTo>
                  <a:cubicBezTo>
                    <a:pt x="7069836" y="0"/>
                    <a:pt x="7090156" y="20320"/>
                    <a:pt x="7090156" y="45339"/>
                  </a:cubicBezTo>
                  <a:lnTo>
                    <a:pt x="7090156" y="2195449"/>
                  </a:lnTo>
                  <a:cubicBezTo>
                    <a:pt x="7090156" y="2220468"/>
                    <a:pt x="7069836" y="2240788"/>
                    <a:pt x="7044817" y="2240788"/>
                  </a:cubicBezTo>
                  <a:lnTo>
                    <a:pt x="45339" y="2240788"/>
                  </a:lnTo>
                  <a:cubicBezTo>
                    <a:pt x="20320" y="2240788"/>
                    <a:pt x="0" y="2220468"/>
                    <a:pt x="0" y="2195449"/>
                  </a:cubicBezTo>
                  <a:close/>
                </a:path>
              </a:pathLst>
            </a:custGeom>
            <a:solidFill>
              <a:srgbClr val="3F4652"/>
            </a:solidFill>
          </p:spPr>
        </p:sp>
      </p:grpSp>
      <p:grpSp>
        <p:nvGrpSpPr>
          <p:cNvPr name="Group 17" id="17"/>
          <p:cNvGrpSpPr/>
          <p:nvPr/>
        </p:nvGrpSpPr>
        <p:grpSpPr>
          <a:xfrm rot="0">
            <a:off x="6719011" y="3572132"/>
            <a:ext cx="680961" cy="680971"/>
            <a:chOff x="0" y="0"/>
            <a:chExt cx="907948" cy="907961"/>
          </a:xfrm>
        </p:grpSpPr>
        <p:sp>
          <p:nvSpPr>
            <p:cNvPr name="Freeform 18" id="18"/>
            <p:cNvSpPr/>
            <p:nvPr/>
          </p:nvSpPr>
          <p:spPr>
            <a:xfrm flipH="false" flipV="false" rot="0">
              <a:off x="0" y="0"/>
              <a:ext cx="907923" cy="908050"/>
            </a:xfrm>
            <a:custGeom>
              <a:avLst/>
              <a:gdLst/>
              <a:ahLst/>
              <a:cxnLst/>
              <a:rect r="r" b="b" t="t" l="l"/>
              <a:pathLst>
                <a:path h="908050" w="907923">
                  <a:moveTo>
                    <a:pt x="0" y="454025"/>
                  </a:moveTo>
                  <a:cubicBezTo>
                    <a:pt x="0" y="203200"/>
                    <a:pt x="203200" y="0"/>
                    <a:pt x="454025" y="0"/>
                  </a:cubicBezTo>
                  <a:cubicBezTo>
                    <a:pt x="704850" y="0"/>
                    <a:pt x="907923" y="203200"/>
                    <a:pt x="907923" y="454025"/>
                  </a:cubicBezTo>
                  <a:cubicBezTo>
                    <a:pt x="907923" y="704850"/>
                    <a:pt x="704723" y="908050"/>
                    <a:pt x="453898" y="908050"/>
                  </a:cubicBezTo>
                  <a:cubicBezTo>
                    <a:pt x="203073" y="908050"/>
                    <a:pt x="0" y="704723"/>
                    <a:pt x="0" y="454025"/>
                  </a:cubicBezTo>
                  <a:close/>
                </a:path>
              </a:pathLst>
            </a:custGeom>
            <a:solidFill>
              <a:srgbClr val="599CE8"/>
            </a:solidFill>
          </p:spPr>
        </p:sp>
      </p:grpSp>
      <p:sp>
        <p:nvSpPr>
          <p:cNvPr name="Freeform 19" id="19" descr="preencoded.png"/>
          <p:cNvSpPr/>
          <p:nvPr/>
        </p:nvSpPr>
        <p:spPr>
          <a:xfrm flipH="false" flipV="false" rot="0">
            <a:off x="6906235" y="3759356"/>
            <a:ext cx="306372" cy="306381"/>
          </a:xfrm>
          <a:custGeom>
            <a:avLst/>
            <a:gdLst/>
            <a:ahLst/>
            <a:cxnLst/>
            <a:rect r="r" b="b" t="t" l="l"/>
            <a:pathLst>
              <a:path h="306381" w="306372">
                <a:moveTo>
                  <a:pt x="0" y="0"/>
                </a:moveTo>
                <a:lnTo>
                  <a:pt x="306371" y="0"/>
                </a:lnTo>
                <a:lnTo>
                  <a:pt x="306371" y="306381"/>
                </a:lnTo>
                <a:lnTo>
                  <a:pt x="0" y="306381"/>
                </a:lnTo>
                <a:lnTo>
                  <a:pt x="0" y="0"/>
                </a:lnTo>
                <a:close/>
              </a:path>
            </a:pathLst>
          </a:custGeom>
          <a:blipFill>
            <a:blip r:embed="rId5">
              <a:extLst>
                <a:ext uri="{96DAC541-7B7A-43D3-8B79-37D633B846F1}">
                  <asvg:svgBlip xmlns:asvg="http://schemas.microsoft.com/office/drawing/2016/SVG/main" r:embed="rId6"/>
                </a:ext>
              </a:extLst>
            </a:blip>
            <a:stretch>
              <a:fillRect l="0" t="-4545" r="0" b="-4542"/>
            </a:stretch>
          </a:blipFill>
        </p:spPr>
      </p:sp>
      <p:sp>
        <p:nvSpPr>
          <p:cNvPr name="TextBox 20" id="20"/>
          <p:cNvSpPr txBox="true"/>
          <p:nvPr/>
        </p:nvSpPr>
        <p:spPr>
          <a:xfrm rot="0">
            <a:off x="6719011" y="4415619"/>
            <a:ext cx="4863656" cy="383219"/>
          </a:xfrm>
          <a:prstGeom prst="rect">
            <a:avLst/>
          </a:prstGeom>
        </p:spPr>
        <p:txBody>
          <a:bodyPr anchor="t" rtlCol="false" tIns="0" lIns="0" bIns="0" rIns="0">
            <a:spAutoFit/>
          </a:bodyPr>
          <a:lstStyle/>
          <a:p>
            <a:pPr algn="l">
              <a:lnSpc>
                <a:spcPts val="2716"/>
              </a:lnSpc>
            </a:pPr>
            <a:r>
              <a:rPr lang="en-US" sz="2176">
                <a:solidFill>
                  <a:srgbClr val="000000"/>
                </a:solidFill>
                <a:latin typeface="Roboto Slab"/>
                <a:ea typeface="Roboto Slab"/>
                <a:cs typeface="Roboto Slab"/>
                <a:sym typeface="Roboto Slab"/>
              </a:rPr>
              <a:t>✅</a:t>
            </a:r>
            <a:r>
              <a:rPr lang="en-US" sz="2176">
                <a:solidFill>
                  <a:srgbClr val="D6E5EF"/>
                </a:solidFill>
                <a:latin typeface="Roboto Slab"/>
                <a:ea typeface="Roboto Slab"/>
                <a:cs typeface="Roboto Slab"/>
                <a:sym typeface="Roboto Slab"/>
              </a:rPr>
              <a:t> Get Fair Market Value</a:t>
            </a:r>
          </a:p>
        </p:txBody>
      </p:sp>
      <p:grpSp>
        <p:nvGrpSpPr>
          <p:cNvPr name="Group 21" id="21"/>
          <p:cNvGrpSpPr/>
          <p:nvPr/>
        </p:nvGrpSpPr>
        <p:grpSpPr>
          <a:xfrm rot="0">
            <a:off x="11991223" y="3345142"/>
            <a:ext cx="5317636" cy="1680686"/>
            <a:chOff x="0" y="0"/>
            <a:chExt cx="7090181" cy="2240915"/>
          </a:xfrm>
        </p:grpSpPr>
        <p:sp>
          <p:nvSpPr>
            <p:cNvPr name="Freeform 22" id="22"/>
            <p:cNvSpPr/>
            <p:nvPr/>
          </p:nvSpPr>
          <p:spPr>
            <a:xfrm flipH="false" flipV="false" rot="0">
              <a:off x="0" y="0"/>
              <a:ext cx="7090156" cy="2240788"/>
            </a:xfrm>
            <a:custGeom>
              <a:avLst/>
              <a:gdLst/>
              <a:ahLst/>
              <a:cxnLst/>
              <a:rect r="r" b="b" t="t" l="l"/>
              <a:pathLst>
                <a:path h="2240788" w="7090156">
                  <a:moveTo>
                    <a:pt x="0" y="45339"/>
                  </a:moveTo>
                  <a:cubicBezTo>
                    <a:pt x="0" y="20320"/>
                    <a:pt x="20320" y="0"/>
                    <a:pt x="45339" y="0"/>
                  </a:cubicBezTo>
                  <a:lnTo>
                    <a:pt x="7044817" y="0"/>
                  </a:lnTo>
                  <a:cubicBezTo>
                    <a:pt x="7069836" y="0"/>
                    <a:pt x="7090156" y="20320"/>
                    <a:pt x="7090156" y="45339"/>
                  </a:cubicBezTo>
                  <a:lnTo>
                    <a:pt x="7090156" y="2195449"/>
                  </a:lnTo>
                  <a:cubicBezTo>
                    <a:pt x="7090156" y="2220468"/>
                    <a:pt x="7069836" y="2240788"/>
                    <a:pt x="7044817" y="2240788"/>
                  </a:cubicBezTo>
                  <a:lnTo>
                    <a:pt x="45339" y="2240788"/>
                  </a:lnTo>
                  <a:cubicBezTo>
                    <a:pt x="20320" y="2240788"/>
                    <a:pt x="0" y="2220468"/>
                    <a:pt x="0" y="2195449"/>
                  </a:cubicBezTo>
                  <a:close/>
                </a:path>
              </a:pathLst>
            </a:custGeom>
            <a:solidFill>
              <a:srgbClr val="3F4652"/>
            </a:solidFill>
          </p:spPr>
        </p:sp>
      </p:grpSp>
      <p:grpSp>
        <p:nvGrpSpPr>
          <p:cNvPr name="Group 23" id="23"/>
          <p:cNvGrpSpPr/>
          <p:nvPr/>
        </p:nvGrpSpPr>
        <p:grpSpPr>
          <a:xfrm rot="0">
            <a:off x="12218203" y="3572132"/>
            <a:ext cx="680961" cy="680971"/>
            <a:chOff x="0" y="0"/>
            <a:chExt cx="907948" cy="907961"/>
          </a:xfrm>
        </p:grpSpPr>
        <p:sp>
          <p:nvSpPr>
            <p:cNvPr name="Freeform 24" id="24"/>
            <p:cNvSpPr/>
            <p:nvPr/>
          </p:nvSpPr>
          <p:spPr>
            <a:xfrm flipH="false" flipV="false" rot="0">
              <a:off x="0" y="0"/>
              <a:ext cx="907923" cy="908050"/>
            </a:xfrm>
            <a:custGeom>
              <a:avLst/>
              <a:gdLst/>
              <a:ahLst/>
              <a:cxnLst/>
              <a:rect r="r" b="b" t="t" l="l"/>
              <a:pathLst>
                <a:path h="908050" w="907923">
                  <a:moveTo>
                    <a:pt x="0" y="454025"/>
                  </a:moveTo>
                  <a:cubicBezTo>
                    <a:pt x="0" y="203200"/>
                    <a:pt x="203200" y="0"/>
                    <a:pt x="454025" y="0"/>
                  </a:cubicBezTo>
                  <a:cubicBezTo>
                    <a:pt x="704850" y="0"/>
                    <a:pt x="907923" y="203200"/>
                    <a:pt x="907923" y="454025"/>
                  </a:cubicBezTo>
                  <a:cubicBezTo>
                    <a:pt x="907923" y="704850"/>
                    <a:pt x="704723" y="908050"/>
                    <a:pt x="453898" y="908050"/>
                  </a:cubicBezTo>
                  <a:cubicBezTo>
                    <a:pt x="203073" y="908050"/>
                    <a:pt x="0" y="704723"/>
                    <a:pt x="0" y="454025"/>
                  </a:cubicBezTo>
                  <a:close/>
                </a:path>
              </a:pathLst>
            </a:custGeom>
            <a:solidFill>
              <a:srgbClr val="599CE8"/>
            </a:solidFill>
          </p:spPr>
        </p:sp>
      </p:grpSp>
      <p:sp>
        <p:nvSpPr>
          <p:cNvPr name="Freeform 25" id="25" descr="preencoded.png"/>
          <p:cNvSpPr/>
          <p:nvPr/>
        </p:nvSpPr>
        <p:spPr>
          <a:xfrm flipH="false" flipV="false" rot="0">
            <a:off x="12405427" y="3759356"/>
            <a:ext cx="306372" cy="306381"/>
          </a:xfrm>
          <a:custGeom>
            <a:avLst/>
            <a:gdLst/>
            <a:ahLst/>
            <a:cxnLst/>
            <a:rect r="r" b="b" t="t" l="l"/>
            <a:pathLst>
              <a:path h="306381" w="306372">
                <a:moveTo>
                  <a:pt x="0" y="0"/>
                </a:moveTo>
                <a:lnTo>
                  <a:pt x="306371" y="0"/>
                </a:lnTo>
                <a:lnTo>
                  <a:pt x="306371" y="306381"/>
                </a:lnTo>
                <a:lnTo>
                  <a:pt x="0" y="306381"/>
                </a:lnTo>
                <a:lnTo>
                  <a:pt x="0" y="0"/>
                </a:lnTo>
                <a:close/>
              </a:path>
            </a:pathLst>
          </a:custGeom>
          <a:blipFill>
            <a:blip r:embed="rId7">
              <a:extLst>
                <a:ext uri="{96DAC541-7B7A-43D3-8B79-37D633B846F1}">
                  <asvg:svgBlip xmlns:asvg="http://schemas.microsoft.com/office/drawing/2016/SVG/main" r:embed="rId8"/>
                </a:ext>
              </a:extLst>
            </a:blip>
            <a:stretch>
              <a:fillRect l="0" t="-9090" r="0" b="-9087"/>
            </a:stretch>
          </a:blipFill>
        </p:spPr>
      </p:sp>
      <p:sp>
        <p:nvSpPr>
          <p:cNvPr name="TextBox 26" id="26"/>
          <p:cNvSpPr txBox="true"/>
          <p:nvPr/>
        </p:nvSpPr>
        <p:spPr>
          <a:xfrm rot="0">
            <a:off x="12218203" y="4415619"/>
            <a:ext cx="4863656" cy="383219"/>
          </a:xfrm>
          <a:prstGeom prst="rect">
            <a:avLst/>
          </a:prstGeom>
        </p:spPr>
        <p:txBody>
          <a:bodyPr anchor="t" rtlCol="false" tIns="0" lIns="0" bIns="0" rIns="0">
            <a:spAutoFit/>
          </a:bodyPr>
          <a:lstStyle/>
          <a:p>
            <a:pPr algn="l">
              <a:lnSpc>
                <a:spcPts val="2716"/>
              </a:lnSpc>
            </a:pPr>
            <a:r>
              <a:rPr lang="en-US" sz="2176">
                <a:solidFill>
                  <a:srgbClr val="000000"/>
                </a:solidFill>
                <a:latin typeface="Roboto Slab"/>
                <a:ea typeface="Roboto Slab"/>
                <a:cs typeface="Roboto Slab"/>
                <a:sym typeface="Roboto Slab"/>
              </a:rPr>
              <a:t>✅</a:t>
            </a:r>
            <a:r>
              <a:rPr lang="en-US" sz="2176">
                <a:solidFill>
                  <a:srgbClr val="D6E5EF"/>
                </a:solidFill>
                <a:latin typeface="Roboto Slab"/>
                <a:ea typeface="Roboto Slab"/>
                <a:cs typeface="Roboto Slab"/>
                <a:sym typeface="Roboto Slab"/>
              </a:rPr>
              <a:t> Avoid Middlemen</a:t>
            </a:r>
          </a:p>
        </p:txBody>
      </p:sp>
      <p:grpSp>
        <p:nvGrpSpPr>
          <p:cNvPr name="Group 27" id="27"/>
          <p:cNvGrpSpPr/>
          <p:nvPr/>
        </p:nvGrpSpPr>
        <p:grpSpPr>
          <a:xfrm rot="0">
            <a:off x="992991" y="5207394"/>
            <a:ext cx="8067075" cy="1680686"/>
            <a:chOff x="0" y="0"/>
            <a:chExt cx="10756100" cy="2240915"/>
          </a:xfrm>
        </p:grpSpPr>
        <p:sp>
          <p:nvSpPr>
            <p:cNvPr name="Freeform 28" id="28"/>
            <p:cNvSpPr/>
            <p:nvPr/>
          </p:nvSpPr>
          <p:spPr>
            <a:xfrm flipH="false" flipV="false" rot="0">
              <a:off x="0" y="0"/>
              <a:ext cx="10756011" cy="2240788"/>
            </a:xfrm>
            <a:custGeom>
              <a:avLst/>
              <a:gdLst/>
              <a:ahLst/>
              <a:cxnLst/>
              <a:rect r="r" b="b" t="t" l="l"/>
              <a:pathLst>
                <a:path h="2240788" w="10756011">
                  <a:moveTo>
                    <a:pt x="0" y="45339"/>
                  </a:moveTo>
                  <a:cubicBezTo>
                    <a:pt x="0" y="20320"/>
                    <a:pt x="20320" y="0"/>
                    <a:pt x="45339" y="0"/>
                  </a:cubicBezTo>
                  <a:lnTo>
                    <a:pt x="10710672" y="0"/>
                  </a:lnTo>
                  <a:cubicBezTo>
                    <a:pt x="10735690" y="0"/>
                    <a:pt x="10756011" y="20320"/>
                    <a:pt x="10756011" y="45339"/>
                  </a:cubicBezTo>
                  <a:lnTo>
                    <a:pt x="10756011" y="2195449"/>
                  </a:lnTo>
                  <a:cubicBezTo>
                    <a:pt x="10756011" y="2220468"/>
                    <a:pt x="10735690" y="2240788"/>
                    <a:pt x="10710672" y="2240788"/>
                  </a:cubicBezTo>
                  <a:lnTo>
                    <a:pt x="45339" y="2240788"/>
                  </a:lnTo>
                  <a:cubicBezTo>
                    <a:pt x="20320" y="2240788"/>
                    <a:pt x="0" y="2220468"/>
                    <a:pt x="0" y="2195449"/>
                  </a:cubicBezTo>
                  <a:close/>
                </a:path>
              </a:pathLst>
            </a:custGeom>
            <a:solidFill>
              <a:srgbClr val="3F4652"/>
            </a:solidFill>
          </p:spPr>
        </p:sp>
      </p:grpSp>
      <p:grpSp>
        <p:nvGrpSpPr>
          <p:cNvPr name="Group 29" id="29"/>
          <p:cNvGrpSpPr/>
          <p:nvPr/>
        </p:nvGrpSpPr>
        <p:grpSpPr>
          <a:xfrm rot="0">
            <a:off x="1219972" y="5434384"/>
            <a:ext cx="680961" cy="680971"/>
            <a:chOff x="0" y="0"/>
            <a:chExt cx="907948" cy="907961"/>
          </a:xfrm>
        </p:grpSpPr>
        <p:sp>
          <p:nvSpPr>
            <p:cNvPr name="Freeform 30" id="30"/>
            <p:cNvSpPr/>
            <p:nvPr/>
          </p:nvSpPr>
          <p:spPr>
            <a:xfrm flipH="false" flipV="false" rot="0">
              <a:off x="0" y="0"/>
              <a:ext cx="907923" cy="908050"/>
            </a:xfrm>
            <a:custGeom>
              <a:avLst/>
              <a:gdLst/>
              <a:ahLst/>
              <a:cxnLst/>
              <a:rect r="r" b="b" t="t" l="l"/>
              <a:pathLst>
                <a:path h="908050" w="907923">
                  <a:moveTo>
                    <a:pt x="0" y="454025"/>
                  </a:moveTo>
                  <a:cubicBezTo>
                    <a:pt x="0" y="203200"/>
                    <a:pt x="203200" y="0"/>
                    <a:pt x="454025" y="0"/>
                  </a:cubicBezTo>
                  <a:cubicBezTo>
                    <a:pt x="704850" y="0"/>
                    <a:pt x="907923" y="203200"/>
                    <a:pt x="907923" y="454025"/>
                  </a:cubicBezTo>
                  <a:cubicBezTo>
                    <a:pt x="907923" y="704850"/>
                    <a:pt x="704723" y="908050"/>
                    <a:pt x="453898" y="908050"/>
                  </a:cubicBezTo>
                  <a:cubicBezTo>
                    <a:pt x="203073" y="908050"/>
                    <a:pt x="0" y="704723"/>
                    <a:pt x="0" y="454025"/>
                  </a:cubicBezTo>
                  <a:close/>
                </a:path>
              </a:pathLst>
            </a:custGeom>
            <a:solidFill>
              <a:srgbClr val="599CE8"/>
            </a:solidFill>
          </p:spPr>
        </p:sp>
      </p:grpSp>
      <p:sp>
        <p:nvSpPr>
          <p:cNvPr name="Freeform 31" id="31" descr="preencoded.png"/>
          <p:cNvSpPr/>
          <p:nvPr/>
        </p:nvSpPr>
        <p:spPr>
          <a:xfrm flipH="false" flipV="false" rot="0">
            <a:off x="1407195" y="5621607"/>
            <a:ext cx="306372" cy="306381"/>
          </a:xfrm>
          <a:custGeom>
            <a:avLst/>
            <a:gdLst/>
            <a:ahLst/>
            <a:cxnLst/>
            <a:rect r="r" b="b" t="t" l="l"/>
            <a:pathLst>
              <a:path h="306381" w="306372">
                <a:moveTo>
                  <a:pt x="0" y="0"/>
                </a:moveTo>
                <a:lnTo>
                  <a:pt x="306372" y="0"/>
                </a:lnTo>
                <a:lnTo>
                  <a:pt x="306372" y="306382"/>
                </a:lnTo>
                <a:lnTo>
                  <a:pt x="0" y="306382"/>
                </a:lnTo>
                <a:lnTo>
                  <a:pt x="0" y="0"/>
                </a:lnTo>
                <a:close/>
              </a:path>
            </a:pathLst>
          </a:custGeom>
          <a:blipFill>
            <a:blip r:embed="rId9">
              <a:extLst>
                <a:ext uri="{96DAC541-7B7A-43D3-8B79-37D633B846F1}">
                  <asvg:svgBlip xmlns:asvg="http://schemas.microsoft.com/office/drawing/2016/SVG/main" r:embed="rId10"/>
                </a:ext>
              </a:extLst>
            </a:blip>
            <a:stretch>
              <a:fillRect l="0" t="-3028" r="0" b="-3028"/>
            </a:stretch>
          </a:blipFill>
        </p:spPr>
      </p:sp>
      <p:sp>
        <p:nvSpPr>
          <p:cNvPr name="TextBox 32" id="32"/>
          <p:cNvSpPr txBox="true"/>
          <p:nvPr/>
        </p:nvSpPr>
        <p:spPr>
          <a:xfrm rot="0">
            <a:off x="1219972" y="6277880"/>
            <a:ext cx="7613104" cy="383219"/>
          </a:xfrm>
          <a:prstGeom prst="rect">
            <a:avLst/>
          </a:prstGeom>
        </p:spPr>
        <p:txBody>
          <a:bodyPr anchor="t" rtlCol="false" tIns="0" lIns="0" bIns="0" rIns="0">
            <a:spAutoFit/>
          </a:bodyPr>
          <a:lstStyle/>
          <a:p>
            <a:pPr algn="l">
              <a:lnSpc>
                <a:spcPts val="2716"/>
              </a:lnSpc>
            </a:pPr>
            <a:r>
              <a:rPr lang="en-US" sz="2176">
                <a:solidFill>
                  <a:srgbClr val="000000"/>
                </a:solidFill>
                <a:latin typeface="Roboto Slab"/>
                <a:ea typeface="Roboto Slab"/>
                <a:cs typeface="Roboto Slab"/>
                <a:sym typeface="Roboto Slab"/>
              </a:rPr>
              <a:t>✅</a:t>
            </a:r>
            <a:r>
              <a:rPr lang="en-US" sz="2176">
                <a:solidFill>
                  <a:srgbClr val="D6E5EF"/>
                </a:solidFill>
                <a:latin typeface="Roboto Slab"/>
                <a:ea typeface="Roboto Slab"/>
                <a:cs typeface="Roboto Slab"/>
                <a:sym typeface="Roboto Slab"/>
              </a:rPr>
              <a:t> Complete Documentation Easily</a:t>
            </a:r>
          </a:p>
        </p:txBody>
      </p:sp>
      <p:grpSp>
        <p:nvGrpSpPr>
          <p:cNvPr name="Group 33" id="33"/>
          <p:cNvGrpSpPr/>
          <p:nvPr/>
        </p:nvGrpSpPr>
        <p:grpSpPr>
          <a:xfrm rot="0">
            <a:off x="9241622" y="5207394"/>
            <a:ext cx="8067227" cy="1680686"/>
            <a:chOff x="0" y="0"/>
            <a:chExt cx="10756303" cy="2240915"/>
          </a:xfrm>
        </p:grpSpPr>
        <p:sp>
          <p:nvSpPr>
            <p:cNvPr name="Freeform 34" id="34"/>
            <p:cNvSpPr/>
            <p:nvPr/>
          </p:nvSpPr>
          <p:spPr>
            <a:xfrm flipH="false" flipV="false" rot="0">
              <a:off x="0" y="0"/>
              <a:ext cx="10756138" cy="2240788"/>
            </a:xfrm>
            <a:custGeom>
              <a:avLst/>
              <a:gdLst/>
              <a:ahLst/>
              <a:cxnLst/>
              <a:rect r="r" b="b" t="t" l="l"/>
              <a:pathLst>
                <a:path h="2240788" w="10756138">
                  <a:moveTo>
                    <a:pt x="0" y="45339"/>
                  </a:moveTo>
                  <a:cubicBezTo>
                    <a:pt x="0" y="20320"/>
                    <a:pt x="20320" y="0"/>
                    <a:pt x="45339" y="0"/>
                  </a:cubicBezTo>
                  <a:lnTo>
                    <a:pt x="10710799" y="0"/>
                  </a:lnTo>
                  <a:cubicBezTo>
                    <a:pt x="10735818" y="0"/>
                    <a:pt x="10756138" y="20320"/>
                    <a:pt x="10756138" y="45339"/>
                  </a:cubicBezTo>
                  <a:lnTo>
                    <a:pt x="10756138" y="2195449"/>
                  </a:lnTo>
                  <a:cubicBezTo>
                    <a:pt x="10756138" y="2220468"/>
                    <a:pt x="10735818" y="2240788"/>
                    <a:pt x="10710799" y="2240788"/>
                  </a:cubicBezTo>
                  <a:lnTo>
                    <a:pt x="45339" y="2240788"/>
                  </a:lnTo>
                  <a:cubicBezTo>
                    <a:pt x="20320" y="2240788"/>
                    <a:pt x="0" y="2220468"/>
                    <a:pt x="0" y="2195449"/>
                  </a:cubicBezTo>
                  <a:close/>
                </a:path>
              </a:pathLst>
            </a:custGeom>
            <a:solidFill>
              <a:srgbClr val="3F4652"/>
            </a:solidFill>
          </p:spPr>
        </p:sp>
      </p:grpSp>
      <p:grpSp>
        <p:nvGrpSpPr>
          <p:cNvPr name="Group 35" id="35"/>
          <p:cNvGrpSpPr/>
          <p:nvPr/>
        </p:nvGrpSpPr>
        <p:grpSpPr>
          <a:xfrm rot="0">
            <a:off x="9468612" y="5434384"/>
            <a:ext cx="680961" cy="680971"/>
            <a:chOff x="0" y="0"/>
            <a:chExt cx="907948" cy="907961"/>
          </a:xfrm>
        </p:grpSpPr>
        <p:sp>
          <p:nvSpPr>
            <p:cNvPr name="Freeform 36" id="36"/>
            <p:cNvSpPr/>
            <p:nvPr/>
          </p:nvSpPr>
          <p:spPr>
            <a:xfrm flipH="false" flipV="false" rot="0">
              <a:off x="0" y="0"/>
              <a:ext cx="907923" cy="908050"/>
            </a:xfrm>
            <a:custGeom>
              <a:avLst/>
              <a:gdLst/>
              <a:ahLst/>
              <a:cxnLst/>
              <a:rect r="r" b="b" t="t" l="l"/>
              <a:pathLst>
                <a:path h="908050" w="907923">
                  <a:moveTo>
                    <a:pt x="0" y="454025"/>
                  </a:moveTo>
                  <a:cubicBezTo>
                    <a:pt x="0" y="203200"/>
                    <a:pt x="203200" y="0"/>
                    <a:pt x="454025" y="0"/>
                  </a:cubicBezTo>
                  <a:cubicBezTo>
                    <a:pt x="704850" y="0"/>
                    <a:pt x="907923" y="203200"/>
                    <a:pt x="907923" y="454025"/>
                  </a:cubicBezTo>
                  <a:cubicBezTo>
                    <a:pt x="907923" y="704850"/>
                    <a:pt x="704723" y="908050"/>
                    <a:pt x="453898" y="908050"/>
                  </a:cubicBezTo>
                  <a:cubicBezTo>
                    <a:pt x="203073" y="908050"/>
                    <a:pt x="0" y="704723"/>
                    <a:pt x="0" y="454025"/>
                  </a:cubicBezTo>
                  <a:close/>
                </a:path>
              </a:pathLst>
            </a:custGeom>
            <a:solidFill>
              <a:srgbClr val="599CE8"/>
            </a:solidFill>
          </p:spPr>
        </p:sp>
      </p:grpSp>
      <p:sp>
        <p:nvSpPr>
          <p:cNvPr name="Freeform 37" id="37" descr="preencoded.png"/>
          <p:cNvSpPr/>
          <p:nvPr/>
        </p:nvSpPr>
        <p:spPr>
          <a:xfrm flipH="false" flipV="false" rot="0">
            <a:off x="9655826" y="5621607"/>
            <a:ext cx="306372" cy="306381"/>
          </a:xfrm>
          <a:custGeom>
            <a:avLst/>
            <a:gdLst/>
            <a:ahLst/>
            <a:cxnLst/>
            <a:rect r="r" b="b" t="t" l="l"/>
            <a:pathLst>
              <a:path h="306381" w="306372">
                <a:moveTo>
                  <a:pt x="0" y="0"/>
                </a:moveTo>
                <a:lnTo>
                  <a:pt x="306372" y="0"/>
                </a:lnTo>
                <a:lnTo>
                  <a:pt x="306372" y="306382"/>
                </a:lnTo>
                <a:lnTo>
                  <a:pt x="0" y="306382"/>
                </a:lnTo>
                <a:lnTo>
                  <a:pt x="0" y="0"/>
                </a:lnTo>
                <a:close/>
              </a:path>
            </a:pathLst>
          </a:custGeom>
          <a:blipFill>
            <a:blip r:embed="rId11">
              <a:extLst>
                <a:ext uri="{96DAC541-7B7A-43D3-8B79-37D633B846F1}">
                  <asvg:svgBlip xmlns:asvg="http://schemas.microsoft.com/office/drawing/2016/SVG/main" r:embed="rId12"/>
                </a:ext>
              </a:extLst>
            </a:blip>
            <a:stretch>
              <a:fillRect l="0" t="-3028" r="0" b="-3028"/>
            </a:stretch>
          </a:blipFill>
        </p:spPr>
      </p:sp>
      <p:sp>
        <p:nvSpPr>
          <p:cNvPr name="TextBox 38" id="38"/>
          <p:cNvSpPr txBox="true"/>
          <p:nvPr/>
        </p:nvSpPr>
        <p:spPr>
          <a:xfrm rot="0">
            <a:off x="9468612" y="6277880"/>
            <a:ext cx="7613256" cy="383219"/>
          </a:xfrm>
          <a:prstGeom prst="rect">
            <a:avLst/>
          </a:prstGeom>
        </p:spPr>
        <p:txBody>
          <a:bodyPr anchor="t" rtlCol="false" tIns="0" lIns="0" bIns="0" rIns="0">
            <a:spAutoFit/>
          </a:bodyPr>
          <a:lstStyle/>
          <a:p>
            <a:pPr algn="l">
              <a:lnSpc>
                <a:spcPts val="2716"/>
              </a:lnSpc>
            </a:pPr>
            <a:r>
              <a:rPr lang="en-US" sz="2176">
                <a:solidFill>
                  <a:srgbClr val="000000"/>
                </a:solidFill>
                <a:latin typeface="Roboto Slab"/>
                <a:ea typeface="Roboto Slab"/>
                <a:cs typeface="Roboto Slab"/>
                <a:sym typeface="Roboto Slab"/>
              </a:rPr>
              <a:t>✅</a:t>
            </a:r>
            <a:r>
              <a:rPr lang="en-US" sz="2176">
                <a:solidFill>
                  <a:srgbClr val="D6E5EF"/>
                </a:solidFill>
                <a:latin typeface="Roboto Slab"/>
                <a:ea typeface="Roboto Slab"/>
                <a:cs typeface="Roboto Slab"/>
                <a:sym typeface="Roboto Slab"/>
              </a:rPr>
              <a:t> Enjoy a Smooth Selling Experience</a:t>
            </a:r>
          </a:p>
        </p:txBody>
      </p:sp>
      <p:sp>
        <p:nvSpPr>
          <p:cNvPr name="TextBox 39" id="39"/>
          <p:cNvSpPr txBox="true"/>
          <p:nvPr/>
        </p:nvSpPr>
        <p:spPr>
          <a:xfrm rot="0">
            <a:off x="992991" y="7054186"/>
            <a:ext cx="16315868" cy="614131"/>
          </a:xfrm>
          <a:prstGeom prst="rect">
            <a:avLst/>
          </a:prstGeom>
        </p:spPr>
        <p:txBody>
          <a:bodyPr anchor="t" rtlCol="false" tIns="0" lIns="0" bIns="0" rIns="0">
            <a:spAutoFit/>
          </a:bodyPr>
          <a:lstStyle/>
          <a:p>
            <a:pPr algn="l">
              <a:lnSpc>
                <a:spcPts val="2485"/>
              </a:lnSpc>
            </a:pPr>
            <a:r>
              <a:rPr lang="en-US" sz="1726">
                <a:solidFill>
                  <a:srgbClr val="D6E5EF"/>
                </a:solidFill>
                <a:latin typeface="Roboto"/>
                <a:ea typeface="Roboto"/>
                <a:cs typeface="Roboto"/>
                <a:sym typeface="Roboto"/>
              </a:rPr>
              <a:t>Choose a trusted platform and start your bike-selling journey today.</a:t>
            </a:r>
          </a:p>
          <a:p>
            <a:pPr algn="l">
              <a:lnSpc>
                <a:spcPts val="2485"/>
              </a:lnSpc>
            </a:pPr>
            <a:r>
              <a:rPr lang="en-US" sz="1726">
                <a:solidFill>
                  <a:srgbClr val="D6E5EF"/>
                </a:solidFill>
                <a:latin typeface="Roboto"/>
                <a:ea typeface="Roboto"/>
                <a:cs typeface="Roboto"/>
                <a:sym typeface="Roboto"/>
              </a:rPr>
              <a:t>Visit: </a:t>
            </a:r>
            <a:r>
              <a:rPr lang="en-US" sz="1726" u="sng">
                <a:solidFill>
                  <a:srgbClr val="D6E5EF"/>
                </a:solidFill>
                <a:latin typeface="Roboto"/>
                <a:ea typeface="Roboto"/>
                <a:cs typeface="Roboto"/>
                <a:sym typeface="Roboto"/>
                <a:hlinkClick r:id="rId13" tooltip="https://speedygo.co.in"/>
              </a:rPr>
              <a:t>SpeedyGo Official Website</a:t>
            </a:r>
          </a:p>
        </p:txBody>
      </p:sp>
      <p:grpSp>
        <p:nvGrpSpPr>
          <p:cNvPr name="Group 40" id="40"/>
          <p:cNvGrpSpPr/>
          <p:nvPr/>
        </p:nvGrpSpPr>
        <p:grpSpPr>
          <a:xfrm rot="0">
            <a:off x="992991" y="8154267"/>
            <a:ext cx="28594" cy="1266025"/>
            <a:chOff x="0" y="0"/>
            <a:chExt cx="38125" cy="1688033"/>
          </a:xfrm>
        </p:grpSpPr>
        <p:sp>
          <p:nvSpPr>
            <p:cNvPr name="Freeform 41" id="41"/>
            <p:cNvSpPr/>
            <p:nvPr/>
          </p:nvSpPr>
          <p:spPr>
            <a:xfrm flipH="false" flipV="false" rot="0">
              <a:off x="0" y="0"/>
              <a:ext cx="38100" cy="1688084"/>
            </a:xfrm>
            <a:custGeom>
              <a:avLst/>
              <a:gdLst/>
              <a:ahLst/>
              <a:cxnLst/>
              <a:rect r="r" b="b" t="t" l="l"/>
              <a:pathLst>
                <a:path h="1688084" w="38100">
                  <a:moveTo>
                    <a:pt x="0" y="19050"/>
                  </a:moveTo>
                  <a:cubicBezTo>
                    <a:pt x="0" y="8509"/>
                    <a:pt x="8509" y="0"/>
                    <a:pt x="19050" y="0"/>
                  </a:cubicBezTo>
                  <a:cubicBezTo>
                    <a:pt x="29591" y="0"/>
                    <a:pt x="38100" y="8509"/>
                    <a:pt x="38100" y="19050"/>
                  </a:cubicBezTo>
                  <a:lnTo>
                    <a:pt x="38100" y="1669034"/>
                  </a:lnTo>
                  <a:cubicBezTo>
                    <a:pt x="38100" y="1679575"/>
                    <a:pt x="29591" y="1688084"/>
                    <a:pt x="19050" y="1688084"/>
                  </a:cubicBezTo>
                  <a:cubicBezTo>
                    <a:pt x="8509" y="1688084"/>
                    <a:pt x="0" y="1679575"/>
                    <a:pt x="0" y="1669034"/>
                  </a:cubicBezTo>
                  <a:close/>
                </a:path>
              </a:pathLst>
            </a:custGeom>
            <a:solidFill>
              <a:srgbClr val="66A8EE"/>
            </a:solidFill>
          </p:spPr>
        </p:sp>
      </p:grpSp>
      <p:sp>
        <p:nvSpPr>
          <p:cNvPr name="TextBox 42" id="42"/>
          <p:cNvSpPr txBox="true"/>
          <p:nvPr/>
        </p:nvSpPr>
        <p:spPr>
          <a:xfrm rot="0">
            <a:off x="1333462" y="8320364"/>
            <a:ext cx="15975387" cy="895874"/>
          </a:xfrm>
          <a:prstGeom prst="rect">
            <a:avLst/>
          </a:prstGeom>
        </p:spPr>
        <p:txBody>
          <a:bodyPr anchor="t" rtlCol="false" tIns="0" lIns="0" bIns="0" rIns="0">
            <a:spAutoFit/>
          </a:bodyPr>
          <a:lstStyle/>
          <a:p>
            <a:pPr algn="l">
              <a:lnSpc>
                <a:spcPts val="2485"/>
              </a:lnSpc>
            </a:pPr>
            <a:r>
              <a:rPr lang="en-US" sz="1726">
                <a:solidFill>
                  <a:srgbClr val="D6E5EF"/>
                </a:solidFill>
                <a:latin typeface="Roboto"/>
                <a:ea typeface="Roboto"/>
                <a:cs typeface="Roboto"/>
                <a:sym typeface="Roboto"/>
              </a:rPr>
              <a:t>Thank You! </a:t>
            </a:r>
            <a:r>
              <a:rPr lang="en-US" sz="1726">
                <a:solidFill>
                  <a:srgbClr val="000000"/>
                </a:solidFill>
                <a:latin typeface="Roboto"/>
                <a:ea typeface="Roboto"/>
                <a:cs typeface="Roboto"/>
                <a:sym typeface="Roboto"/>
              </a:rPr>
              <a:t>🚀</a:t>
            </a:r>
          </a:p>
          <a:p>
            <a:pPr algn="l">
              <a:lnSpc>
                <a:spcPts val="2485"/>
              </a:lnSpc>
            </a:pPr>
            <a:r>
              <a:rPr lang="en-US" sz="1726" b="true">
                <a:solidFill>
                  <a:srgbClr val="D6E5EF"/>
                </a:solidFill>
                <a:latin typeface="Roboto Bold"/>
                <a:ea typeface="Roboto Bold"/>
                <a:cs typeface="Roboto Bold"/>
                <a:sym typeface="Roboto Bold"/>
              </a:rPr>
              <a:t>Sell Smart. Sell Fast. Sell with Confidence.</a:t>
            </a:r>
          </a:p>
        </p:txBody>
      </p:sp>
      <p:sp>
        <p:nvSpPr>
          <p:cNvPr name="Freeform 43" id="43"/>
          <p:cNvSpPr/>
          <p:nvPr/>
        </p:nvSpPr>
        <p:spPr>
          <a:xfrm flipH="false" flipV="false" rot="0">
            <a:off x="15660824" y="0"/>
            <a:ext cx="2641016" cy="748945"/>
          </a:xfrm>
          <a:custGeom>
            <a:avLst/>
            <a:gdLst/>
            <a:ahLst/>
            <a:cxnLst/>
            <a:rect r="r" b="b" t="t" l="l"/>
            <a:pathLst>
              <a:path h="748945" w="2641016">
                <a:moveTo>
                  <a:pt x="0" y="0"/>
                </a:moveTo>
                <a:lnTo>
                  <a:pt x="2641016" y="0"/>
                </a:lnTo>
                <a:lnTo>
                  <a:pt x="2641016" y="748945"/>
                </a:lnTo>
                <a:lnTo>
                  <a:pt x="0" y="748945"/>
                </a:lnTo>
                <a:lnTo>
                  <a:pt x="0" y="0"/>
                </a:lnTo>
                <a:close/>
              </a:path>
            </a:pathLst>
          </a:custGeom>
          <a:blipFill>
            <a:blip r:embed="rId14"/>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DAHPnf3SxB0</dc:identifier>
  <dcterms:modified xsi:type="dcterms:W3CDTF">2011-08-01T06:04:30Z</dcterms:modified>
  <cp:revision>1</cp:revision>
  <dc:title>Sell Two Wheeler Online</dc:title>
</cp:coreProperties>
</file>